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2.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3.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4.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notesSlides/notesSlide5.xml" ContentType="application/vnd.openxmlformats-officedocument.presentationml.notesSlide+xml"/>
  <Override PartName="/ppt/embeddings/oleObject98.bin" ContentType="application/vnd.openxmlformats-officedocument.oleObject"/>
  <Override PartName="/ppt/embeddings/oleObject99.bin" ContentType="application/vnd.openxmlformats-officedocument.oleObject"/>
  <Override PartName="/ppt/embeddings/oleObject100.bin" ContentType="application/vnd.openxmlformats-officedocument.oleObject"/>
  <Override PartName="/ppt/notesSlides/notesSlide6.xml" ContentType="application/vnd.openxmlformats-officedocument.presentationml.notesSlide+xml"/>
  <Override PartName="/ppt/embeddings/oleObject101.bin" ContentType="application/vnd.openxmlformats-officedocument.oleObject"/>
  <Override PartName="/ppt/embeddings/oleObject102.bin" ContentType="application/vnd.openxmlformats-officedocument.oleObject"/>
  <Override PartName="/ppt/embeddings/oleObject103.bin" ContentType="application/vnd.openxmlformats-officedocument.oleObject"/>
  <Override PartName="/ppt/embeddings/oleObject104.bin" ContentType="application/vnd.openxmlformats-officedocument.oleObject"/>
  <Override PartName="/ppt/embeddings/oleObject105.bin" ContentType="application/vnd.openxmlformats-officedocument.oleObject"/>
  <Override PartName="/ppt/embeddings/oleObject106.bin" ContentType="application/vnd.openxmlformats-officedocument.oleObject"/>
  <Override PartName="/ppt/embeddings/oleObject107.bin" ContentType="application/vnd.openxmlformats-officedocument.oleObject"/>
  <Override PartName="/ppt/embeddings/oleObject108.bin" ContentType="application/vnd.openxmlformats-officedocument.oleObject"/>
  <Override PartName="/ppt/embeddings/oleObject109.bin" ContentType="application/vnd.openxmlformats-officedocument.oleObject"/>
  <Override PartName="/ppt/embeddings/oleObject110.bin" ContentType="application/vnd.openxmlformats-officedocument.oleObject"/>
  <Override PartName="/ppt/embeddings/oleObject111.bin" ContentType="application/vnd.openxmlformats-officedocument.oleObject"/>
  <Override PartName="/ppt/embeddings/oleObject112.bin" ContentType="application/vnd.openxmlformats-officedocument.oleObject"/>
  <Override PartName="/ppt/embeddings/oleObject113.bin" ContentType="application/vnd.openxmlformats-officedocument.oleObject"/>
  <Override PartName="/ppt/embeddings/oleObject114.bin" ContentType="application/vnd.openxmlformats-officedocument.oleObject"/>
  <Override PartName="/ppt/embeddings/oleObject115.bin" ContentType="application/vnd.openxmlformats-officedocument.oleObject"/>
  <Override PartName="/ppt/embeddings/oleObject116.bin" ContentType="application/vnd.openxmlformats-officedocument.oleObject"/>
  <Override PartName="/ppt/embeddings/oleObject117.bin" ContentType="application/vnd.openxmlformats-officedocument.oleObject"/>
  <Override PartName="/ppt/embeddings/oleObject118.bin" ContentType="application/vnd.openxmlformats-officedocument.oleObject"/>
  <Override PartName="/ppt/embeddings/oleObject119.bin" ContentType="application/vnd.openxmlformats-officedocument.oleObject"/>
  <Override PartName="/ppt/embeddings/oleObject120.bin" ContentType="application/vnd.openxmlformats-officedocument.oleObject"/>
  <Override PartName="/ppt/embeddings/oleObject121.bin" ContentType="application/vnd.openxmlformats-officedocument.oleObject"/>
  <Override PartName="/ppt/embeddings/oleObject122.bin" ContentType="application/vnd.openxmlformats-officedocument.oleObject"/>
  <Override PartName="/ppt/embeddings/oleObject123.bin" ContentType="application/vnd.openxmlformats-officedocument.oleObject"/>
  <Override PartName="/ppt/embeddings/oleObject124.bin" ContentType="application/vnd.openxmlformats-officedocument.oleObject"/>
  <Override PartName="/ppt/embeddings/oleObject125.bin" ContentType="application/vnd.openxmlformats-officedocument.oleObject"/>
  <Override PartName="/ppt/embeddings/oleObject126.bin" ContentType="application/vnd.openxmlformats-officedocument.oleObject"/>
  <Override PartName="/ppt/embeddings/oleObject127.bin" ContentType="application/vnd.openxmlformats-officedocument.oleObject"/>
  <Override PartName="/ppt/embeddings/oleObject128.bin" ContentType="application/vnd.openxmlformats-officedocument.oleObject"/>
  <Override PartName="/ppt/embeddings/oleObject129.bin" ContentType="application/vnd.openxmlformats-officedocument.oleObject"/>
  <Override PartName="/ppt/embeddings/oleObject130.bin" ContentType="application/vnd.openxmlformats-officedocument.oleObject"/>
  <Override PartName="/ppt/embeddings/oleObject131.bin" ContentType="application/vnd.openxmlformats-officedocument.oleObject"/>
  <Override PartName="/ppt/embeddings/oleObject132.bin" ContentType="application/vnd.openxmlformats-officedocument.oleObject"/>
  <Override PartName="/ppt/embeddings/oleObject133.bin" ContentType="application/vnd.openxmlformats-officedocument.oleObject"/>
  <Override PartName="/ppt/embeddings/oleObject134.bin" ContentType="application/vnd.openxmlformats-officedocument.oleObject"/>
  <Override PartName="/ppt/embeddings/oleObject135.bin" ContentType="application/vnd.openxmlformats-officedocument.oleObject"/>
  <Override PartName="/ppt/embeddings/oleObject136.bin" ContentType="application/vnd.openxmlformats-officedocument.oleObject"/>
  <Override PartName="/ppt/embeddings/oleObject137.bin" ContentType="application/vnd.openxmlformats-officedocument.oleObject"/>
  <Override PartName="/ppt/embeddings/oleObject138.bin" ContentType="application/vnd.openxmlformats-officedocument.oleObject"/>
  <Override PartName="/ppt/embeddings/oleObject139.bin" ContentType="application/vnd.openxmlformats-officedocument.oleObject"/>
  <Override PartName="/ppt/embeddings/oleObject140.bin" ContentType="application/vnd.openxmlformats-officedocument.oleObject"/>
  <Override PartName="/ppt/embeddings/oleObject141.bin" ContentType="application/vnd.openxmlformats-officedocument.oleObject"/>
  <Override PartName="/ppt/embeddings/oleObject142.bin" ContentType="application/vnd.openxmlformats-officedocument.oleObject"/>
  <Override PartName="/ppt/embeddings/oleObject143.bin" ContentType="application/vnd.openxmlformats-officedocument.oleObject"/>
  <Override PartName="/ppt/embeddings/oleObject144.bin" ContentType="application/vnd.openxmlformats-officedocument.oleObject"/>
  <Override PartName="/ppt/embeddings/oleObject145.bin" ContentType="application/vnd.openxmlformats-officedocument.oleObject"/>
  <Override PartName="/ppt/embeddings/oleObject146.bin" ContentType="application/vnd.openxmlformats-officedocument.oleObject"/>
  <Override PartName="/ppt/embeddings/oleObject147.bin" ContentType="application/vnd.openxmlformats-officedocument.oleObject"/>
  <Override PartName="/ppt/embeddings/oleObject148.bin" ContentType="application/vnd.openxmlformats-officedocument.oleObject"/>
  <Override PartName="/ppt/embeddings/oleObject149.bin" ContentType="application/vnd.openxmlformats-officedocument.oleObject"/>
  <Override PartName="/ppt/embeddings/oleObject150.bin" ContentType="application/vnd.openxmlformats-officedocument.oleObject"/>
  <Override PartName="/ppt/embeddings/oleObject151.bin" ContentType="application/vnd.openxmlformats-officedocument.oleObject"/>
  <Override PartName="/ppt/embeddings/oleObject152.bin" ContentType="application/vnd.openxmlformats-officedocument.oleObject"/>
  <Override PartName="/ppt/embeddings/oleObject153.bin" ContentType="application/vnd.openxmlformats-officedocument.oleObject"/>
  <Override PartName="/ppt/embeddings/oleObject154.bin" ContentType="application/vnd.openxmlformats-officedocument.oleObject"/>
  <Override PartName="/ppt/embeddings/oleObject155.bin" ContentType="application/vnd.openxmlformats-officedocument.oleObject"/>
  <Override PartName="/ppt/embeddings/oleObject156.bin" ContentType="application/vnd.openxmlformats-officedocument.oleObject"/>
  <Override PartName="/ppt/embeddings/oleObject157.bin" ContentType="application/vnd.openxmlformats-officedocument.oleObject"/>
  <Override PartName="/ppt/embeddings/oleObject158.bin" ContentType="application/vnd.openxmlformats-officedocument.oleObject"/>
  <Override PartName="/ppt/embeddings/oleObject159.bin" ContentType="application/vnd.openxmlformats-officedocument.oleObject"/>
  <Override PartName="/ppt/embeddings/oleObject160.bin" ContentType="application/vnd.openxmlformats-officedocument.oleObject"/>
  <Override PartName="/ppt/embeddings/oleObject161.bin" ContentType="application/vnd.openxmlformats-officedocument.oleObject"/>
  <Override PartName="/ppt/embeddings/oleObject162.bin" ContentType="application/vnd.openxmlformats-officedocument.oleObject"/>
  <Override PartName="/ppt/embeddings/oleObject163.bin" ContentType="application/vnd.openxmlformats-officedocument.oleObject"/>
  <Override PartName="/ppt/embeddings/oleObject164.bin" ContentType="application/vnd.openxmlformats-officedocument.oleObject"/>
  <Override PartName="/ppt/embeddings/oleObject165.bin" ContentType="application/vnd.openxmlformats-officedocument.oleObject"/>
  <Override PartName="/ppt/embeddings/oleObject166.bin" ContentType="application/vnd.openxmlformats-officedocument.oleObject"/>
  <Override PartName="/ppt/embeddings/oleObject167.bin" ContentType="application/vnd.openxmlformats-officedocument.oleObject"/>
  <Override PartName="/ppt/embeddings/oleObject168.bin" ContentType="application/vnd.openxmlformats-officedocument.oleObject"/>
  <Override PartName="/ppt/embeddings/oleObject169.bin" ContentType="application/vnd.openxmlformats-officedocument.oleObject"/>
  <Override PartName="/ppt/embeddings/oleObject170.bin" ContentType="application/vnd.openxmlformats-officedocument.oleObject"/>
  <Override PartName="/ppt/embeddings/oleObject171.bin" ContentType="application/vnd.openxmlformats-officedocument.oleObject"/>
  <Override PartName="/ppt/embeddings/oleObject172.bin" ContentType="application/vnd.openxmlformats-officedocument.oleObject"/>
  <Override PartName="/ppt/embeddings/oleObject173.bin" ContentType="application/vnd.openxmlformats-officedocument.oleObject"/>
  <Override PartName="/ppt/embeddings/oleObject174.bin" ContentType="application/vnd.openxmlformats-officedocument.oleObject"/>
  <Override PartName="/ppt/embeddings/oleObject175.bin" ContentType="application/vnd.openxmlformats-officedocument.oleObject"/>
  <Override PartName="/ppt/embeddings/oleObject176.bin" ContentType="application/vnd.openxmlformats-officedocument.oleObject"/>
  <Override PartName="/ppt/embeddings/oleObject177.bin" ContentType="application/vnd.openxmlformats-officedocument.oleObject"/>
  <Override PartName="/ppt/embeddings/oleObject178.bin" ContentType="application/vnd.openxmlformats-officedocument.oleObject"/>
  <Override PartName="/ppt/embeddings/oleObject179.bin" ContentType="application/vnd.openxmlformats-officedocument.oleObject"/>
  <Override PartName="/ppt/embeddings/oleObject180.bin" ContentType="application/vnd.openxmlformats-officedocument.oleObject"/>
  <Override PartName="/ppt/embeddings/oleObject181.bin" ContentType="application/vnd.openxmlformats-officedocument.oleObject"/>
  <Override PartName="/ppt/embeddings/oleObject182.bin" ContentType="application/vnd.openxmlformats-officedocument.oleObject"/>
  <Override PartName="/ppt/embeddings/oleObject183.bin" ContentType="application/vnd.openxmlformats-officedocument.oleObject"/>
  <Override PartName="/ppt/embeddings/oleObject184.bin" ContentType="application/vnd.openxmlformats-officedocument.oleObject"/>
  <Override PartName="/ppt/embeddings/oleObject185.bin" ContentType="application/vnd.openxmlformats-officedocument.oleObject"/>
  <Override PartName="/ppt/embeddings/oleObject186.bin" ContentType="application/vnd.openxmlformats-officedocument.oleObject"/>
  <Override PartName="/ppt/embeddings/oleObject187.bin" ContentType="application/vnd.openxmlformats-officedocument.oleObject"/>
  <Override PartName="/ppt/embeddings/oleObject188.bin" ContentType="application/vnd.openxmlformats-officedocument.oleObject"/>
  <Override PartName="/ppt/embeddings/oleObject189.bin" ContentType="application/vnd.openxmlformats-officedocument.oleObject"/>
  <Override PartName="/ppt/embeddings/oleObject190.bin" ContentType="application/vnd.openxmlformats-officedocument.oleObject"/>
  <Override PartName="/ppt/embeddings/oleObject191.bin" ContentType="application/vnd.openxmlformats-officedocument.oleObject"/>
  <Override PartName="/ppt/embeddings/oleObject192.bin" ContentType="application/vnd.openxmlformats-officedocument.oleObject"/>
  <Override PartName="/ppt/embeddings/oleObject193.bin" ContentType="application/vnd.openxmlformats-officedocument.oleObject"/>
  <Override PartName="/ppt/notesSlides/notesSlide7.xml" ContentType="application/vnd.openxmlformats-officedocument.presentationml.notesSlide+xml"/>
  <Override PartName="/ppt/embeddings/oleObject194.bin" ContentType="application/vnd.openxmlformats-officedocument.oleObject"/>
  <Override PartName="/ppt/embeddings/oleObject195.bin" ContentType="application/vnd.openxmlformats-officedocument.oleObject"/>
  <Override PartName="/ppt/embeddings/oleObject196.bin" ContentType="application/vnd.openxmlformats-officedocument.oleObject"/>
  <Override PartName="/ppt/embeddings/oleObject197.bin" ContentType="application/vnd.openxmlformats-officedocument.oleObject"/>
  <Override PartName="/ppt/embeddings/oleObject198.bin" ContentType="application/vnd.openxmlformats-officedocument.oleObject"/>
  <Override PartName="/ppt/embeddings/oleObject199.bin" ContentType="application/vnd.openxmlformats-officedocument.oleObject"/>
  <Override PartName="/ppt/embeddings/oleObject200.bin" ContentType="application/vnd.openxmlformats-officedocument.oleObject"/>
  <Override PartName="/ppt/embeddings/oleObject201.bin" ContentType="application/vnd.openxmlformats-officedocument.oleObject"/>
  <Override PartName="/ppt/embeddings/oleObject20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484" r:id="rId2"/>
    <p:sldId id="567" r:id="rId3"/>
    <p:sldId id="676" r:id="rId4"/>
    <p:sldId id="683" r:id="rId5"/>
    <p:sldId id="720" r:id="rId6"/>
    <p:sldId id="682" r:id="rId7"/>
    <p:sldId id="695" r:id="rId8"/>
    <p:sldId id="731" r:id="rId9"/>
    <p:sldId id="718" r:id="rId10"/>
    <p:sldId id="717" r:id="rId11"/>
    <p:sldId id="684" r:id="rId12"/>
    <p:sldId id="689" r:id="rId13"/>
    <p:sldId id="715" r:id="rId14"/>
    <p:sldId id="685" r:id="rId15"/>
    <p:sldId id="721" r:id="rId16"/>
    <p:sldId id="686" r:id="rId17"/>
    <p:sldId id="730" r:id="rId18"/>
    <p:sldId id="732" r:id="rId19"/>
    <p:sldId id="681" r:id="rId20"/>
    <p:sldId id="736" r:id="rId21"/>
    <p:sldId id="702" r:id="rId22"/>
    <p:sldId id="697" r:id="rId23"/>
    <p:sldId id="699" r:id="rId24"/>
    <p:sldId id="716" r:id="rId25"/>
    <p:sldId id="722" r:id="rId26"/>
    <p:sldId id="733" r:id="rId27"/>
    <p:sldId id="714" r:id="rId28"/>
    <p:sldId id="700" r:id="rId29"/>
    <p:sldId id="723" r:id="rId30"/>
    <p:sldId id="710" r:id="rId31"/>
    <p:sldId id="712" r:id="rId32"/>
    <p:sldId id="737" r:id="rId33"/>
    <p:sldId id="724" r:id="rId34"/>
    <p:sldId id="713" r:id="rId35"/>
    <p:sldId id="727" r:id="rId36"/>
    <p:sldId id="728" r:id="rId37"/>
    <p:sldId id="729" r:id="rId38"/>
    <p:sldId id="734" r:id="rId39"/>
    <p:sldId id="518" r:id="rId40"/>
    <p:sldId id="735" r:id="rId41"/>
  </p:sldIdLst>
  <p:sldSz cx="9144000" cy="6858000" type="screen4x3"/>
  <p:notesSz cx="6781800" cy="9880600"/>
  <p:defaultTextStyle>
    <a:defPPr>
      <a:defRPr lang="en-US"/>
    </a:defPPr>
    <a:lvl1pPr algn="l" rtl="0" fontAlgn="base">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E37075"/>
    <a:srgbClr val="FFFE91"/>
    <a:srgbClr val="F9FFBA"/>
    <a:srgbClr val="EAEAEA"/>
    <a:srgbClr val="FF3399"/>
    <a:srgbClr val="FF9900"/>
    <a:srgbClr val="969696"/>
    <a:srgbClr val="C0C0C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8551" autoAdjust="0"/>
  </p:normalViewPr>
  <p:slideViewPr>
    <p:cSldViewPr>
      <p:cViewPr varScale="1">
        <p:scale>
          <a:sx n="97" d="100"/>
          <a:sy n="97" d="100"/>
        </p:scale>
        <p:origin x="-24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24"/>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 Id="rId2" Type="http://schemas.openxmlformats.org/officeDocument/2006/relationships/image" Target="../media/image10.emf"/><Relationship Id="rId3"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42.emf"/><Relationship Id="rId5" Type="http://schemas.openxmlformats.org/officeDocument/2006/relationships/image" Target="../media/image43.emf"/><Relationship Id="rId1" Type="http://schemas.openxmlformats.org/officeDocument/2006/relationships/image" Target="../media/image35.emf"/><Relationship Id="rId2" Type="http://schemas.openxmlformats.org/officeDocument/2006/relationships/image" Target="../media/image4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7.emf"/><Relationship Id="rId2" Type="http://schemas.openxmlformats.org/officeDocument/2006/relationships/image" Target="../media/image44.emf"/><Relationship Id="rId3" Type="http://schemas.openxmlformats.org/officeDocument/2006/relationships/image" Target="../media/image45.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5" Type="http://schemas.openxmlformats.org/officeDocument/2006/relationships/image" Target="../media/image50.emf"/><Relationship Id="rId6" Type="http://schemas.openxmlformats.org/officeDocument/2006/relationships/image" Target="../media/image51.emf"/><Relationship Id="rId7" Type="http://schemas.openxmlformats.org/officeDocument/2006/relationships/image" Target="../media/image52.emf"/><Relationship Id="rId8" Type="http://schemas.openxmlformats.org/officeDocument/2006/relationships/image" Target="../media/image53.emf"/><Relationship Id="rId9" Type="http://schemas.openxmlformats.org/officeDocument/2006/relationships/image" Target="../media/image54.emf"/><Relationship Id="rId10" Type="http://schemas.openxmlformats.org/officeDocument/2006/relationships/image" Target="../media/image55.emf"/><Relationship Id="rId1" Type="http://schemas.openxmlformats.org/officeDocument/2006/relationships/image" Target="../media/image46.emf"/><Relationship Id="rId2" Type="http://schemas.openxmlformats.org/officeDocument/2006/relationships/image" Target="../media/image4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6.emf"/><Relationship Id="rId2" Type="http://schemas.openxmlformats.org/officeDocument/2006/relationships/image" Target="../media/image57.emf"/><Relationship Id="rId3" Type="http://schemas.openxmlformats.org/officeDocument/2006/relationships/image" Target="../media/image58.emf"/></Relationships>
</file>

<file path=ppt/drawings/_rels/vmlDrawing14.vml.rels><?xml version="1.0" encoding="UTF-8" standalone="yes"?>
<Relationships xmlns="http://schemas.openxmlformats.org/package/2006/relationships"><Relationship Id="rId9" Type="http://schemas.openxmlformats.org/officeDocument/2006/relationships/image" Target="../media/image61.emf"/><Relationship Id="rId20" Type="http://schemas.openxmlformats.org/officeDocument/2006/relationships/image" Target="../media/image51.emf"/><Relationship Id="rId10" Type="http://schemas.openxmlformats.org/officeDocument/2006/relationships/image" Target="../media/image62.emf"/><Relationship Id="rId11" Type="http://schemas.openxmlformats.org/officeDocument/2006/relationships/image" Target="../media/image63.emf"/><Relationship Id="rId12" Type="http://schemas.openxmlformats.org/officeDocument/2006/relationships/image" Target="../media/image64.emf"/><Relationship Id="rId13" Type="http://schemas.openxmlformats.org/officeDocument/2006/relationships/image" Target="../media/image65.emf"/><Relationship Id="rId14" Type="http://schemas.openxmlformats.org/officeDocument/2006/relationships/image" Target="../media/image66.emf"/><Relationship Id="rId15" Type="http://schemas.openxmlformats.org/officeDocument/2006/relationships/image" Target="../media/image67.emf"/><Relationship Id="rId16" Type="http://schemas.openxmlformats.org/officeDocument/2006/relationships/image" Target="../media/image68.emf"/><Relationship Id="rId17" Type="http://schemas.openxmlformats.org/officeDocument/2006/relationships/image" Target="../media/image69.emf"/><Relationship Id="rId18" Type="http://schemas.openxmlformats.org/officeDocument/2006/relationships/image" Target="../media/image46.emf"/><Relationship Id="rId19" Type="http://schemas.openxmlformats.org/officeDocument/2006/relationships/image" Target="../media/image50.emf"/><Relationship Id="rId1" Type="http://schemas.openxmlformats.org/officeDocument/2006/relationships/image" Target="../media/image47.emf"/><Relationship Id="rId2" Type="http://schemas.openxmlformats.org/officeDocument/2006/relationships/image" Target="../media/image48.emf"/><Relationship Id="rId3" Type="http://schemas.openxmlformats.org/officeDocument/2006/relationships/image" Target="../media/image49.emf"/><Relationship Id="rId4" Type="http://schemas.openxmlformats.org/officeDocument/2006/relationships/image" Target="../media/image59.emf"/><Relationship Id="rId5" Type="http://schemas.openxmlformats.org/officeDocument/2006/relationships/image" Target="../media/image53.emf"/><Relationship Id="rId6" Type="http://schemas.openxmlformats.org/officeDocument/2006/relationships/image" Target="../media/image54.emf"/><Relationship Id="rId7" Type="http://schemas.openxmlformats.org/officeDocument/2006/relationships/image" Target="../media/image55.emf"/><Relationship Id="rId8" Type="http://schemas.openxmlformats.org/officeDocument/2006/relationships/image" Target="../media/image60.emf"/></Relationships>
</file>

<file path=ppt/drawings/_rels/vmlDrawing15.vml.rels><?xml version="1.0" encoding="UTF-8" standalone="yes"?>
<Relationships xmlns="http://schemas.openxmlformats.org/package/2006/relationships"><Relationship Id="rId9" Type="http://schemas.openxmlformats.org/officeDocument/2006/relationships/image" Target="../media/image78.emf"/><Relationship Id="rId20" Type="http://schemas.openxmlformats.org/officeDocument/2006/relationships/image" Target="../media/image51.emf"/><Relationship Id="rId10" Type="http://schemas.openxmlformats.org/officeDocument/2006/relationships/image" Target="../media/image79.emf"/><Relationship Id="rId11" Type="http://schemas.openxmlformats.org/officeDocument/2006/relationships/image" Target="../media/image63.emf"/><Relationship Id="rId12" Type="http://schemas.openxmlformats.org/officeDocument/2006/relationships/image" Target="../media/image80.emf"/><Relationship Id="rId13" Type="http://schemas.openxmlformats.org/officeDocument/2006/relationships/image" Target="../media/image81.emf"/><Relationship Id="rId14" Type="http://schemas.openxmlformats.org/officeDocument/2006/relationships/image" Target="../media/image82.emf"/><Relationship Id="rId15" Type="http://schemas.openxmlformats.org/officeDocument/2006/relationships/image" Target="../media/image67.emf"/><Relationship Id="rId16" Type="http://schemas.openxmlformats.org/officeDocument/2006/relationships/image" Target="../media/image68.emf"/><Relationship Id="rId17" Type="http://schemas.openxmlformats.org/officeDocument/2006/relationships/image" Target="../media/image83.emf"/><Relationship Id="rId18" Type="http://schemas.openxmlformats.org/officeDocument/2006/relationships/image" Target="../media/image46.emf"/><Relationship Id="rId19" Type="http://schemas.openxmlformats.org/officeDocument/2006/relationships/image" Target="../media/image50.emf"/><Relationship Id="rId1" Type="http://schemas.openxmlformats.org/officeDocument/2006/relationships/image" Target="../media/image70.emf"/><Relationship Id="rId2" Type="http://schemas.openxmlformats.org/officeDocument/2006/relationships/image" Target="../media/image71.emf"/><Relationship Id="rId3" Type="http://schemas.openxmlformats.org/officeDocument/2006/relationships/image" Target="../media/image72.emf"/><Relationship Id="rId4" Type="http://schemas.openxmlformats.org/officeDocument/2006/relationships/image" Target="../media/image73.emf"/><Relationship Id="rId5" Type="http://schemas.openxmlformats.org/officeDocument/2006/relationships/image" Target="../media/image74.emf"/><Relationship Id="rId6" Type="http://schemas.openxmlformats.org/officeDocument/2006/relationships/image" Target="../media/image75.emf"/><Relationship Id="rId7" Type="http://schemas.openxmlformats.org/officeDocument/2006/relationships/image" Target="../media/image76.emf"/><Relationship Id="rId8" Type="http://schemas.openxmlformats.org/officeDocument/2006/relationships/image" Target="../media/image7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4.emf"/><Relationship Id="rId2" Type="http://schemas.openxmlformats.org/officeDocument/2006/relationships/image" Target="../media/image85.emf"/><Relationship Id="rId3" Type="http://schemas.openxmlformats.org/officeDocument/2006/relationships/image" Target="../media/image8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4.emf"/><Relationship Id="rId2" Type="http://schemas.openxmlformats.org/officeDocument/2006/relationships/image" Target="../media/image95.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04.emf"/><Relationship Id="rId4" Type="http://schemas.openxmlformats.org/officeDocument/2006/relationships/image" Target="../media/image105.emf"/><Relationship Id="rId5" Type="http://schemas.openxmlformats.org/officeDocument/2006/relationships/image" Target="../media/image106.emf"/><Relationship Id="rId6" Type="http://schemas.openxmlformats.org/officeDocument/2006/relationships/image" Target="../media/image107.emf"/><Relationship Id="rId1" Type="http://schemas.openxmlformats.org/officeDocument/2006/relationships/image" Target="../media/image102.emf"/><Relationship Id="rId2" Type="http://schemas.openxmlformats.org/officeDocument/2006/relationships/image" Target="../media/image10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emf"/><Relationship Id="rId1" Type="http://schemas.openxmlformats.org/officeDocument/2006/relationships/image" Target="../media/image14.emf"/><Relationship Id="rId2" Type="http://schemas.openxmlformats.org/officeDocument/2006/relationships/image" Target="../media/image15.emf"/></Relationships>
</file>

<file path=ppt/drawings/_rels/vmlDrawing20.vml.rels><?xml version="1.0" encoding="UTF-8" standalone="yes"?>
<Relationships xmlns="http://schemas.openxmlformats.org/package/2006/relationships"><Relationship Id="rId11" Type="http://schemas.openxmlformats.org/officeDocument/2006/relationships/image" Target="../media/image118.emf"/><Relationship Id="rId12" Type="http://schemas.openxmlformats.org/officeDocument/2006/relationships/image" Target="../media/image119.emf"/><Relationship Id="rId13" Type="http://schemas.openxmlformats.org/officeDocument/2006/relationships/image" Target="../media/image120.emf"/><Relationship Id="rId1" Type="http://schemas.openxmlformats.org/officeDocument/2006/relationships/image" Target="../media/image108.emf"/><Relationship Id="rId2" Type="http://schemas.openxmlformats.org/officeDocument/2006/relationships/image" Target="../media/image109.emf"/><Relationship Id="rId3" Type="http://schemas.openxmlformats.org/officeDocument/2006/relationships/image" Target="../media/image110.emf"/><Relationship Id="rId4" Type="http://schemas.openxmlformats.org/officeDocument/2006/relationships/image" Target="../media/image111.emf"/><Relationship Id="rId5" Type="http://schemas.openxmlformats.org/officeDocument/2006/relationships/image" Target="../media/image112.emf"/><Relationship Id="rId6" Type="http://schemas.openxmlformats.org/officeDocument/2006/relationships/image" Target="../media/image113.emf"/><Relationship Id="rId7" Type="http://schemas.openxmlformats.org/officeDocument/2006/relationships/image" Target="../media/image114.emf"/><Relationship Id="rId8" Type="http://schemas.openxmlformats.org/officeDocument/2006/relationships/image" Target="../media/image115.emf"/><Relationship Id="rId9" Type="http://schemas.openxmlformats.org/officeDocument/2006/relationships/image" Target="../media/image116.emf"/><Relationship Id="rId10" Type="http://schemas.openxmlformats.org/officeDocument/2006/relationships/image" Target="../media/image117.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124.emf"/><Relationship Id="rId5" Type="http://schemas.openxmlformats.org/officeDocument/2006/relationships/image" Target="../media/image125.emf"/><Relationship Id="rId6" Type="http://schemas.openxmlformats.org/officeDocument/2006/relationships/image" Target="../media/image126.emf"/><Relationship Id="rId1" Type="http://schemas.openxmlformats.org/officeDocument/2006/relationships/image" Target="../media/image121.emf"/><Relationship Id="rId2" Type="http://schemas.openxmlformats.org/officeDocument/2006/relationships/image" Target="../media/image122.emf"/></Relationships>
</file>

<file path=ppt/drawings/_rels/vmlDrawing22.vml.rels><?xml version="1.0" encoding="UTF-8" standalone="yes"?>
<Relationships xmlns="http://schemas.openxmlformats.org/package/2006/relationships"><Relationship Id="rId11" Type="http://schemas.openxmlformats.org/officeDocument/2006/relationships/image" Target="../media/image118.emf"/><Relationship Id="rId12" Type="http://schemas.openxmlformats.org/officeDocument/2006/relationships/image" Target="../media/image119.emf"/><Relationship Id="rId13" Type="http://schemas.openxmlformats.org/officeDocument/2006/relationships/image" Target="../media/image120.emf"/><Relationship Id="rId14" Type="http://schemas.openxmlformats.org/officeDocument/2006/relationships/image" Target="../media/image127.emf"/><Relationship Id="rId15" Type="http://schemas.openxmlformats.org/officeDocument/2006/relationships/image" Target="../media/image128.emf"/><Relationship Id="rId16" Type="http://schemas.openxmlformats.org/officeDocument/2006/relationships/image" Target="../media/image129.emf"/><Relationship Id="rId17" Type="http://schemas.openxmlformats.org/officeDocument/2006/relationships/image" Target="../media/image130.emf"/><Relationship Id="rId1" Type="http://schemas.openxmlformats.org/officeDocument/2006/relationships/image" Target="../media/image108.emf"/><Relationship Id="rId2" Type="http://schemas.openxmlformats.org/officeDocument/2006/relationships/image" Target="../media/image109.emf"/><Relationship Id="rId3" Type="http://schemas.openxmlformats.org/officeDocument/2006/relationships/image" Target="../media/image110.emf"/><Relationship Id="rId4" Type="http://schemas.openxmlformats.org/officeDocument/2006/relationships/image" Target="../media/image111.emf"/><Relationship Id="rId5" Type="http://schemas.openxmlformats.org/officeDocument/2006/relationships/image" Target="../media/image112.emf"/><Relationship Id="rId6" Type="http://schemas.openxmlformats.org/officeDocument/2006/relationships/image" Target="../media/image113.emf"/><Relationship Id="rId7" Type="http://schemas.openxmlformats.org/officeDocument/2006/relationships/image" Target="../media/image114.emf"/><Relationship Id="rId8" Type="http://schemas.openxmlformats.org/officeDocument/2006/relationships/image" Target="../media/image115.emf"/><Relationship Id="rId9" Type="http://schemas.openxmlformats.org/officeDocument/2006/relationships/image" Target="../media/image116.emf"/><Relationship Id="rId10" Type="http://schemas.openxmlformats.org/officeDocument/2006/relationships/image" Target="../media/image117.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33.emf"/><Relationship Id="rId4" Type="http://schemas.openxmlformats.org/officeDocument/2006/relationships/image" Target="../media/image119.emf"/><Relationship Id="rId5" Type="http://schemas.openxmlformats.org/officeDocument/2006/relationships/image" Target="../media/image134.emf"/><Relationship Id="rId6" Type="http://schemas.openxmlformats.org/officeDocument/2006/relationships/image" Target="../media/image135.emf"/><Relationship Id="rId7" Type="http://schemas.openxmlformats.org/officeDocument/2006/relationships/image" Target="../media/image136.emf"/><Relationship Id="rId1" Type="http://schemas.openxmlformats.org/officeDocument/2006/relationships/image" Target="../media/image131.emf"/><Relationship Id="rId2" Type="http://schemas.openxmlformats.org/officeDocument/2006/relationships/image" Target="../media/image132.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39.emf"/><Relationship Id="rId4" Type="http://schemas.openxmlformats.org/officeDocument/2006/relationships/image" Target="../media/image140.emf"/><Relationship Id="rId5" Type="http://schemas.openxmlformats.org/officeDocument/2006/relationships/image" Target="../media/image141.emf"/><Relationship Id="rId6" Type="http://schemas.openxmlformats.org/officeDocument/2006/relationships/image" Target="../media/image142.emf"/><Relationship Id="rId7" Type="http://schemas.openxmlformats.org/officeDocument/2006/relationships/image" Target="../media/image119.emf"/><Relationship Id="rId8" Type="http://schemas.openxmlformats.org/officeDocument/2006/relationships/image" Target="../media/image143.emf"/><Relationship Id="rId9" Type="http://schemas.openxmlformats.org/officeDocument/2006/relationships/image" Target="../media/image144.emf"/><Relationship Id="rId1" Type="http://schemas.openxmlformats.org/officeDocument/2006/relationships/image" Target="../media/image137.emf"/><Relationship Id="rId2" Type="http://schemas.openxmlformats.org/officeDocument/2006/relationships/image" Target="../media/image138.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46.emf"/><Relationship Id="rId4" Type="http://schemas.openxmlformats.org/officeDocument/2006/relationships/image" Target="../media/image147.emf"/><Relationship Id="rId5" Type="http://schemas.openxmlformats.org/officeDocument/2006/relationships/image" Target="../media/image148.emf"/><Relationship Id="rId1" Type="http://schemas.openxmlformats.org/officeDocument/2006/relationships/image" Target="../media/image145.emf"/><Relationship Id="rId2" Type="http://schemas.openxmlformats.org/officeDocument/2006/relationships/image" Target="../media/image119.emf"/></Relationships>
</file>

<file path=ppt/drawings/_rels/vmlDrawing26.vml.rels><?xml version="1.0" encoding="UTF-8" standalone="yes"?>
<Relationships xmlns="http://schemas.openxmlformats.org/package/2006/relationships"><Relationship Id="rId11" Type="http://schemas.openxmlformats.org/officeDocument/2006/relationships/image" Target="../media/image118.emf"/><Relationship Id="rId12" Type="http://schemas.openxmlformats.org/officeDocument/2006/relationships/image" Target="../media/image119.emf"/><Relationship Id="rId13" Type="http://schemas.openxmlformats.org/officeDocument/2006/relationships/image" Target="../media/image120.emf"/><Relationship Id="rId14" Type="http://schemas.openxmlformats.org/officeDocument/2006/relationships/image" Target="../media/image149.emf"/><Relationship Id="rId1" Type="http://schemas.openxmlformats.org/officeDocument/2006/relationships/image" Target="../media/image108.emf"/><Relationship Id="rId2" Type="http://schemas.openxmlformats.org/officeDocument/2006/relationships/image" Target="../media/image109.emf"/><Relationship Id="rId3" Type="http://schemas.openxmlformats.org/officeDocument/2006/relationships/image" Target="../media/image110.emf"/><Relationship Id="rId4" Type="http://schemas.openxmlformats.org/officeDocument/2006/relationships/image" Target="../media/image111.emf"/><Relationship Id="rId5" Type="http://schemas.openxmlformats.org/officeDocument/2006/relationships/image" Target="../media/image112.emf"/><Relationship Id="rId6" Type="http://schemas.openxmlformats.org/officeDocument/2006/relationships/image" Target="../media/image113.emf"/><Relationship Id="rId7" Type="http://schemas.openxmlformats.org/officeDocument/2006/relationships/image" Target="../media/image114.emf"/><Relationship Id="rId8" Type="http://schemas.openxmlformats.org/officeDocument/2006/relationships/image" Target="../media/image115.emf"/><Relationship Id="rId9" Type="http://schemas.openxmlformats.org/officeDocument/2006/relationships/image" Target="../media/image116.emf"/><Relationship Id="rId10" Type="http://schemas.openxmlformats.org/officeDocument/2006/relationships/image" Target="../media/image117.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46.emf"/><Relationship Id="rId4" Type="http://schemas.openxmlformats.org/officeDocument/2006/relationships/image" Target="../media/image147.emf"/><Relationship Id="rId5" Type="http://schemas.openxmlformats.org/officeDocument/2006/relationships/image" Target="../media/image150.emf"/><Relationship Id="rId6" Type="http://schemas.openxmlformats.org/officeDocument/2006/relationships/image" Target="../media/image151.emf"/><Relationship Id="rId7" Type="http://schemas.openxmlformats.org/officeDocument/2006/relationships/image" Target="../media/image152.emf"/><Relationship Id="rId1" Type="http://schemas.openxmlformats.org/officeDocument/2006/relationships/image" Target="../media/image145.emf"/><Relationship Id="rId2" Type="http://schemas.openxmlformats.org/officeDocument/2006/relationships/image" Target="../media/image119.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53.emf"/><Relationship Id="rId4" Type="http://schemas.openxmlformats.org/officeDocument/2006/relationships/image" Target="../media/image140.emf"/><Relationship Id="rId5" Type="http://schemas.openxmlformats.org/officeDocument/2006/relationships/image" Target="../media/image141.emf"/><Relationship Id="rId6" Type="http://schemas.openxmlformats.org/officeDocument/2006/relationships/image" Target="../media/image142.emf"/><Relationship Id="rId7" Type="http://schemas.openxmlformats.org/officeDocument/2006/relationships/image" Target="../media/image119.emf"/><Relationship Id="rId8" Type="http://schemas.openxmlformats.org/officeDocument/2006/relationships/image" Target="../media/image154.emf"/><Relationship Id="rId9" Type="http://schemas.openxmlformats.org/officeDocument/2006/relationships/image" Target="../media/image155.emf"/><Relationship Id="rId1" Type="http://schemas.openxmlformats.org/officeDocument/2006/relationships/image" Target="../media/image137.emf"/><Relationship Id="rId2" Type="http://schemas.openxmlformats.org/officeDocument/2006/relationships/image" Target="../media/image138.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58.wmf"/><Relationship Id="rId4" Type="http://schemas.openxmlformats.org/officeDocument/2006/relationships/image" Target="../media/image159.wmf"/><Relationship Id="rId5" Type="http://schemas.openxmlformats.org/officeDocument/2006/relationships/image" Target="../media/image160.wmf"/><Relationship Id="rId6" Type="http://schemas.openxmlformats.org/officeDocument/2006/relationships/image" Target="../media/image161.wmf"/><Relationship Id="rId7" Type="http://schemas.openxmlformats.org/officeDocument/2006/relationships/image" Target="../media/image162.emf"/><Relationship Id="rId8" Type="http://schemas.openxmlformats.org/officeDocument/2006/relationships/image" Target="../media/image163.wmf"/><Relationship Id="rId1" Type="http://schemas.openxmlformats.org/officeDocument/2006/relationships/image" Target="../media/image156.emf"/><Relationship Id="rId2" Type="http://schemas.openxmlformats.org/officeDocument/2006/relationships/image" Target="../media/image15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image" Target="../media/image21.emf"/><Relationship Id="rId2" Type="http://schemas.openxmlformats.org/officeDocument/2006/relationships/image" Target="../media/image2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image" Target="../media/image25.wmf"/><Relationship Id="rId2"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emf"/><Relationship Id="rId2" Type="http://schemas.openxmlformats.org/officeDocument/2006/relationships/image" Target="../media/image30.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1" Type="http://schemas.openxmlformats.org/officeDocument/2006/relationships/image" Target="../media/image29.emf"/><Relationship Id="rId2" Type="http://schemas.openxmlformats.org/officeDocument/2006/relationships/image" Target="../media/image3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emf"/><Relationship Id="rId2" Type="http://schemas.openxmlformats.org/officeDocument/2006/relationships/image" Target="../media/image34.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1" Type="http://schemas.openxmlformats.org/officeDocument/2006/relationships/image" Target="../media/image35.emf"/><Relationship Id="rId2" Type="http://schemas.openxmlformats.org/officeDocument/2006/relationships/image" Target="../media/image36.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5" Type="http://schemas.openxmlformats.org/officeDocument/2006/relationships/image" Target="../media/image37.emf"/><Relationship Id="rId1" Type="http://schemas.openxmlformats.org/officeDocument/2006/relationships/image" Target="../media/image39.emf"/><Relationship Id="rId2"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hdr" sz="quarter"/>
          </p:nvPr>
        </p:nvSpPr>
        <p:spPr bwMode="auto">
          <a:xfrm>
            <a:off x="0" y="0"/>
            <a:ext cx="29384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196611" name="Rectangle 3"/>
          <p:cNvSpPr>
            <a:spLocks noGrp="1" noChangeArrowheads="1"/>
          </p:cNvSpPr>
          <p:nvPr>
            <p:ph type="dt" sz="quarter" idx="1"/>
          </p:nvPr>
        </p:nvSpPr>
        <p:spPr bwMode="auto">
          <a:xfrm>
            <a:off x="3841750" y="0"/>
            <a:ext cx="29384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196612" name="Rectangle 4"/>
          <p:cNvSpPr>
            <a:spLocks noGrp="1" noChangeArrowheads="1"/>
          </p:cNvSpPr>
          <p:nvPr>
            <p:ph type="ftr" sz="quarter" idx="2"/>
          </p:nvPr>
        </p:nvSpPr>
        <p:spPr bwMode="auto">
          <a:xfrm>
            <a:off x="0" y="9385300"/>
            <a:ext cx="29384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196613" name="Rectangle 5"/>
          <p:cNvSpPr>
            <a:spLocks noGrp="1" noChangeArrowheads="1"/>
          </p:cNvSpPr>
          <p:nvPr>
            <p:ph type="sldNum" sz="quarter" idx="3"/>
          </p:nvPr>
        </p:nvSpPr>
        <p:spPr bwMode="auto">
          <a:xfrm>
            <a:off x="3841750" y="9385300"/>
            <a:ext cx="29384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B56DC917-4058-994A-8556-7CE619B3B16B}" type="slidenum">
              <a:rPr lang="en-US"/>
              <a:pPr>
                <a:defRPr/>
              </a:pPr>
              <a:t>‹#›</a:t>
            </a:fld>
            <a:endParaRPr lang="en-US"/>
          </a:p>
        </p:txBody>
      </p:sp>
    </p:spTree>
    <p:extLst>
      <p:ext uri="{BB962C8B-B14F-4D97-AF65-F5344CB8AC3E}">
        <p14:creationId xmlns:p14="http://schemas.microsoft.com/office/powerpoint/2010/main" val="1605696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hdr" sz="quarter"/>
          </p:nvPr>
        </p:nvSpPr>
        <p:spPr bwMode="auto">
          <a:xfrm>
            <a:off x="0" y="0"/>
            <a:ext cx="29384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201731" name="Rectangle 3"/>
          <p:cNvSpPr>
            <a:spLocks noGrp="1" noChangeArrowheads="1"/>
          </p:cNvSpPr>
          <p:nvPr>
            <p:ph type="dt" idx="1"/>
          </p:nvPr>
        </p:nvSpPr>
        <p:spPr bwMode="auto">
          <a:xfrm>
            <a:off x="3841750" y="0"/>
            <a:ext cx="29384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201732" name="Rectangle 4"/>
          <p:cNvSpPr>
            <a:spLocks noGrp="1" noRot="1" noChangeAspect="1" noChangeArrowheads="1" noTextEdit="1"/>
          </p:cNvSpPr>
          <p:nvPr>
            <p:ph type="sldImg" idx="2"/>
          </p:nvPr>
        </p:nvSpPr>
        <p:spPr bwMode="auto">
          <a:xfrm>
            <a:off x="920750" y="741363"/>
            <a:ext cx="4940300" cy="37052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01733" name="Rectangle 5"/>
          <p:cNvSpPr>
            <a:spLocks noGrp="1" noChangeArrowheads="1"/>
          </p:cNvSpPr>
          <p:nvPr>
            <p:ph type="body" sz="quarter" idx="3"/>
          </p:nvPr>
        </p:nvSpPr>
        <p:spPr bwMode="auto">
          <a:xfrm>
            <a:off x="677863" y="4692650"/>
            <a:ext cx="5426075" cy="444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1734" name="Rectangle 6"/>
          <p:cNvSpPr>
            <a:spLocks noGrp="1" noChangeArrowheads="1"/>
          </p:cNvSpPr>
          <p:nvPr>
            <p:ph type="ftr" sz="quarter" idx="4"/>
          </p:nvPr>
        </p:nvSpPr>
        <p:spPr bwMode="auto">
          <a:xfrm>
            <a:off x="0" y="9385300"/>
            <a:ext cx="29384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201735" name="Rectangle 7"/>
          <p:cNvSpPr>
            <a:spLocks noGrp="1" noChangeArrowheads="1"/>
          </p:cNvSpPr>
          <p:nvPr>
            <p:ph type="sldNum" sz="quarter" idx="5"/>
          </p:nvPr>
        </p:nvSpPr>
        <p:spPr bwMode="auto">
          <a:xfrm>
            <a:off x="3841750" y="9385300"/>
            <a:ext cx="29384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5D071F4A-2809-6F4E-97F9-E3D469543E57}" type="slidenum">
              <a:rPr lang="en-US"/>
              <a:pPr>
                <a:defRPr/>
              </a:pPr>
              <a:t>‹#›</a:t>
            </a:fld>
            <a:endParaRPr lang="en-US"/>
          </a:p>
        </p:txBody>
      </p:sp>
    </p:spTree>
    <p:extLst>
      <p:ext uri="{BB962C8B-B14F-4D97-AF65-F5344CB8AC3E}">
        <p14:creationId xmlns:p14="http://schemas.microsoft.com/office/powerpoint/2010/main" val="16479560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Remark on notation of (</a:t>
            </a:r>
            <a:r>
              <a:rPr lang="en-US" dirty="0" err="1" smtClean="0"/>
              <a:t>p|p</a:t>
            </a:r>
            <a:r>
              <a:rPr lang="en-US" dirty="0" smtClean="0"/>
              <a:t>)</a:t>
            </a:r>
            <a:endParaRPr lang="en-US" dirty="0"/>
          </a:p>
        </p:txBody>
      </p:sp>
      <p:sp>
        <p:nvSpPr>
          <p:cNvPr id="4" name="Slide Number Placeholder 3"/>
          <p:cNvSpPr>
            <a:spLocks noGrp="1"/>
          </p:cNvSpPr>
          <p:nvPr>
            <p:ph type="sldNum" sz="quarter" idx="5"/>
          </p:nvPr>
        </p:nvSpPr>
        <p:spPr/>
        <p:txBody>
          <a:bodyPr/>
          <a:lstStyle/>
          <a:p>
            <a:pPr>
              <a:defRPr/>
            </a:pPr>
            <a:fld id="{F015D579-B4E5-5D4E-AEE6-6B9F780E15DD}" type="slidenum">
              <a:rPr lang="en-US" smtClean="0"/>
              <a:pPr>
                <a:defRPr/>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Remark on notation of (</a:t>
            </a:r>
            <a:r>
              <a:rPr lang="en-US" dirty="0" err="1" smtClean="0"/>
              <a:t>p|p</a:t>
            </a:r>
            <a:r>
              <a:rPr lang="en-US" dirty="0" smtClean="0"/>
              <a:t>)</a:t>
            </a:r>
            <a:endParaRPr lang="en-US" dirty="0"/>
          </a:p>
        </p:txBody>
      </p:sp>
      <p:sp>
        <p:nvSpPr>
          <p:cNvPr id="4" name="Slide Number Placeholder 3"/>
          <p:cNvSpPr>
            <a:spLocks noGrp="1"/>
          </p:cNvSpPr>
          <p:nvPr>
            <p:ph type="sldNum" sz="quarter" idx="5"/>
          </p:nvPr>
        </p:nvSpPr>
        <p:spPr/>
        <p:txBody>
          <a:bodyPr/>
          <a:lstStyle/>
          <a:p>
            <a:pPr>
              <a:defRPr/>
            </a:pPr>
            <a:fld id="{F015D579-B4E5-5D4E-AEE6-6B9F780E15DD}" type="slidenum">
              <a:rPr lang="en-US" smtClean="0"/>
              <a:pPr>
                <a:defRPr/>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Parton momentum has four components</a:t>
            </a:r>
          </a:p>
          <a:p>
            <a:pPr>
              <a:defRPr/>
            </a:pPr>
            <a:r>
              <a:rPr lang="en-US" dirty="0" smtClean="0"/>
              <a:t>Not-time-ordered</a:t>
            </a:r>
          </a:p>
          <a:p>
            <a:pPr>
              <a:defRPr/>
            </a:pPr>
            <a:r>
              <a:rPr lang="en-US" dirty="0" smtClean="0"/>
              <a:t>Integrate p-</a:t>
            </a:r>
            <a:endParaRPr lang="en-US" dirty="0"/>
          </a:p>
        </p:txBody>
      </p:sp>
      <p:sp>
        <p:nvSpPr>
          <p:cNvPr id="4" name="Slide Number Placeholder 3"/>
          <p:cNvSpPr>
            <a:spLocks noGrp="1"/>
          </p:cNvSpPr>
          <p:nvPr>
            <p:ph type="sldNum" sz="quarter" idx="5"/>
          </p:nvPr>
        </p:nvSpPr>
        <p:spPr/>
        <p:txBody>
          <a:bodyPr/>
          <a:lstStyle/>
          <a:p>
            <a:pPr>
              <a:defRPr/>
            </a:pPr>
            <a:fld id="{410C3F8A-A464-304E-877D-4591BE73FFC2}" type="slidenum">
              <a:rPr lang="en-US" smtClean="0"/>
              <a:pPr>
                <a:defRPr/>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Matrix elements are not gauge invariant</a:t>
            </a:r>
          </a:p>
          <a:p>
            <a:pPr>
              <a:defRPr/>
            </a:pPr>
            <a:r>
              <a:rPr lang="en-US" dirty="0" smtClean="0"/>
              <a:t>OPE</a:t>
            </a:r>
            <a:endParaRPr lang="en-US" dirty="0"/>
          </a:p>
        </p:txBody>
      </p:sp>
      <p:sp>
        <p:nvSpPr>
          <p:cNvPr id="4" name="Slide Number Placeholder 3"/>
          <p:cNvSpPr>
            <a:spLocks noGrp="1"/>
          </p:cNvSpPr>
          <p:nvPr>
            <p:ph type="sldNum" sz="quarter" idx="5"/>
          </p:nvPr>
        </p:nvSpPr>
        <p:spPr/>
        <p:txBody>
          <a:bodyPr/>
          <a:lstStyle/>
          <a:p>
            <a:pPr>
              <a:defRPr/>
            </a:pPr>
            <a:fld id="{57DCF0D4-D90F-F545-B1E1-643B4F9A1451}" type="slidenum">
              <a:rPr lang="en-US" smtClean="0"/>
              <a:pPr>
                <a:defRPr/>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No unique way</a:t>
            </a:r>
          </a:p>
          <a:p>
            <a:pPr>
              <a:defRPr/>
            </a:pPr>
            <a:r>
              <a:rPr lang="en-US" dirty="0" smtClean="0"/>
              <a:t>Examples: DY &amp; SIDIS</a:t>
            </a:r>
          </a:p>
          <a:p>
            <a:pPr>
              <a:defRPr/>
            </a:pPr>
            <a:r>
              <a:rPr lang="en-US" dirty="0" smtClean="0"/>
              <a:t>After integration: the same</a:t>
            </a:r>
            <a:endParaRPr lang="en-US" dirty="0"/>
          </a:p>
        </p:txBody>
      </p:sp>
      <p:sp>
        <p:nvSpPr>
          <p:cNvPr id="4" name="Slide Number Placeholder 3"/>
          <p:cNvSpPr>
            <a:spLocks noGrp="1"/>
          </p:cNvSpPr>
          <p:nvPr>
            <p:ph type="sldNum" sz="quarter" idx="5"/>
          </p:nvPr>
        </p:nvSpPr>
        <p:spPr/>
        <p:txBody>
          <a:bodyPr/>
          <a:lstStyle/>
          <a:p>
            <a:pPr>
              <a:defRPr/>
            </a:pPr>
            <a:fld id="{A2023CFD-0321-544C-8496-424F6A7CF3CF}" type="slidenum">
              <a:rPr lang="en-US" smtClean="0"/>
              <a:pPr>
                <a:defRPr/>
              </a:pPr>
              <a:t>22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Gauge link has richer structure</a:t>
            </a:r>
          </a:p>
          <a:p>
            <a:pPr>
              <a:defRPr/>
            </a:pPr>
            <a:endParaRPr lang="en-US" dirty="0" smtClean="0"/>
          </a:p>
          <a:p>
            <a:pPr>
              <a:defRPr/>
            </a:pPr>
            <a:r>
              <a:rPr lang="en-US" dirty="0" smtClean="0"/>
              <a:t>3 matrix elements</a:t>
            </a:r>
            <a:endParaRPr lang="en-US" dirty="0"/>
          </a:p>
        </p:txBody>
      </p:sp>
      <p:sp>
        <p:nvSpPr>
          <p:cNvPr id="4" name="Slide Number Placeholder 3"/>
          <p:cNvSpPr>
            <a:spLocks noGrp="1"/>
          </p:cNvSpPr>
          <p:nvPr>
            <p:ph type="sldNum" sz="quarter" idx="5"/>
          </p:nvPr>
        </p:nvSpPr>
        <p:spPr/>
        <p:txBody>
          <a:bodyPr/>
          <a:lstStyle/>
          <a:p>
            <a:pPr>
              <a:defRPr/>
            </a:pPr>
            <a:fld id="{0CDDA840-5440-7344-BA3F-1F50766D8C37}" type="slidenum">
              <a:rPr lang="en-US" smtClean="0"/>
              <a:pPr>
                <a:defRPr/>
              </a:pPr>
              <a:t>25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More complicated gauge links</a:t>
            </a:r>
          </a:p>
          <a:p>
            <a:pPr>
              <a:defRPr/>
            </a:pPr>
            <a:r>
              <a:rPr lang="en-US" dirty="0" smtClean="0"/>
              <a:t>Color-entanglement</a:t>
            </a:r>
          </a:p>
          <a:p>
            <a:pPr>
              <a:defRPr/>
            </a:pPr>
            <a:r>
              <a:rPr lang="en-US" dirty="0" smtClean="0"/>
              <a:t>Explicit </a:t>
            </a:r>
            <a:r>
              <a:rPr lang="en-US" dirty="0" err="1" smtClean="0"/>
              <a:t>calc</a:t>
            </a:r>
            <a:r>
              <a:rPr lang="en-US" dirty="0" smtClean="0"/>
              <a:t>: some contributions break </a:t>
            </a:r>
            <a:r>
              <a:rPr lang="en-US" dirty="0" err="1" smtClean="0"/>
              <a:t>factorizatn</a:t>
            </a:r>
            <a:endParaRPr lang="en-US" dirty="0" smtClean="0"/>
          </a:p>
          <a:p>
            <a:pPr>
              <a:defRPr/>
            </a:pPr>
            <a:endParaRPr lang="en-US" dirty="0" smtClean="0"/>
          </a:p>
          <a:p>
            <a:pPr>
              <a:defRPr/>
            </a:pPr>
            <a:r>
              <a:rPr lang="en-US" dirty="0" smtClean="0"/>
              <a:t>On the right, a more detailed picture is visible. No factorization</a:t>
            </a:r>
          </a:p>
        </p:txBody>
      </p:sp>
      <p:sp>
        <p:nvSpPr>
          <p:cNvPr id="4" name="Slide Number Placeholder 3"/>
          <p:cNvSpPr>
            <a:spLocks noGrp="1"/>
          </p:cNvSpPr>
          <p:nvPr>
            <p:ph type="sldNum" sz="quarter" idx="5"/>
          </p:nvPr>
        </p:nvSpPr>
        <p:spPr/>
        <p:txBody>
          <a:bodyPr/>
          <a:lstStyle/>
          <a:p>
            <a:pPr>
              <a:defRPr/>
            </a:pPr>
            <a:fld id="{29429BBE-492A-E644-A3F7-ED66E0818A82}" type="slidenum">
              <a:rPr lang="en-US" smtClean="0"/>
              <a:pPr>
                <a:defRPr/>
              </a:pPr>
              <a:t>36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2FA45D-44D4-E345-B57A-5D6CB1829A25}" type="slidenum">
              <a:rPr lang="en-US"/>
              <a:pPr>
                <a:defRPr/>
              </a:pPr>
              <a:t>‹#›</a:t>
            </a:fld>
            <a:endParaRPr lang="en-US"/>
          </a:p>
        </p:txBody>
      </p:sp>
    </p:spTree>
    <p:extLst>
      <p:ext uri="{BB962C8B-B14F-4D97-AF65-F5344CB8AC3E}">
        <p14:creationId xmlns:p14="http://schemas.microsoft.com/office/powerpoint/2010/main" val="67958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4E62F5-B4B1-8B46-9F9C-7DFFB776D401}" type="slidenum">
              <a:rPr lang="en-US"/>
              <a:pPr>
                <a:defRPr/>
              </a:pPr>
              <a:t>‹#›</a:t>
            </a:fld>
            <a:endParaRPr lang="en-US"/>
          </a:p>
        </p:txBody>
      </p:sp>
    </p:spTree>
    <p:extLst>
      <p:ext uri="{BB962C8B-B14F-4D97-AF65-F5344CB8AC3E}">
        <p14:creationId xmlns:p14="http://schemas.microsoft.com/office/powerpoint/2010/main" val="989829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21717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627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A0B25-E0D0-8A42-B8DA-B561F3938ED8}" type="slidenum">
              <a:rPr lang="en-US"/>
              <a:pPr>
                <a:defRPr/>
              </a:pPr>
              <a:t>‹#›</a:t>
            </a:fld>
            <a:endParaRPr lang="en-US"/>
          </a:p>
        </p:txBody>
      </p:sp>
    </p:spTree>
    <p:extLst>
      <p:ext uri="{BB962C8B-B14F-4D97-AF65-F5344CB8AC3E}">
        <p14:creationId xmlns:p14="http://schemas.microsoft.com/office/powerpoint/2010/main" val="2051616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F5543-E671-FF41-AAA2-21C7701FC712}" type="slidenum">
              <a:rPr lang="en-US"/>
              <a:pPr>
                <a:defRPr/>
              </a:pPr>
              <a:t>‹#›</a:t>
            </a:fld>
            <a:endParaRPr lang="en-US"/>
          </a:p>
        </p:txBody>
      </p:sp>
    </p:spTree>
    <p:extLst>
      <p:ext uri="{BB962C8B-B14F-4D97-AF65-F5344CB8AC3E}">
        <p14:creationId xmlns:p14="http://schemas.microsoft.com/office/powerpoint/2010/main" val="1704680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8B3522-EAF2-EE46-98B8-14ACF0544F53}" type="slidenum">
              <a:rPr lang="en-US"/>
              <a:pPr>
                <a:defRPr/>
              </a:pPr>
              <a:t>‹#›</a:t>
            </a:fld>
            <a:endParaRPr lang="en-US"/>
          </a:p>
        </p:txBody>
      </p:sp>
    </p:spTree>
    <p:extLst>
      <p:ext uri="{BB962C8B-B14F-4D97-AF65-F5344CB8AC3E}">
        <p14:creationId xmlns:p14="http://schemas.microsoft.com/office/powerpoint/2010/main" val="1871861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672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2672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919974-E1AF-7D49-91E5-B74D28A366AF}" type="slidenum">
              <a:rPr lang="en-US"/>
              <a:pPr>
                <a:defRPr/>
              </a:pPr>
              <a:t>‹#›</a:t>
            </a:fld>
            <a:endParaRPr lang="en-US"/>
          </a:p>
        </p:txBody>
      </p:sp>
    </p:spTree>
    <p:extLst>
      <p:ext uri="{BB962C8B-B14F-4D97-AF65-F5344CB8AC3E}">
        <p14:creationId xmlns:p14="http://schemas.microsoft.com/office/powerpoint/2010/main" val="2256167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9B774A9-31D8-5C44-871E-C55CEAA63066}" type="slidenum">
              <a:rPr lang="en-US"/>
              <a:pPr>
                <a:defRPr/>
              </a:pPr>
              <a:t>‹#›</a:t>
            </a:fld>
            <a:endParaRPr lang="en-US"/>
          </a:p>
        </p:txBody>
      </p:sp>
    </p:spTree>
    <p:extLst>
      <p:ext uri="{BB962C8B-B14F-4D97-AF65-F5344CB8AC3E}">
        <p14:creationId xmlns:p14="http://schemas.microsoft.com/office/powerpoint/2010/main" val="4128841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0CA0280-B619-5141-B8C3-F2A90185D917}" type="slidenum">
              <a:rPr lang="en-US"/>
              <a:pPr>
                <a:defRPr/>
              </a:pPr>
              <a:t>‹#›</a:t>
            </a:fld>
            <a:endParaRPr lang="en-US"/>
          </a:p>
        </p:txBody>
      </p:sp>
    </p:spTree>
    <p:extLst>
      <p:ext uri="{BB962C8B-B14F-4D97-AF65-F5344CB8AC3E}">
        <p14:creationId xmlns:p14="http://schemas.microsoft.com/office/powerpoint/2010/main" val="2498568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484A6F-6A84-B94C-8354-735C2646BA06}" type="slidenum">
              <a:rPr lang="en-US"/>
              <a:pPr>
                <a:defRPr/>
              </a:pPr>
              <a:t>‹#›</a:t>
            </a:fld>
            <a:endParaRPr lang="en-US"/>
          </a:p>
        </p:txBody>
      </p:sp>
    </p:spTree>
    <p:extLst>
      <p:ext uri="{BB962C8B-B14F-4D97-AF65-F5344CB8AC3E}">
        <p14:creationId xmlns:p14="http://schemas.microsoft.com/office/powerpoint/2010/main" val="359896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5E7D42-14A8-1046-A1D1-B25D7D9220BB}" type="slidenum">
              <a:rPr lang="en-US"/>
              <a:pPr>
                <a:defRPr/>
              </a:pPr>
              <a:t>‹#›</a:t>
            </a:fld>
            <a:endParaRPr lang="en-US"/>
          </a:p>
        </p:txBody>
      </p:sp>
    </p:spTree>
    <p:extLst>
      <p:ext uri="{BB962C8B-B14F-4D97-AF65-F5344CB8AC3E}">
        <p14:creationId xmlns:p14="http://schemas.microsoft.com/office/powerpoint/2010/main" val="1000108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058C81-0028-2C40-98FE-7DFD9C3DFA67}" type="slidenum">
              <a:rPr lang="en-US"/>
              <a:pPr>
                <a:defRPr/>
              </a:pPr>
              <a:t>‹#›</a:t>
            </a:fld>
            <a:endParaRPr lang="en-US"/>
          </a:p>
        </p:txBody>
      </p:sp>
    </p:spTree>
    <p:extLst>
      <p:ext uri="{BB962C8B-B14F-4D97-AF65-F5344CB8AC3E}">
        <p14:creationId xmlns:p14="http://schemas.microsoft.com/office/powerpoint/2010/main" val="36415148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5347"/>
            <a:ext cx="9144000" cy="609600"/>
          </a:xfrm>
          <a:prstGeom prst="rect">
            <a:avLst/>
          </a:prstGeom>
          <a:solidFill>
            <a:srgbClr val="EAEAEA"/>
          </a:solidFill>
          <a:ln>
            <a:noFill/>
          </a:ln>
          <a:effectLst>
            <a:outerShdw blurRad="63500"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228600" y="838200"/>
            <a:ext cx="86868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28" name="Rectangle 4"/>
          <p:cNvSpPr>
            <a:spLocks noGrp="1" noChangeArrowheads="1"/>
          </p:cNvSpPr>
          <p:nvPr>
            <p:ph type="dt" sz="half" idx="2"/>
          </p:nvPr>
        </p:nvSpPr>
        <p:spPr bwMode="auto">
          <a:xfrm>
            <a:off x="304800" y="6553200"/>
            <a:ext cx="160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r>
              <a:rPr lang="en-US" dirty="0" smtClean="0"/>
              <a:t>April 27, 2015</a:t>
            </a:r>
            <a:endParaRPr lang="en-US" dirty="0"/>
          </a:p>
        </p:txBody>
      </p:sp>
      <p:sp>
        <p:nvSpPr>
          <p:cNvPr id="1029" name="Rectangle 5"/>
          <p:cNvSpPr>
            <a:spLocks noGrp="1" noChangeArrowheads="1"/>
          </p:cNvSpPr>
          <p:nvPr>
            <p:ph type="ftr" sz="quarter" idx="3"/>
          </p:nvPr>
        </p:nvSpPr>
        <p:spPr bwMode="auto">
          <a:xfrm>
            <a:off x="1905000" y="6553200"/>
            <a:ext cx="4876800" cy="3048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rgbClr val="3366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r>
              <a:rPr lang="en-US" dirty="0" smtClean="0"/>
              <a:t>Piet Mulders          Spin Physics and Transverse Structure</a:t>
            </a:r>
            <a:endParaRPr lang="en-US" dirty="0"/>
          </a:p>
        </p:txBody>
      </p:sp>
      <p:sp>
        <p:nvSpPr>
          <p:cNvPr id="1030" name="Rectangle 6"/>
          <p:cNvSpPr>
            <a:spLocks noGrp="1" noChangeArrowheads="1"/>
          </p:cNvSpPr>
          <p:nvPr>
            <p:ph type="sldNum" sz="quarter" idx="4"/>
          </p:nvPr>
        </p:nvSpPr>
        <p:spPr bwMode="auto">
          <a:xfrm>
            <a:off x="6781800" y="6553200"/>
            <a:ext cx="2133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50000"/>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60D5CC50-D7CE-134E-978B-5AB1223443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2400">
          <a:solidFill>
            <a:srgbClr val="0000FF"/>
          </a:solidFill>
          <a:latin typeface="+mj-lt"/>
          <a:ea typeface="+mj-ea"/>
          <a:cs typeface="ＭＳ Ｐゴシック" charset="0"/>
        </a:defRPr>
      </a:lvl1pPr>
      <a:lvl2pPr algn="ctr" rtl="0" eaLnBrk="0" fontAlgn="base" hangingPunct="0">
        <a:spcBef>
          <a:spcPct val="0"/>
        </a:spcBef>
        <a:spcAft>
          <a:spcPct val="0"/>
        </a:spcAft>
        <a:defRPr sz="2400">
          <a:solidFill>
            <a:srgbClr val="0000FF"/>
          </a:solidFill>
          <a:latin typeface="Tahoma" charset="0"/>
          <a:ea typeface="ＭＳ Ｐゴシック" charset="0"/>
          <a:cs typeface="ＭＳ Ｐゴシック" charset="0"/>
        </a:defRPr>
      </a:lvl2pPr>
      <a:lvl3pPr algn="ctr" rtl="0" eaLnBrk="0" fontAlgn="base" hangingPunct="0">
        <a:spcBef>
          <a:spcPct val="0"/>
        </a:spcBef>
        <a:spcAft>
          <a:spcPct val="0"/>
        </a:spcAft>
        <a:defRPr sz="2400">
          <a:solidFill>
            <a:srgbClr val="0000FF"/>
          </a:solidFill>
          <a:latin typeface="Tahoma" charset="0"/>
          <a:ea typeface="ＭＳ Ｐゴシック" charset="0"/>
          <a:cs typeface="ＭＳ Ｐゴシック" charset="0"/>
        </a:defRPr>
      </a:lvl3pPr>
      <a:lvl4pPr algn="ctr" rtl="0" eaLnBrk="0" fontAlgn="base" hangingPunct="0">
        <a:spcBef>
          <a:spcPct val="0"/>
        </a:spcBef>
        <a:spcAft>
          <a:spcPct val="0"/>
        </a:spcAft>
        <a:defRPr sz="2400">
          <a:solidFill>
            <a:srgbClr val="0000FF"/>
          </a:solidFill>
          <a:latin typeface="Tahoma" charset="0"/>
          <a:ea typeface="ＭＳ Ｐゴシック" charset="0"/>
          <a:cs typeface="ＭＳ Ｐゴシック" charset="0"/>
        </a:defRPr>
      </a:lvl4pPr>
      <a:lvl5pPr algn="ctr" rtl="0" eaLnBrk="0" fontAlgn="base" hangingPunct="0">
        <a:spcBef>
          <a:spcPct val="0"/>
        </a:spcBef>
        <a:spcAft>
          <a:spcPct val="0"/>
        </a:spcAft>
        <a:defRPr sz="2400">
          <a:solidFill>
            <a:srgbClr val="0000FF"/>
          </a:solidFill>
          <a:latin typeface="Tahoma" charset="0"/>
          <a:ea typeface="ＭＳ Ｐゴシック" charset="0"/>
          <a:cs typeface="ＭＳ Ｐゴシック" charset="0"/>
        </a:defRPr>
      </a:lvl5pPr>
      <a:lvl6pPr marL="457200" algn="ctr" rtl="0" fontAlgn="base">
        <a:spcBef>
          <a:spcPct val="0"/>
        </a:spcBef>
        <a:spcAft>
          <a:spcPct val="0"/>
        </a:spcAft>
        <a:defRPr sz="2400">
          <a:solidFill>
            <a:srgbClr val="0000FF"/>
          </a:solidFill>
          <a:latin typeface="Tahoma" charset="0"/>
          <a:ea typeface="ＭＳ Ｐゴシック" charset="0"/>
        </a:defRPr>
      </a:lvl6pPr>
      <a:lvl7pPr marL="914400" algn="ctr" rtl="0" fontAlgn="base">
        <a:spcBef>
          <a:spcPct val="0"/>
        </a:spcBef>
        <a:spcAft>
          <a:spcPct val="0"/>
        </a:spcAft>
        <a:defRPr sz="2400">
          <a:solidFill>
            <a:srgbClr val="0000FF"/>
          </a:solidFill>
          <a:latin typeface="Tahoma" charset="0"/>
          <a:ea typeface="ＭＳ Ｐゴシック" charset="0"/>
        </a:defRPr>
      </a:lvl7pPr>
      <a:lvl8pPr marL="1371600" algn="ctr" rtl="0" fontAlgn="base">
        <a:spcBef>
          <a:spcPct val="0"/>
        </a:spcBef>
        <a:spcAft>
          <a:spcPct val="0"/>
        </a:spcAft>
        <a:defRPr sz="2400">
          <a:solidFill>
            <a:srgbClr val="0000FF"/>
          </a:solidFill>
          <a:latin typeface="Tahoma" charset="0"/>
          <a:ea typeface="ＭＳ Ｐゴシック" charset="0"/>
        </a:defRPr>
      </a:lvl8pPr>
      <a:lvl9pPr marL="1828800" algn="ctr" rtl="0" fontAlgn="base">
        <a:spcBef>
          <a:spcPct val="0"/>
        </a:spcBef>
        <a:spcAft>
          <a:spcPct val="0"/>
        </a:spcAft>
        <a:defRPr sz="2400">
          <a:solidFill>
            <a:srgbClr val="0000FF"/>
          </a:solidFill>
          <a:latin typeface="Tahoma" charset="0"/>
          <a:ea typeface="ＭＳ Ｐゴシック" charset="0"/>
        </a:defRPr>
      </a:lvl9pPr>
    </p:titleStyle>
    <p:bodyStyle>
      <a:lvl1pPr marL="342900" indent="-342900" algn="l" rtl="0" eaLnBrk="0" fontAlgn="base" hangingPunct="0">
        <a:spcBef>
          <a:spcPct val="20000"/>
        </a:spcBef>
        <a:spcAft>
          <a:spcPct val="0"/>
        </a:spcAft>
        <a:buBlip>
          <a:blip r:embed="rId13"/>
        </a:buBlip>
        <a:defRPr sz="20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Blip>
          <a:blip r:embed="rId14"/>
        </a:buBlip>
        <a:defRPr sz="2000">
          <a:solidFill>
            <a:schemeClr val="tx1"/>
          </a:solidFill>
          <a:latin typeface="+mn-lt"/>
          <a:ea typeface="+mn-ea"/>
        </a:defRPr>
      </a:lvl2pPr>
      <a:lvl3pPr marL="1143000" indent="-228600" algn="l" rtl="0" eaLnBrk="0" fontAlgn="base" hangingPunct="0">
        <a:spcBef>
          <a:spcPct val="20000"/>
        </a:spcBef>
        <a:spcAft>
          <a:spcPct val="0"/>
        </a:spcAft>
        <a:buBlip>
          <a:blip r:embed="rId15"/>
        </a:buBlip>
        <a:defRPr>
          <a:solidFill>
            <a:schemeClr val="tx1"/>
          </a:solidFill>
          <a:latin typeface="+mn-lt"/>
          <a:ea typeface="+mn-ea"/>
        </a:defRPr>
      </a:lvl3pPr>
      <a:lvl4pPr marL="1600200" indent="-228600" algn="l" rtl="0" eaLnBrk="0" fontAlgn="base" hangingPunct="0">
        <a:spcBef>
          <a:spcPct val="20000"/>
        </a:spcBef>
        <a:spcAft>
          <a:spcPct val="0"/>
        </a:spcAft>
        <a:buBlip>
          <a:blip r:embed="rId15"/>
        </a:buBlip>
        <a:defRPr>
          <a:solidFill>
            <a:schemeClr val="tx1"/>
          </a:solidFill>
          <a:latin typeface="+mn-lt"/>
          <a:ea typeface="+mn-ea"/>
        </a:defRPr>
      </a:lvl4pPr>
      <a:lvl5pPr marL="2057400" indent="-228600" algn="l" rtl="0" eaLnBrk="0" fontAlgn="base" hangingPunct="0">
        <a:spcBef>
          <a:spcPct val="20000"/>
        </a:spcBef>
        <a:spcAft>
          <a:spcPct val="0"/>
        </a:spcAft>
        <a:buBlip>
          <a:blip r:embed="rId13"/>
        </a:buBlip>
        <a:defRPr sz="1600">
          <a:solidFill>
            <a:schemeClr val="tx1"/>
          </a:solidFill>
          <a:latin typeface="+mn-lt"/>
          <a:ea typeface="+mn-ea"/>
        </a:defRPr>
      </a:lvl5pPr>
      <a:lvl6pPr marL="2514600" indent="-228600" algn="l" rtl="0" fontAlgn="base">
        <a:spcBef>
          <a:spcPct val="20000"/>
        </a:spcBef>
        <a:spcAft>
          <a:spcPct val="0"/>
        </a:spcAft>
        <a:buBlip>
          <a:blip r:embed="rId13"/>
        </a:buBlip>
        <a:defRPr sz="1600">
          <a:solidFill>
            <a:schemeClr val="tx1"/>
          </a:solidFill>
          <a:latin typeface="+mn-lt"/>
          <a:ea typeface="+mn-ea"/>
        </a:defRPr>
      </a:lvl6pPr>
      <a:lvl7pPr marL="2971800" indent="-228600" algn="l" rtl="0" fontAlgn="base">
        <a:spcBef>
          <a:spcPct val="20000"/>
        </a:spcBef>
        <a:spcAft>
          <a:spcPct val="0"/>
        </a:spcAft>
        <a:buBlip>
          <a:blip r:embed="rId13"/>
        </a:buBlip>
        <a:defRPr sz="1600">
          <a:solidFill>
            <a:schemeClr val="tx1"/>
          </a:solidFill>
          <a:latin typeface="+mn-lt"/>
          <a:ea typeface="+mn-ea"/>
        </a:defRPr>
      </a:lvl7pPr>
      <a:lvl8pPr marL="3429000" indent="-228600" algn="l" rtl="0" fontAlgn="base">
        <a:spcBef>
          <a:spcPct val="20000"/>
        </a:spcBef>
        <a:spcAft>
          <a:spcPct val="0"/>
        </a:spcAft>
        <a:buBlip>
          <a:blip r:embed="rId13"/>
        </a:buBlip>
        <a:defRPr sz="1600">
          <a:solidFill>
            <a:schemeClr val="tx1"/>
          </a:solidFill>
          <a:latin typeface="+mn-lt"/>
          <a:ea typeface="+mn-ea"/>
        </a:defRPr>
      </a:lvl8pPr>
      <a:lvl9pPr marL="3886200" indent="-228600" algn="l" rtl="0" fontAlgn="base">
        <a:spcBef>
          <a:spcPct val="20000"/>
        </a:spcBef>
        <a:spcAft>
          <a:spcPct val="0"/>
        </a:spcAft>
        <a:buBlip>
          <a:blip r:embed="rId13"/>
        </a:buBlip>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emf"/><Relationship Id="rId5" Type="http://schemas.openxmlformats.org/officeDocument/2006/relationships/image" Target="../media/image7.jpg"/><Relationship Id="rId6"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29.emf"/><Relationship Id="rId5" Type="http://schemas.openxmlformats.org/officeDocument/2006/relationships/oleObject" Target="../embeddings/oleObject24.bin"/><Relationship Id="rId6" Type="http://schemas.openxmlformats.org/officeDocument/2006/relationships/image" Target="../media/image34.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35.emf"/><Relationship Id="rId5" Type="http://schemas.openxmlformats.org/officeDocument/2006/relationships/oleObject" Target="../embeddings/oleObject26.bin"/><Relationship Id="rId6" Type="http://schemas.openxmlformats.org/officeDocument/2006/relationships/image" Target="../media/image36.emf"/><Relationship Id="rId7" Type="http://schemas.openxmlformats.org/officeDocument/2006/relationships/oleObject" Target="../embeddings/oleObject27.bin"/><Relationship Id="rId8" Type="http://schemas.openxmlformats.org/officeDocument/2006/relationships/image" Target="../media/image37.emf"/><Relationship Id="rId9" Type="http://schemas.openxmlformats.org/officeDocument/2006/relationships/oleObject" Target="../embeddings/oleObject28.bin"/><Relationship Id="rId10" Type="http://schemas.openxmlformats.org/officeDocument/2006/relationships/image" Target="../media/image38.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1" Type="http://schemas.openxmlformats.org/officeDocument/2006/relationships/oleObject" Target="../embeddings/oleObject33.bin"/><Relationship Id="rId12" Type="http://schemas.openxmlformats.org/officeDocument/2006/relationships/image" Target="../media/image37.emf"/><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oleObject" Target="../embeddings/oleObject29.bin"/><Relationship Id="rId4" Type="http://schemas.openxmlformats.org/officeDocument/2006/relationships/image" Target="../media/image39.emf"/><Relationship Id="rId5" Type="http://schemas.openxmlformats.org/officeDocument/2006/relationships/oleObject" Target="../embeddings/oleObject30.bin"/><Relationship Id="rId6" Type="http://schemas.openxmlformats.org/officeDocument/2006/relationships/image" Target="../media/image35.emf"/><Relationship Id="rId7" Type="http://schemas.openxmlformats.org/officeDocument/2006/relationships/oleObject" Target="../embeddings/oleObject31.bin"/><Relationship Id="rId8" Type="http://schemas.openxmlformats.org/officeDocument/2006/relationships/image" Target="../media/image40.emf"/><Relationship Id="rId9" Type="http://schemas.openxmlformats.org/officeDocument/2006/relationships/oleObject" Target="../embeddings/oleObject32.bin"/><Relationship Id="rId10" Type="http://schemas.openxmlformats.org/officeDocument/2006/relationships/image" Target="../media/image41.emf"/></Relationships>
</file>

<file path=ppt/slides/_rels/slide13.xml.rels><?xml version="1.0" encoding="UTF-8" standalone="yes"?>
<Relationships xmlns="http://schemas.openxmlformats.org/package/2006/relationships"><Relationship Id="rId11" Type="http://schemas.openxmlformats.org/officeDocument/2006/relationships/oleObject" Target="../embeddings/oleObject38.bin"/><Relationship Id="rId12" Type="http://schemas.openxmlformats.org/officeDocument/2006/relationships/image" Target="../media/image43.emf"/><Relationship Id="rId1" Type="http://schemas.openxmlformats.org/officeDocument/2006/relationships/vmlDrawing" Target="../drawings/vmlDrawing10.vml"/><Relationship Id="rId2" Type="http://schemas.openxmlformats.org/officeDocument/2006/relationships/slideLayout" Target="../slideLayouts/slideLayout2.xml"/><Relationship Id="rId3" Type="http://schemas.openxmlformats.org/officeDocument/2006/relationships/oleObject" Target="../embeddings/oleObject34.bin"/><Relationship Id="rId4" Type="http://schemas.openxmlformats.org/officeDocument/2006/relationships/image" Target="../media/image35.emf"/><Relationship Id="rId5" Type="http://schemas.openxmlformats.org/officeDocument/2006/relationships/oleObject" Target="../embeddings/oleObject35.bin"/><Relationship Id="rId6" Type="http://schemas.openxmlformats.org/officeDocument/2006/relationships/image" Target="../media/image40.emf"/><Relationship Id="rId7" Type="http://schemas.openxmlformats.org/officeDocument/2006/relationships/oleObject" Target="../embeddings/oleObject36.bin"/><Relationship Id="rId8" Type="http://schemas.openxmlformats.org/officeDocument/2006/relationships/image" Target="../media/image37.emf"/><Relationship Id="rId9" Type="http://schemas.openxmlformats.org/officeDocument/2006/relationships/oleObject" Target="../embeddings/oleObject37.bin"/><Relationship Id="rId10" Type="http://schemas.openxmlformats.org/officeDocument/2006/relationships/image" Target="../media/image42.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9.bin"/><Relationship Id="rId4" Type="http://schemas.openxmlformats.org/officeDocument/2006/relationships/image" Target="../media/image37.emf"/><Relationship Id="rId5" Type="http://schemas.openxmlformats.org/officeDocument/2006/relationships/oleObject" Target="../embeddings/oleObject40.bin"/><Relationship Id="rId6" Type="http://schemas.openxmlformats.org/officeDocument/2006/relationships/image" Target="../media/image44.emf"/><Relationship Id="rId7" Type="http://schemas.openxmlformats.org/officeDocument/2006/relationships/oleObject" Target="../embeddings/oleObject41.bin"/><Relationship Id="rId8" Type="http://schemas.openxmlformats.org/officeDocument/2006/relationships/image" Target="../media/image45.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9" Type="http://schemas.openxmlformats.org/officeDocument/2006/relationships/oleObject" Target="../embeddings/oleObject45.bin"/><Relationship Id="rId20" Type="http://schemas.openxmlformats.org/officeDocument/2006/relationships/image" Target="../media/image54.emf"/><Relationship Id="rId21" Type="http://schemas.openxmlformats.org/officeDocument/2006/relationships/oleObject" Target="../embeddings/oleObject51.bin"/><Relationship Id="rId22" Type="http://schemas.openxmlformats.org/officeDocument/2006/relationships/image" Target="../media/image55.emf"/><Relationship Id="rId10" Type="http://schemas.openxmlformats.org/officeDocument/2006/relationships/image" Target="../media/image49.emf"/><Relationship Id="rId11" Type="http://schemas.openxmlformats.org/officeDocument/2006/relationships/oleObject" Target="../embeddings/oleObject46.bin"/><Relationship Id="rId12" Type="http://schemas.openxmlformats.org/officeDocument/2006/relationships/image" Target="../media/image50.emf"/><Relationship Id="rId13" Type="http://schemas.openxmlformats.org/officeDocument/2006/relationships/oleObject" Target="../embeddings/oleObject47.bin"/><Relationship Id="rId14" Type="http://schemas.openxmlformats.org/officeDocument/2006/relationships/image" Target="../media/image51.emf"/><Relationship Id="rId15" Type="http://schemas.openxmlformats.org/officeDocument/2006/relationships/oleObject" Target="../embeddings/oleObject48.bin"/><Relationship Id="rId16" Type="http://schemas.openxmlformats.org/officeDocument/2006/relationships/image" Target="../media/image52.emf"/><Relationship Id="rId17" Type="http://schemas.openxmlformats.org/officeDocument/2006/relationships/oleObject" Target="../embeddings/oleObject49.bin"/><Relationship Id="rId18" Type="http://schemas.openxmlformats.org/officeDocument/2006/relationships/image" Target="../media/image53.emf"/><Relationship Id="rId19" Type="http://schemas.openxmlformats.org/officeDocument/2006/relationships/oleObject" Target="../embeddings/oleObject50.bin"/><Relationship Id="rId1" Type="http://schemas.openxmlformats.org/officeDocument/2006/relationships/vmlDrawing" Target="../drawings/vmlDrawing12.vml"/><Relationship Id="rId2" Type="http://schemas.openxmlformats.org/officeDocument/2006/relationships/slideLayout" Target="../slideLayouts/slideLayout2.xml"/><Relationship Id="rId3" Type="http://schemas.openxmlformats.org/officeDocument/2006/relationships/oleObject" Target="../embeddings/oleObject42.bin"/><Relationship Id="rId4" Type="http://schemas.openxmlformats.org/officeDocument/2006/relationships/image" Target="../media/image46.emf"/><Relationship Id="rId5" Type="http://schemas.openxmlformats.org/officeDocument/2006/relationships/oleObject" Target="../embeddings/oleObject43.bin"/><Relationship Id="rId6" Type="http://schemas.openxmlformats.org/officeDocument/2006/relationships/image" Target="../media/image47.emf"/><Relationship Id="rId7" Type="http://schemas.openxmlformats.org/officeDocument/2006/relationships/oleObject" Target="../embeddings/oleObject44.bin"/><Relationship Id="rId8" Type="http://schemas.openxmlformats.org/officeDocument/2006/relationships/image" Target="../media/image48.emf"/></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oleObject" Target="../embeddings/oleObject52.bin"/><Relationship Id="rId5" Type="http://schemas.openxmlformats.org/officeDocument/2006/relationships/image" Target="../media/image56.emf"/><Relationship Id="rId6" Type="http://schemas.openxmlformats.org/officeDocument/2006/relationships/oleObject" Target="../embeddings/oleObject53.bin"/><Relationship Id="rId7" Type="http://schemas.openxmlformats.org/officeDocument/2006/relationships/image" Target="../media/image57.emf"/><Relationship Id="rId8" Type="http://schemas.openxmlformats.org/officeDocument/2006/relationships/oleObject" Target="../embeddings/oleObject54.bin"/><Relationship Id="rId9" Type="http://schemas.openxmlformats.org/officeDocument/2006/relationships/image" Target="../media/image58.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0" Type="http://schemas.openxmlformats.org/officeDocument/2006/relationships/image" Target="../media/image61.emf"/><Relationship Id="rId21" Type="http://schemas.openxmlformats.org/officeDocument/2006/relationships/oleObject" Target="../embeddings/oleObject64.bin"/><Relationship Id="rId22" Type="http://schemas.openxmlformats.org/officeDocument/2006/relationships/image" Target="../media/image62.emf"/><Relationship Id="rId23" Type="http://schemas.openxmlformats.org/officeDocument/2006/relationships/oleObject" Target="../embeddings/oleObject65.bin"/><Relationship Id="rId24" Type="http://schemas.openxmlformats.org/officeDocument/2006/relationships/image" Target="../media/image63.emf"/><Relationship Id="rId25" Type="http://schemas.openxmlformats.org/officeDocument/2006/relationships/oleObject" Target="../embeddings/oleObject66.bin"/><Relationship Id="rId26" Type="http://schemas.openxmlformats.org/officeDocument/2006/relationships/image" Target="../media/image64.emf"/><Relationship Id="rId27" Type="http://schemas.openxmlformats.org/officeDocument/2006/relationships/oleObject" Target="../embeddings/oleObject67.bin"/><Relationship Id="rId28" Type="http://schemas.openxmlformats.org/officeDocument/2006/relationships/image" Target="../media/image65.emf"/><Relationship Id="rId29" Type="http://schemas.openxmlformats.org/officeDocument/2006/relationships/oleObject" Target="../embeddings/oleObject68.bin"/><Relationship Id="rId1" Type="http://schemas.openxmlformats.org/officeDocument/2006/relationships/vmlDrawing" Target="../drawings/vmlDrawing14.vml"/><Relationship Id="rId2" Type="http://schemas.openxmlformats.org/officeDocument/2006/relationships/slideLayout" Target="../slideLayouts/slideLayout2.xml"/><Relationship Id="rId3" Type="http://schemas.openxmlformats.org/officeDocument/2006/relationships/oleObject" Target="../embeddings/oleObject55.bin"/><Relationship Id="rId4" Type="http://schemas.openxmlformats.org/officeDocument/2006/relationships/image" Target="../media/image47.emf"/><Relationship Id="rId5" Type="http://schemas.openxmlformats.org/officeDocument/2006/relationships/oleObject" Target="../embeddings/oleObject56.bin"/><Relationship Id="rId30" Type="http://schemas.openxmlformats.org/officeDocument/2006/relationships/image" Target="../media/image66.emf"/><Relationship Id="rId31" Type="http://schemas.openxmlformats.org/officeDocument/2006/relationships/oleObject" Target="../embeddings/oleObject69.bin"/><Relationship Id="rId32" Type="http://schemas.openxmlformats.org/officeDocument/2006/relationships/image" Target="../media/image67.emf"/><Relationship Id="rId9" Type="http://schemas.openxmlformats.org/officeDocument/2006/relationships/oleObject" Target="../embeddings/oleObject58.bin"/><Relationship Id="rId6" Type="http://schemas.openxmlformats.org/officeDocument/2006/relationships/image" Target="../media/image48.emf"/><Relationship Id="rId7" Type="http://schemas.openxmlformats.org/officeDocument/2006/relationships/oleObject" Target="../embeddings/oleObject57.bin"/><Relationship Id="rId8" Type="http://schemas.openxmlformats.org/officeDocument/2006/relationships/image" Target="../media/image49.emf"/><Relationship Id="rId33" Type="http://schemas.openxmlformats.org/officeDocument/2006/relationships/oleObject" Target="../embeddings/oleObject70.bin"/><Relationship Id="rId34" Type="http://schemas.openxmlformats.org/officeDocument/2006/relationships/image" Target="../media/image68.emf"/><Relationship Id="rId35" Type="http://schemas.openxmlformats.org/officeDocument/2006/relationships/oleObject" Target="../embeddings/oleObject71.bin"/><Relationship Id="rId36" Type="http://schemas.openxmlformats.org/officeDocument/2006/relationships/image" Target="../media/image69.emf"/><Relationship Id="rId10" Type="http://schemas.openxmlformats.org/officeDocument/2006/relationships/image" Target="../media/image59.emf"/><Relationship Id="rId11" Type="http://schemas.openxmlformats.org/officeDocument/2006/relationships/oleObject" Target="../embeddings/oleObject59.bin"/><Relationship Id="rId12" Type="http://schemas.openxmlformats.org/officeDocument/2006/relationships/image" Target="../media/image53.emf"/><Relationship Id="rId13" Type="http://schemas.openxmlformats.org/officeDocument/2006/relationships/oleObject" Target="../embeddings/oleObject60.bin"/><Relationship Id="rId14" Type="http://schemas.openxmlformats.org/officeDocument/2006/relationships/image" Target="../media/image54.emf"/><Relationship Id="rId15" Type="http://schemas.openxmlformats.org/officeDocument/2006/relationships/oleObject" Target="../embeddings/oleObject61.bin"/><Relationship Id="rId16" Type="http://schemas.openxmlformats.org/officeDocument/2006/relationships/image" Target="../media/image55.emf"/><Relationship Id="rId17" Type="http://schemas.openxmlformats.org/officeDocument/2006/relationships/oleObject" Target="../embeddings/oleObject62.bin"/><Relationship Id="rId18" Type="http://schemas.openxmlformats.org/officeDocument/2006/relationships/image" Target="../media/image60.emf"/><Relationship Id="rId19" Type="http://schemas.openxmlformats.org/officeDocument/2006/relationships/oleObject" Target="../embeddings/oleObject63.bin"/><Relationship Id="rId37" Type="http://schemas.openxmlformats.org/officeDocument/2006/relationships/oleObject" Target="../embeddings/oleObject72.bin"/><Relationship Id="rId38" Type="http://schemas.openxmlformats.org/officeDocument/2006/relationships/image" Target="../media/image46.emf"/><Relationship Id="rId39" Type="http://schemas.openxmlformats.org/officeDocument/2006/relationships/oleObject" Target="../embeddings/oleObject73.bin"/><Relationship Id="rId40" Type="http://schemas.openxmlformats.org/officeDocument/2006/relationships/image" Target="../media/image50.emf"/><Relationship Id="rId41" Type="http://schemas.openxmlformats.org/officeDocument/2006/relationships/oleObject" Target="../embeddings/oleObject74.bin"/><Relationship Id="rId42" Type="http://schemas.openxmlformats.org/officeDocument/2006/relationships/image" Target="../media/image51.emf"/></Relationships>
</file>

<file path=ppt/slides/_rels/slide18.xml.rels><?xml version="1.0" encoding="UTF-8" standalone="yes"?>
<Relationships xmlns="http://schemas.openxmlformats.org/package/2006/relationships"><Relationship Id="rId20" Type="http://schemas.openxmlformats.org/officeDocument/2006/relationships/image" Target="../media/image78.emf"/><Relationship Id="rId21" Type="http://schemas.openxmlformats.org/officeDocument/2006/relationships/oleObject" Target="../embeddings/oleObject84.bin"/><Relationship Id="rId22" Type="http://schemas.openxmlformats.org/officeDocument/2006/relationships/image" Target="../media/image79.emf"/><Relationship Id="rId23" Type="http://schemas.openxmlformats.org/officeDocument/2006/relationships/oleObject" Target="../embeddings/oleObject85.bin"/><Relationship Id="rId24" Type="http://schemas.openxmlformats.org/officeDocument/2006/relationships/image" Target="../media/image63.emf"/><Relationship Id="rId25" Type="http://schemas.openxmlformats.org/officeDocument/2006/relationships/oleObject" Target="../embeddings/oleObject86.bin"/><Relationship Id="rId26" Type="http://schemas.openxmlformats.org/officeDocument/2006/relationships/image" Target="../media/image80.emf"/><Relationship Id="rId27" Type="http://schemas.openxmlformats.org/officeDocument/2006/relationships/oleObject" Target="../embeddings/oleObject87.bin"/><Relationship Id="rId28" Type="http://schemas.openxmlformats.org/officeDocument/2006/relationships/image" Target="../media/image81.emf"/><Relationship Id="rId29" Type="http://schemas.openxmlformats.org/officeDocument/2006/relationships/oleObject" Target="../embeddings/oleObject88.bin"/><Relationship Id="rId1" Type="http://schemas.openxmlformats.org/officeDocument/2006/relationships/vmlDrawing" Target="../drawings/vmlDrawing15.vml"/><Relationship Id="rId2" Type="http://schemas.openxmlformats.org/officeDocument/2006/relationships/slideLayout" Target="../slideLayouts/slideLayout2.xml"/><Relationship Id="rId3" Type="http://schemas.openxmlformats.org/officeDocument/2006/relationships/oleObject" Target="../embeddings/oleObject75.bin"/><Relationship Id="rId4" Type="http://schemas.openxmlformats.org/officeDocument/2006/relationships/image" Target="../media/image70.emf"/><Relationship Id="rId5" Type="http://schemas.openxmlformats.org/officeDocument/2006/relationships/oleObject" Target="../embeddings/oleObject76.bin"/><Relationship Id="rId30" Type="http://schemas.openxmlformats.org/officeDocument/2006/relationships/image" Target="../media/image82.emf"/><Relationship Id="rId31" Type="http://schemas.openxmlformats.org/officeDocument/2006/relationships/oleObject" Target="../embeddings/oleObject89.bin"/><Relationship Id="rId32" Type="http://schemas.openxmlformats.org/officeDocument/2006/relationships/image" Target="../media/image67.emf"/><Relationship Id="rId9" Type="http://schemas.openxmlformats.org/officeDocument/2006/relationships/oleObject" Target="../embeddings/oleObject78.bin"/><Relationship Id="rId6" Type="http://schemas.openxmlformats.org/officeDocument/2006/relationships/image" Target="../media/image71.emf"/><Relationship Id="rId7" Type="http://schemas.openxmlformats.org/officeDocument/2006/relationships/oleObject" Target="../embeddings/oleObject77.bin"/><Relationship Id="rId8" Type="http://schemas.openxmlformats.org/officeDocument/2006/relationships/image" Target="../media/image72.emf"/><Relationship Id="rId33" Type="http://schemas.openxmlformats.org/officeDocument/2006/relationships/oleObject" Target="../embeddings/oleObject90.bin"/><Relationship Id="rId34" Type="http://schemas.openxmlformats.org/officeDocument/2006/relationships/image" Target="../media/image68.emf"/><Relationship Id="rId35" Type="http://schemas.openxmlformats.org/officeDocument/2006/relationships/oleObject" Target="../embeddings/oleObject91.bin"/><Relationship Id="rId36" Type="http://schemas.openxmlformats.org/officeDocument/2006/relationships/image" Target="../media/image83.emf"/><Relationship Id="rId10" Type="http://schemas.openxmlformats.org/officeDocument/2006/relationships/image" Target="../media/image73.emf"/><Relationship Id="rId11" Type="http://schemas.openxmlformats.org/officeDocument/2006/relationships/oleObject" Target="../embeddings/oleObject79.bin"/><Relationship Id="rId12" Type="http://schemas.openxmlformats.org/officeDocument/2006/relationships/image" Target="../media/image74.emf"/><Relationship Id="rId13" Type="http://schemas.openxmlformats.org/officeDocument/2006/relationships/oleObject" Target="../embeddings/oleObject80.bin"/><Relationship Id="rId14" Type="http://schemas.openxmlformats.org/officeDocument/2006/relationships/image" Target="../media/image75.emf"/><Relationship Id="rId15" Type="http://schemas.openxmlformats.org/officeDocument/2006/relationships/oleObject" Target="../embeddings/oleObject81.bin"/><Relationship Id="rId16" Type="http://schemas.openxmlformats.org/officeDocument/2006/relationships/image" Target="../media/image76.emf"/><Relationship Id="rId17" Type="http://schemas.openxmlformats.org/officeDocument/2006/relationships/oleObject" Target="../embeddings/oleObject82.bin"/><Relationship Id="rId18" Type="http://schemas.openxmlformats.org/officeDocument/2006/relationships/image" Target="../media/image77.emf"/><Relationship Id="rId19" Type="http://schemas.openxmlformats.org/officeDocument/2006/relationships/oleObject" Target="../embeddings/oleObject83.bin"/><Relationship Id="rId37" Type="http://schemas.openxmlformats.org/officeDocument/2006/relationships/oleObject" Target="../embeddings/oleObject92.bin"/><Relationship Id="rId38" Type="http://schemas.openxmlformats.org/officeDocument/2006/relationships/image" Target="../media/image46.emf"/><Relationship Id="rId39" Type="http://schemas.openxmlformats.org/officeDocument/2006/relationships/oleObject" Target="../embeddings/oleObject93.bin"/><Relationship Id="rId40" Type="http://schemas.openxmlformats.org/officeDocument/2006/relationships/image" Target="../media/image50.emf"/><Relationship Id="rId41" Type="http://schemas.openxmlformats.org/officeDocument/2006/relationships/oleObject" Target="../embeddings/oleObject94.bin"/><Relationship Id="rId42" Type="http://schemas.openxmlformats.org/officeDocument/2006/relationships/image" Target="../media/image5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95.bin"/><Relationship Id="rId4" Type="http://schemas.openxmlformats.org/officeDocument/2006/relationships/image" Target="../media/image84.emf"/><Relationship Id="rId5" Type="http://schemas.openxmlformats.org/officeDocument/2006/relationships/oleObject" Target="../embeddings/oleObject96.bin"/><Relationship Id="rId6" Type="http://schemas.openxmlformats.org/officeDocument/2006/relationships/image" Target="../media/image85.emf"/><Relationship Id="rId7" Type="http://schemas.openxmlformats.org/officeDocument/2006/relationships/oleObject" Target="../embeddings/oleObject97.bin"/><Relationship Id="rId8" Type="http://schemas.openxmlformats.org/officeDocument/2006/relationships/image" Target="../media/image86.emf"/><Relationship Id="rId9" Type="http://schemas.openxmlformats.org/officeDocument/2006/relationships/image" Target="../media/image87.emf"/><Relationship Id="rId1" Type="http://schemas.openxmlformats.org/officeDocument/2006/relationships/vmlDrawing" Target="../drawings/vmlDrawing16.vml"/><Relationship Id="rId2"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98.bin"/><Relationship Id="rId5" Type="http://schemas.openxmlformats.org/officeDocument/2006/relationships/image" Target="../media/image88.wmf"/><Relationship Id="rId6" Type="http://schemas.openxmlformats.org/officeDocument/2006/relationships/image" Target="../media/image89.jpeg"/><Relationship Id="rId7" Type="http://schemas.openxmlformats.org/officeDocument/2006/relationships/image" Target="../media/image90.jpeg"/><Relationship Id="rId8" Type="http://schemas.openxmlformats.org/officeDocument/2006/relationships/image" Target="../media/image91.jpeg"/><Relationship Id="rId9" Type="http://schemas.openxmlformats.org/officeDocument/2006/relationships/image" Target="../media/image92.jpeg"/><Relationship Id="rId10" Type="http://schemas.openxmlformats.org/officeDocument/2006/relationships/image" Target="../media/image93.jpeg"/><Relationship Id="rId1" Type="http://schemas.openxmlformats.org/officeDocument/2006/relationships/vmlDrawing" Target="../drawings/vmlDrawing17.vml"/><Relationship Id="rId2"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99.bin"/><Relationship Id="rId4" Type="http://schemas.openxmlformats.org/officeDocument/2006/relationships/image" Target="../media/image94.emf"/><Relationship Id="rId5" Type="http://schemas.openxmlformats.org/officeDocument/2006/relationships/oleObject" Target="../embeddings/oleObject100.bin"/><Relationship Id="rId6" Type="http://schemas.openxmlformats.org/officeDocument/2006/relationships/image" Target="../media/image95.wmf"/><Relationship Id="rId7" Type="http://schemas.openxmlformats.org/officeDocument/2006/relationships/image" Target="../media/image96.jpeg"/><Relationship Id="rId8" Type="http://schemas.openxmlformats.org/officeDocument/2006/relationships/image" Target="../media/image97.jpeg"/><Relationship Id="rId9" Type="http://schemas.openxmlformats.org/officeDocument/2006/relationships/image" Target="../media/image98.jpeg"/><Relationship Id="rId10" Type="http://schemas.openxmlformats.org/officeDocument/2006/relationships/image" Target="../media/image99.jpeg"/><Relationship Id="rId1" Type="http://schemas.openxmlformats.org/officeDocument/2006/relationships/vmlDrawing" Target="../drawings/vmlDrawing18.vml"/><Relationship Id="rId2"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emf"/><Relationship Id="rId3" Type="http://schemas.openxmlformats.org/officeDocument/2006/relationships/image" Target="../media/image101.emf"/></Relationships>
</file>

<file path=ppt/slides/_rels/slide25.xml.rels><?xml version="1.0" encoding="UTF-8" standalone="yes"?>
<Relationships xmlns="http://schemas.openxmlformats.org/package/2006/relationships"><Relationship Id="rId11" Type="http://schemas.openxmlformats.org/officeDocument/2006/relationships/oleObject" Target="../embeddings/oleObject104.bin"/><Relationship Id="rId12" Type="http://schemas.openxmlformats.org/officeDocument/2006/relationships/image" Target="../media/image105.emf"/><Relationship Id="rId13" Type="http://schemas.openxmlformats.org/officeDocument/2006/relationships/oleObject" Target="../embeddings/oleObject105.bin"/><Relationship Id="rId14" Type="http://schemas.openxmlformats.org/officeDocument/2006/relationships/image" Target="../media/image106.emf"/><Relationship Id="rId15" Type="http://schemas.openxmlformats.org/officeDocument/2006/relationships/oleObject" Target="../embeddings/oleObject106.bin"/><Relationship Id="rId16" Type="http://schemas.openxmlformats.org/officeDocument/2006/relationships/image" Target="../media/image107.emf"/><Relationship Id="rId1" Type="http://schemas.openxmlformats.org/officeDocument/2006/relationships/vmlDrawing" Target="../drawings/vmlDrawing19.vml"/><Relationship Id="rId2" Type="http://schemas.openxmlformats.org/officeDocument/2006/relationships/slideLayout" Target="../slideLayouts/slideLayout2.xml"/><Relationship Id="rId3" Type="http://schemas.openxmlformats.org/officeDocument/2006/relationships/notesSlide" Target="../notesSlides/notesSlide6.xml"/><Relationship Id="rId4" Type="http://schemas.openxmlformats.org/officeDocument/2006/relationships/oleObject" Target="../embeddings/oleObject101.bin"/><Relationship Id="rId5" Type="http://schemas.openxmlformats.org/officeDocument/2006/relationships/image" Target="../media/image102.emf"/><Relationship Id="rId6" Type="http://schemas.openxmlformats.org/officeDocument/2006/relationships/image" Target="../media/image19.jpeg"/><Relationship Id="rId7" Type="http://schemas.openxmlformats.org/officeDocument/2006/relationships/oleObject" Target="../embeddings/oleObject102.bin"/><Relationship Id="rId8" Type="http://schemas.openxmlformats.org/officeDocument/2006/relationships/image" Target="../media/image103.emf"/><Relationship Id="rId9" Type="http://schemas.openxmlformats.org/officeDocument/2006/relationships/oleObject" Target="../embeddings/oleObject103.bin"/><Relationship Id="rId10" Type="http://schemas.openxmlformats.org/officeDocument/2006/relationships/image" Target="../media/image10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9" Type="http://schemas.openxmlformats.org/officeDocument/2006/relationships/oleObject" Target="../embeddings/oleObject110.bin"/><Relationship Id="rId20" Type="http://schemas.openxmlformats.org/officeDocument/2006/relationships/image" Target="../media/image116.emf"/><Relationship Id="rId21" Type="http://schemas.openxmlformats.org/officeDocument/2006/relationships/oleObject" Target="../embeddings/oleObject116.bin"/><Relationship Id="rId22" Type="http://schemas.openxmlformats.org/officeDocument/2006/relationships/image" Target="../media/image117.emf"/><Relationship Id="rId23" Type="http://schemas.openxmlformats.org/officeDocument/2006/relationships/oleObject" Target="../embeddings/oleObject117.bin"/><Relationship Id="rId24" Type="http://schemas.openxmlformats.org/officeDocument/2006/relationships/image" Target="../media/image118.emf"/><Relationship Id="rId25" Type="http://schemas.openxmlformats.org/officeDocument/2006/relationships/oleObject" Target="../embeddings/oleObject118.bin"/><Relationship Id="rId26" Type="http://schemas.openxmlformats.org/officeDocument/2006/relationships/image" Target="../media/image119.emf"/><Relationship Id="rId27" Type="http://schemas.openxmlformats.org/officeDocument/2006/relationships/oleObject" Target="../embeddings/oleObject119.bin"/><Relationship Id="rId28" Type="http://schemas.openxmlformats.org/officeDocument/2006/relationships/image" Target="../media/image120.emf"/><Relationship Id="rId10" Type="http://schemas.openxmlformats.org/officeDocument/2006/relationships/image" Target="../media/image111.emf"/><Relationship Id="rId11" Type="http://schemas.openxmlformats.org/officeDocument/2006/relationships/oleObject" Target="../embeddings/oleObject111.bin"/><Relationship Id="rId12" Type="http://schemas.openxmlformats.org/officeDocument/2006/relationships/image" Target="../media/image112.emf"/><Relationship Id="rId13" Type="http://schemas.openxmlformats.org/officeDocument/2006/relationships/oleObject" Target="../embeddings/oleObject112.bin"/><Relationship Id="rId14" Type="http://schemas.openxmlformats.org/officeDocument/2006/relationships/image" Target="../media/image113.emf"/><Relationship Id="rId15" Type="http://schemas.openxmlformats.org/officeDocument/2006/relationships/oleObject" Target="../embeddings/oleObject113.bin"/><Relationship Id="rId16" Type="http://schemas.openxmlformats.org/officeDocument/2006/relationships/image" Target="../media/image114.emf"/><Relationship Id="rId17" Type="http://schemas.openxmlformats.org/officeDocument/2006/relationships/oleObject" Target="../embeddings/oleObject114.bin"/><Relationship Id="rId18" Type="http://schemas.openxmlformats.org/officeDocument/2006/relationships/image" Target="../media/image115.emf"/><Relationship Id="rId19" Type="http://schemas.openxmlformats.org/officeDocument/2006/relationships/oleObject" Target="../embeddings/oleObject115.bin"/><Relationship Id="rId1" Type="http://schemas.openxmlformats.org/officeDocument/2006/relationships/vmlDrawing" Target="../drawings/vmlDrawing20.vml"/><Relationship Id="rId2" Type="http://schemas.openxmlformats.org/officeDocument/2006/relationships/slideLayout" Target="../slideLayouts/slideLayout4.xml"/><Relationship Id="rId3" Type="http://schemas.openxmlformats.org/officeDocument/2006/relationships/oleObject" Target="../embeddings/oleObject107.bin"/><Relationship Id="rId4" Type="http://schemas.openxmlformats.org/officeDocument/2006/relationships/image" Target="../media/image108.emf"/><Relationship Id="rId5" Type="http://schemas.openxmlformats.org/officeDocument/2006/relationships/oleObject" Target="../embeddings/oleObject108.bin"/><Relationship Id="rId6" Type="http://schemas.openxmlformats.org/officeDocument/2006/relationships/image" Target="../media/image109.emf"/><Relationship Id="rId7" Type="http://schemas.openxmlformats.org/officeDocument/2006/relationships/oleObject" Target="../embeddings/oleObject109.bin"/><Relationship Id="rId8" Type="http://schemas.openxmlformats.org/officeDocument/2006/relationships/image" Target="../media/image110.emf"/></Relationships>
</file>

<file path=ppt/slides/_rels/slide28.xml.rels><?xml version="1.0" encoding="UTF-8" standalone="yes"?>
<Relationships xmlns="http://schemas.openxmlformats.org/package/2006/relationships"><Relationship Id="rId11" Type="http://schemas.openxmlformats.org/officeDocument/2006/relationships/oleObject" Target="../embeddings/oleObject123.bin"/><Relationship Id="rId12" Type="http://schemas.openxmlformats.org/officeDocument/2006/relationships/image" Target="../media/image124.emf"/><Relationship Id="rId13" Type="http://schemas.openxmlformats.org/officeDocument/2006/relationships/oleObject" Target="../embeddings/oleObject124.bin"/><Relationship Id="rId14" Type="http://schemas.openxmlformats.org/officeDocument/2006/relationships/image" Target="../media/image125.emf"/><Relationship Id="rId15" Type="http://schemas.openxmlformats.org/officeDocument/2006/relationships/oleObject" Target="../embeddings/oleObject125.bin"/><Relationship Id="rId16" Type="http://schemas.openxmlformats.org/officeDocument/2006/relationships/image" Target="../media/image126.emf"/><Relationship Id="rId1" Type="http://schemas.openxmlformats.org/officeDocument/2006/relationships/vmlDrawing" Target="../drawings/vmlDrawing21.vml"/><Relationship Id="rId2" Type="http://schemas.openxmlformats.org/officeDocument/2006/relationships/slideLayout" Target="../slideLayouts/slideLayout4.xml"/><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oleObject" Target="../embeddings/oleObject120.bin"/><Relationship Id="rId6" Type="http://schemas.openxmlformats.org/officeDocument/2006/relationships/image" Target="../media/image121.emf"/><Relationship Id="rId7" Type="http://schemas.openxmlformats.org/officeDocument/2006/relationships/oleObject" Target="../embeddings/oleObject121.bin"/><Relationship Id="rId8" Type="http://schemas.openxmlformats.org/officeDocument/2006/relationships/image" Target="../media/image122.emf"/><Relationship Id="rId9" Type="http://schemas.openxmlformats.org/officeDocument/2006/relationships/oleObject" Target="../embeddings/oleObject122.bin"/><Relationship Id="rId10" Type="http://schemas.openxmlformats.org/officeDocument/2006/relationships/image" Target="../media/image123.emf"/></Relationships>
</file>

<file path=ppt/slides/_rels/slide29.xml.rels><?xml version="1.0" encoding="UTF-8" standalone="yes"?>
<Relationships xmlns="http://schemas.openxmlformats.org/package/2006/relationships"><Relationship Id="rId20" Type="http://schemas.openxmlformats.org/officeDocument/2006/relationships/image" Target="../media/image116.emf"/><Relationship Id="rId21" Type="http://schemas.openxmlformats.org/officeDocument/2006/relationships/oleObject" Target="../embeddings/oleObject135.bin"/><Relationship Id="rId22" Type="http://schemas.openxmlformats.org/officeDocument/2006/relationships/image" Target="../media/image117.emf"/><Relationship Id="rId23" Type="http://schemas.openxmlformats.org/officeDocument/2006/relationships/oleObject" Target="../embeddings/oleObject136.bin"/><Relationship Id="rId24" Type="http://schemas.openxmlformats.org/officeDocument/2006/relationships/image" Target="../media/image118.emf"/><Relationship Id="rId25" Type="http://schemas.openxmlformats.org/officeDocument/2006/relationships/oleObject" Target="../embeddings/oleObject137.bin"/><Relationship Id="rId26" Type="http://schemas.openxmlformats.org/officeDocument/2006/relationships/image" Target="../media/image119.emf"/><Relationship Id="rId27" Type="http://schemas.openxmlformats.org/officeDocument/2006/relationships/oleObject" Target="../embeddings/oleObject138.bin"/><Relationship Id="rId28" Type="http://schemas.openxmlformats.org/officeDocument/2006/relationships/image" Target="../media/image120.emf"/><Relationship Id="rId29" Type="http://schemas.openxmlformats.org/officeDocument/2006/relationships/oleObject" Target="../embeddings/oleObject139.bin"/><Relationship Id="rId1" Type="http://schemas.openxmlformats.org/officeDocument/2006/relationships/vmlDrawing" Target="../drawings/vmlDrawing22.vml"/><Relationship Id="rId2" Type="http://schemas.openxmlformats.org/officeDocument/2006/relationships/slideLayout" Target="../slideLayouts/slideLayout4.xml"/><Relationship Id="rId3" Type="http://schemas.openxmlformats.org/officeDocument/2006/relationships/oleObject" Target="../embeddings/oleObject126.bin"/><Relationship Id="rId4" Type="http://schemas.openxmlformats.org/officeDocument/2006/relationships/image" Target="../media/image108.emf"/><Relationship Id="rId5" Type="http://schemas.openxmlformats.org/officeDocument/2006/relationships/oleObject" Target="../embeddings/oleObject127.bin"/><Relationship Id="rId30" Type="http://schemas.openxmlformats.org/officeDocument/2006/relationships/image" Target="../media/image127.emf"/><Relationship Id="rId31" Type="http://schemas.openxmlformats.org/officeDocument/2006/relationships/oleObject" Target="../embeddings/oleObject140.bin"/><Relationship Id="rId32" Type="http://schemas.openxmlformats.org/officeDocument/2006/relationships/image" Target="../media/image128.emf"/><Relationship Id="rId9" Type="http://schemas.openxmlformats.org/officeDocument/2006/relationships/oleObject" Target="../embeddings/oleObject129.bin"/><Relationship Id="rId6" Type="http://schemas.openxmlformats.org/officeDocument/2006/relationships/image" Target="../media/image109.emf"/><Relationship Id="rId7" Type="http://schemas.openxmlformats.org/officeDocument/2006/relationships/oleObject" Target="../embeddings/oleObject128.bin"/><Relationship Id="rId8" Type="http://schemas.openxmlformats.org/officeDocument/2006/relationships/image" Target="../media/image110.emf"/><Relationship Id="rId33" Type="http://schemas.openxmlformats.org/officeDocument/2006/relationships/oleObject" Target="../embeddings/oleObject141.bin"/><Relationship Id="rId34" Type="http://schemas.openxmlformats.org/officeDocument/2006/relationships/image" Target="../media/image129.emf"/><Relationship Id="rId35" Type="http://schemas.openxmlformats.org/officeDocument/2006/relationships/oleObject" Target="../embeddings/oleObject142.bin"/><Relationship Id="rId36" Type="http://schemas.openxmlformats.org/officeDocument/2006/relationships/image" Target="../media/image130.emf"/><Relationship Id="rId10" Type="http://schemas.openxmlformats.org/officeDocument/2006/relationships/image" Target="../media/image111.emf"/><Relationship Id="rId11" Type="http://schemas.openxmlformats.org/officeDocument/2006/relationships/oleObject" Target="../embeddings/oleObject130.bin"/><Relationship Id="rId12" Type="http://schemas.openxmlformats.org/officeDocument/2006/relationships/image" Target="../media/image112.emf"/><Relationship Id="rId13" Type="http://schemas.openxmlformats.org/officeDocument/2006/relationships/oleObject" Target="../embeddings/oleObject131.bin"/><Relationship Id="rId14" Type="http://schemas.openxmlformats.org/officeDocument/2006/relationships/image" Target="../media/image113.emf"/><Relationship Id="rId15" Type="http://schemas.openxmlformats.org/officeDocument/2006/relationships/oleObject" Target="../embeddings/oleObject132.bin"/><Relationship Id="rId16" Type="http://schemas.openxmlformats.org/officeDocument/2006/relationships/image" Target="../media/image114.emf"/><Relationship Id="rId17" Type="http://schemas.openxmlformats.org/officeDocument/2006/relationships/oleObject" Target="../embeddings/oleObject133.bin"/><Relationship Id="rId18" Type="http://schemas.openxmlformats.org/officeDocument/2006/relationships/image" Target="../media/image115.emf"/><Relationship Id="rId19" Type="http://schemas.openxmlformats.org/officeDocument/2006/relationships/oleObject" Target="../embeddings/oleObject134.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1" Type="http://schemas.openxmlformats.org/officeDocument/2006/relationships/oleObject" Target="../embeddings/oleObject147.bin"/><Relationship Id="rId12" Type="http://schemas.openxmlformats.org/officeDocument/2006/relationships/image" Target="../media/image134.emf"/><Relationship Id="rId13" Type="http://schemas.openxmlformats.org/officeDocument/2006/relationships/oleObject" Target="../embeddings/oleObject148.bin"/><Relationship Id="rId14" Type="http://schemas.openxmlformats.org/officeDocument/2006/relationships/image" Target="../media/image135.emf"/><Relationship Id="rId15" Type="http://schemas.openxmlformats.org/officeDocument/2006/relationships/oleObject" Target="../embeddings/oleObject149.bin"/><Relationship Id="rId16" Type="http://schemas.openxmlformats.org/officeDocument/2006/relationships/image" Target="../media/image136.emf"/><Relationship Id="rId1" Type="http://schemas.openxmlformats.org/officeDocument/2006/relationships/vmlDrawing" Target="../drawings/vmlDrawing23.vml"/><Relationship Id="rId2" Type="http://schemas.openxmlformats.org/officeDocument/2006/relationships/slideLayout" Target="../slideLayouts/slideLayout4.xml"/><Relationship Id="rId3" Type="http://schemas.openxmlformats.org/officeDocument/2006/relationships/oleObject" Target="../embeddings/oleObject143.bin"/><Relationship Id="rId4" Type="http://schemas.openxmlformats.org/officeDocument/2006/relationships/image" Target="../media/image131.emf"/><Relationship Id="rId5" Type="http://schemas.openxmlformats.org/officeDocument/2006/relationships/oleObject" Target="../embeddings/oleObject144.bin"/><Relationship Id="rId6" Type="http://schemas.openxmlformats.org/officeDocument/2006/relationships/image" Target="../media/image132.emf"/><Relationship Id="rId7" Type="http://schemas.openxmlformats.org/officeDocument/2006/relationships/oleObject" Target="../embeddings/oleObject145.bin"/><Relationship Id="rId8" Type="http://schemas.openxmlformats.org/officeDocument/2006/relationships/image" Target="../media/image133.emf"/><Relationship Id="rId9" Type="http://schemas.openxmlformats.org/officeDocument/2006/relationships/oleObject" Target="../embeddings/oleObject146.bin"/><Relationship Id="rId10" Type="http://schemas.openxmlformats.org/officeDocument/2006/relationships/image" Target="../media/image119.emf"/></Relationships>
</file>

<file path=ppt/slides/_rels/slide31.xml.rels><?xml version="1.0" encoding="UTF-8" standalone="yes"?>
<Relationships xmlns="http://schemas.openxmlformats.org/package/2006/relationships"><Relationship Id="rId9" Type="http://schemas.openxmlformats.org/officeDocument/2006/relationships/oleObject" Target="../embeddings/oleObject153.bin"/><Relationship Id="rId20" Type="http://schemas.openxmlformats.org/officeDocument/2006/relationships/image" Target="../media/image144.emf"/><Relationship Id="rId10" Type="http://schemas.openxmlformats.org/officeDocument/2006/relationships/image" Target="../media/image140.emf"/><Relationship Id="rId11" Type="http://schemas.openxmlformats.org/officeDocument/2006/relationships/oleObject" Target="../embeddings/oleObject154.bin"/><Relationship Id="rId12" Type="http://schemas.openxmlformats.org/officeDocument/2006/relationships/image" Target="../media/image141.emf"/><Relationship Id="rId13" Type="http://schemas.openxmlformats.org/officeDocument/2006/relationships/oleObject" Target="../embeddings/oleObject155.bin"/><Relationship Id="rId14" Type="http://schemas.openxmlformats.org/officeDocument/2006/relationships/image" Target="../media/image142.emf"/><Relationship Id="rId15" Type="http://schemas.openxmlformats.org/officeDocument/2006/relationships/oleObject" Target="../embeddings/oleObject156.bin"/><Relationship Id="rId16" Type="http://schemas.openxmlformats.org/officeDocument/2006/relationships/image" Target="../media/image119.emf"/><Relationship Id="rId17" Type="http://schemas.openxmlformats.org/officeDocument/2006/relationships/oleObject" Target="../embeddings/oleObject157.bin"/><Relationship Id="rId18" Type="http://schemas.openxmlformats.org/officeDocument/2006/relationships/image" Target="../media/image143.emf"/><Relationship Id="rId19" Type="http://schemas.openxmlformats.org/officeDocument/2006/relationships/oleObject" Target="../embeddings/oleObject158.bin"/><Relationship Id="rId1" Type="http://schemas.openxmlformats.org/officeDocument/2006/relationships/vmlDrawing" Target="../drawings/vmlDrawing24.vml"/><Relationship Id="rId2" Type="http://schemas.openxmlformats.org/officeDocument/2006/relationships/slideLayout" Target="../slideLayouts/slideLayout4.xml"/><Relationship Id="rId3" Type="http://schemas.openxmlformats.org/officeDocument/2006/relationships/oleObject" Target="../embeddings/oleObject150.bin"/><Relationship Id="rId4" Type="http://schemas.openxmlformats.org/officeDocument/2006/relationships/image" Target="../media/image137.emf"/><Relationship Id="rId5" Type="http://schemas.openxmlformats.org/officeDocument/2006/relationships/oleObject" Target="../embeddings/oleObject151.bin"/><Relationship Id="rId6" Type="http://schemas.openxmlformats.org/officeDocument/2006/relationships/image" Target="../media/image138.emf"/><Relationship Id="rId7" Type="http://schemas.openxmlformats.org/officeDocument/2006/relationships/oleObject" Target="../embeddings/oleObject152.bin"/><Relationship Id="rId8" Type="http://schemas.openxmlformats.org/officeDocument/2006/relationships/image" Target="../media/image139.emf"/></Relationships>
</file>

<file path=ppt/slides/_rels/slide32.xml.rels><?xml version="1.0" encoding="UTF-8" standalone="yes"?>
<Relationships xmlns="http://schemas.openxmlformats.org/package/2006/relationships"><Relationship Id="rId11" Type="http://schemas.openxmlformats.org/officeDocument/2006/relationships/oleObject" Target="../embeddings/oleObject163.bin"/><Relationship Id="rId12" Type="http://schemas.openxmlformats.org/officeDocument/2006/relationships/image" Target="../media/image148.emf"/><Relationship Id="rId1" Type="http://schemas.openxmlformats.org/officeDocument/2006/relationships/vmlDrawing" Target="../drawings/vmlDrawing25.vml"/><Relationship Id="rId2" Type="http://schemas.openxmlformats.org/officeDocument/2006/relationships/slideLayout" Target="../slideLayouts/slideLayout4.xml"/><Relationship Id="rId3" Type="http://schemas.openxmlformats.org/officeDocument/2006/relationships/oleObject" Target="../embeddings/oleObject159.bin"/><Relationship Id="rId4" Type="http://schemas.openxmlformats.org/officeDocument/2006/relationships/image" Target="../media/image145.emf"/><Relationship Id="rId5" Type="http://schemas.openxmlformats.org/officeDocument/2006/relationships/oleObject" Target="../embeddings/oleObject160.bin"/><Relationship Id="rId6" Type="http://schemas.openxmlformats.org/officeDocument/2006/relationships/image" Target="../media/image119.emf"/><Relationship Id="rId7" Type="http://schemas.openxmlformats.org/officeDocument/2006/relationships/oleObject" Target="../embeddings/oleObject161.bin"/><Relationship Id="rId8" Type="http://schemas.openxmlformats.org/officeDocument/2006/relationships/image" Target="../media/image146.emf"/><Relationship Id="rId9" Type="http://schemas.openxmlformats.org/officeDocument/2006/relationships/oleObject" Target="../embeddings/oleObject162.bin"/><Relationship Id="rId10" Type="http://schemas.openxmlformats.org/officeDocument/2006/relationships/image" Target="../media/image147.emf"/></Relationships>
</file>

<file path=ppt/slides/_rels/slide33.xml.rels><?xml version="1.0" encoding="UTF-8" standalone="yes"?>
<Relationships xmlns="http://schemas.openxmlformats.org/package/2006/relationships"><Relationship Id="rId9" Type="http://schemas.openxmlformats.org/officeDocument/2006/relationships/oleObject" Target="../embeddings/oleObject167.bin"/><Relationship Id="rId20" Type="http://schemas.openxmlformats.org/officeDocument/2006/relationships/image" Target="../media/image116.emf"/><Relationship Id="rId21" Type="http://schemas.openxmlformats.org/officeDocument/2006/relationships/oleObject" Target="../embeddings/oleObject173.bin"/><Relationship Id="rId22" Type="http://schemas.openxmlformats.org/officeDocument/2006/relationships/image" Target="../media/image117.emf"/><Relationship Id="rId23" Type="http://schemas.openxmlformats.org/officeDocument/2006/relationships/oleObject" Target="../embeddings/oleObject174.bin"/><Relationship Id="rId24" Type="http://schemas.openxmlformats.org/officeDocument/2006/relationships/image" Target="../media/image118.emf"/><Relationship Id="rId25" Type="http://schemas.openxmlformats.org/officeDocument/2006/relationships/oleObject" Target="../embeddings/oleObject175.bin"/><Relationship Id="rId26" Type="http://schemas.openxmlformats.org/officeDocument/2006/relationships/image" Target="../media/image119.emf"/><Relationship Id="rId27" Type="http://schemas.openxmlformats.org/officeDocument/2006/relationships/oleObject" Target="../embeddings/oleObject176.bin"/><Relationship Id="rId28" Type="http://schemas.openxmlformats.org/officeDocument/2006/relationships/image" Target="../media/image120.emf"/><Relationship Id="rId29" Type="http://schemas.openxmlformats.org/officeDocument/2006/relationships/oleObject" Target="../embeddings/oleObject177.bin"/><Relationship Id="rId30" Type="http://schemas.openxmlformats.org/officeDocument/2006/relationships/image" Target="../media/image149.emf"/><Relationship Id="rId10" Type="http://schemas.openxmlformats.org/officeDocument/2006/relationships/image" Target="../media/image111.emf"/><Relationship Id="rId11" Type="http://schemas.openxmlformats.org/officeDocument/2006/relationships/oleObject" Target="../embeddings/oleObject168.bin"/><Relationship Id="rId12" Type="http://schemas.openxmlformats.org/officeDocument/2006/relationships/image" Target="../media/image112.emf"/><Relationship Id="rId13" Type="http://schemas.openxmlformats.org/officeDocument/2006/relationships/oleObject" Target="../embeddings/oleObject169.bin"/><Relationship Id="rId14" Type="http://schemas.openxmlformats.org/officeDocument/2006/relationships/image" Target="../media/image113.emf"/><Relationship Id="rId15" Type="http://schemas.openxmlformats.org/officeDocument/2006/relationships/oleObject" Target="../embeddings/oleObject170.bin"/><Relationship Id="rId16" Type="http://schemas.openxmlformats.org/officeDocument/2006/relationships/image" Target="../media/image114.emf"/><Relationship Id="rId17" Type="http://schemas.openxmlformats.org/officeDocument/2006/relationships/oleObject" Target="../embeddings/oleObject171.bin"/><Relationship Id="rId18" Type="http://schemas.openxmlformats.org/officeDocument/2006/relationships/image" Target="../media/image115.emf"/><Relationship Id="rId19" Type="http://schemas.openxmlformats.org/officeDocument/2006/relationships/oleObject" Target="../embeddings/oleObject172.bin"/><Relationship Id="rId1" Type="http://schemas.openxmlformats.org/officeDocument/2006/relationships/vmlDrawing" Target="../drawings/vmlDrawing26.vml"/><Relationship Id="rId2" Type="http://schemas.openxmlformats.org/officeDocument/2006/relationships/slideLayout" Target="../slideLayouts/slideLayout4.xml"/><Relationship Id="rId3" Type="http://schemas.openxmlformats.org/officeDocument/2006/relationships/oleObject" Target="../embeddings/oleObject164.bin"/><Relationship Id="rId4" Type="http://schemas.openxmlformats.org/officeDocument/2006/relationships/image" Target="../media/image108.emf"/><Relationship Id="rId5" Type="http://schemas.openxmlformats.org/officeDocument/2006/relationships/oleObject" Target="../embeddings/oleObject165.bin"/><Relationship Id="rId6" Type="http://schemas.openxmlformats.org/officeDocument/2006/relationships/image" Target="../media/image109.emf"/><Relationship Id="rId7" Type="http://schemas.openxmlformats.org/officeDocument/2006/relationships/oleObject" Target="../embeddings/oleObject166.bin"/><Relationship Id="rId8" Type="http://schemas.openxmlformats.org/officeDocument/2006/relationships/image" Target="../media/image110.emf"/></Relationships>
</file>

<file path=ppt/slides/_rels/slide34.xml.rels><?xml version="1.0" encoding="UTF-8" standalone="yes"?>
<Relationships xmlns="http://schemas.openxmlformats.org/package/2006/relationships"><Relationship Id="rId11" Type="http://schemas.openxmlformats.org/officeDocument/2006/relationships/oleObject" Target="../embeddings/oleObject182.bin"/><Relationship Id="rId12" Type="http://schemas.openxmlformats.org/officeDocument/2006/relationships/image" Target="../media/image150.emf"/><Relationship Id="rId13" Type="http://schemas.openxmlformats.org/officeDocument/2006/relationships/oleObject" Target="../embeddings/oleObject183.bin"/><Relationship Id="rId14" Type="http://schemas.openxmlformats.org/officeDocument/2006/relationships/image" Target="../media/image151.emf"/><Relationship Id="rId15" Type="http://schemas.openxmlformats.org/officeDocument/2006/relationships/oleObject" Target="../embeddings/oleObject184.bin"/><Relationship Id="rId16" Type="http://schemas.openxmlformats.org/officeDocument/2006/relationships/image" Target="../media/image152.emf"/><Relationship Id="rId1" Type="http://schemas.openxmlformats.org/officeDocument/2006/relationships/vmlDrawing" Target="../drawings/vmlDrawing27.vml"/><Relationship Id="rId2" Type="http://schemas.openxmlformats.org/officeDocument/2006/relationships/slideLayout" Target="../slideLayouts/slideLayout4.xml"/><Relationship Id="rId3" Type="http://schemas.openxmlformats.org/officeDocument/2006/relationships/oleObject" Target="../embeddings/oleObject178.bin"/><Relationship Id="rId4" Type="http://schemas.openxmlformats.org/officeDocument/2006/relationships/image" Target="../media/image145.emf"/><Relationship Id="rId5" Type="http://schemas.openxmlformats.org/officeDocument/2006/relationships/oleObject" Target="../embeddings/oleObject179.bin"/><Relationship Id="rId6" Type="http://schemas.openxmlformats.org/officeDocument/2006/relationships/image" Target="../media/image119.emf"/><Relationship Id="rId7" Type="http://schemas.openxmlformats.org/officeDocument/2006/relationships/oleObject" Target="../embeddings/oleObject180.bin"/><Relationship Id="rId8" Type="http://schemas.openxmlformats.org/officeDocument/2006/relationships/image" Target="../media/image146.emf"/><Relationship Id="rId9" Type="http://schemas.openxmlformats.org/officeDocument/2006/relationships/oleObject" Target="../embeddings/oleObject181.bin"/><Relationship Id="rId10" Type="http://schemas.openxmlformats.org/officeDocument/2006/relationships/image" Target="../media/image147.emf"/></Relationships>
</file>

<file path=ppt/slides/_rels/slide35.xml.rels><?xml version="1.0" encoding="UTF-8" standalone="yes"?>
<Relationships xmlns="http://schemas.openxmlformats.org/package/2006/relationships"><Relationship Id="rId9" Type="http://schemas.openxmlformats.org/officeDocument/2006/relationships/oleObject" Target="../embeddings/oleObject188.bin"/><Relationship Id="rId20" Type="http://schemas.openxmlformats.org/officeDocument/2006/relationships/image" Target="../media/image155.emf"/><Relationship Id="rId10" Type="http://schemas.openxmlformats.org/officeDocument/2006/relationships/image" Target="../media/image140.emf"/><Relationship Id="rId11" Type="http://schemas.openxmlformats.org/officeDocument/2006/relationships/oleObject" Target="../embeddings/oleObject189.bin"/><Relationship Id="rId12" Type="http://schemas.openxmlformats.org/officeDocument/2006/relationships/image" Target="../media/image141.emf"/><Relationship Id="rId13" Type="http://schemas.openxmlformats.org/officeDocument/2006/relationships/oleObject" Target="../embeddings/oleObject190.bin"/><Relationship Id="rId14" Type="http://schemas.openxmlformats.org/officeDocument/2006/relationships/image" Target="../media/image142.emf"/><Relationship Id="rId15" Type="http://schemas.openxmlformats.org/officeDocument/2006/relationships/oleObject" Target="../embeddings/oleObject191.bin"/><Relationship Id="rId16" Type="http://schemas.openxmlformats.org/officeDocument/2006/relationships/image" Target="../media/image119.emf"/><Relationship Id="rId17" Type="http://schemas.openxmlformats.org/officeDocument/2006/relationships/oleObject" Target="../embeddings/oleObject192.bin"/><Relationship Id="rId18" Type="http://schemas.openxmlformats.org/officeDocument/2006/relationships/image" Target="../media/image154.emf"/><Relationship Id="rId19" Type="http://schemas.openxmlformats.org/officeDocument/2006/relationships/oleObject" Target="../embeddings/oleObject193.bin"/><Relationship Id="rId1" Type="http://schemas.openxmlformats.org/officeDocument/2006/relationships/vmlDrawing" Target="../drawings/vmlDrawing28.vml"/><Relationship Id="rId2" Type="http://schemas.openxmlformats.org/officeDocument/2006/relationships/slideLayout" Target="../slideLayouts/slideLayout4.xml"/><Relationship Id="rId3" Type="http://schemas.openxmlformats.org/officeDocument/2006/relationships/oleObject" Target="../embeddings/oleObject185.bin"/><Relationship Id="rId4" Type="http://schemas.openxmlformats.org/officeDocument/2006/relationships/image" Target="../media/image137.emf"/><Relationship Id="rId5" Type="http://schemas.openxmlformats.org/officeDocument/2006/relationships/oleObject" Target="../embeddings/oleObject186.bin"/><Relationship Id="rId6" Type="http://schemas.openxmlformats.org/officeDocument/2006/relationships/image" Target="../media/image138.emf"/><Relationship Id="rId7" Type="http://schemas.openxmlformats.org/officeDocument/2006/relationships/oleObject" Target="../embeddings/oleObject187.bin"/><Relationship Id="rId8" Type="http://schemas.openxmlformats.org/officeDocument/2006/relationships/image" Target="../media/image153.emf"/></Relationships>
</file>

<file path=ppt/slides/_rels/slide36.xml.rels><?xml version="1.0" encoding="UTF-8" standalone="yes"?>
<Relationships xmlns="http://schemas.openxmlformats.org/package/2006/relationships"><Relationship Id="rId9" Type="http://schemas.openxmlformats.org/officeDocument/2006/relationships/oleObject" Target="../embeddings/oleObject195.bin"/><Relationship Id="rId20" Type="http://schemas.openxmlformats.org/officeDocument/2006/relationships/image" Target="../media/image162.emf"/><Relationship Id="rId21" Type="http://schemas.openxmlformats.org/officeDocument/2006/relationships/oleObject" Target="../embeddings/oleObject201.bin"/><Relationship Id="rId22" Type="http://schemas.openxmlformats.org/officeDocument/2006/relationships/image" Target="../media/image163.wmf"/><Relationship Id="rId10" Type="http://schemas.openxmlformats.org/officeDocument/2006/relationships/image" Target="../media/image157.wmf"/><Relationship Id="rId11" Type="http://schemas.openxmlformats.org/officeDocument/2006/relationships/oleObject" Target="../embeddings/oleObject196.bin"/><Relationship Id="rId12" Type="http://schemas.openxmlformats.org/officeDocument/2006/relationships/image" Target="../media/image158.wmf"/><Relationship Id="rId13" Type="http://schemas.openxmlformats.org/officeDocument/2006/relationships/oleObject" Target="../embeddings/oleObject197.bin"/><Relationship Id="rId14" Type="http://schemas.openxmlformats.org/officeDocument/2006/relationships/image" Target="../media/image159.wmf"/><Relationship Id="rId15" Type="http://schemas.openxmlformats.org/officeDocument/2006/relationships/oleObject" Target="../embeddings/oleObject198.bin"/><Relationship Id="rId16" Type="http://schemas.openxmlformats.org/officeDocument/2006/relationships/image" Target="../media/image160.wmf"/><Relationship Id="rId17" Type="http://schemas.openxmlformats.org/officeDocument/2006/relationships/oleObject" Target="../embeddings/oleObject199.bin"/><Relationship Id="rId18" Type="http://schemas.openxmlformats.org/officeDocument/2006/relationships/image" Target="../media/image161.wmf"/><Relationship Id="rId19" Type="http://schemas.openxmlformats.org/officeDocument/2006/relationships/oleObject" Target="../embeddings/oleObject200.bin"/><Relationship Id="rId1" Type="http://schemas.openxmlformats.org/officeDocument/2006/relationships/vmlDrawing" Target="../drawings/vmlDrawing29.vml"/><Relationship Id="rId2" Type="http://schemas.openxmlformats.org/officeDocument/2006/relationships/slideLayout" Target="../slideLayouts/slideLayout4.xml"/><Relationship Id="rId3" Type="http://schemas.openxmlformats.org/officeDocument/2006/relationships/notesSlide" Target="../notesSlides/notesSlide7.xml"/><Relationship Id="rId4" Type="http://schemas.openxmlformats.org/officeDocument/2006/relationships/image" Target="../media/image164.jpeg"/><Relationship Id="rId5" Type="http://schemas.openxmlformats.org/officeDocument/2006/relationships/image" Target="../media/image165.jpeg"/><Relationship Id="rId6" Type="http://schemas.openxmlformats.org/officeDocument/2006/relationships/image" Target="../media/image166.jpeg"/><Relationship Id="rId7" Type="http://schemas.openxmlformats.org/officeDocument/2006/relationships/oleObject" Target="../embeddings/oleObject194.bin"/><Relationship Id="rId8" Type="http://schemas.openxmlformats.org/officeDocument/2006/relationships/image" Target="../media/image156.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68.jpg"/><Relationship Id="rId7" Type="http://schemas.openxmlformats.org/officeDocument/2006/relationships/image" Target="../media/image169.emf"/><Relationship Id="rId8" Type="http://schemas.openxmlformats.org/officeDocument/2006/relationships/image" Target="../media/image170.jpg"/><Relationship Id="rId9" Type="http://schemas.openxmlformats.org/officeDocument/2006/relationships/image" Target="../media/image171.emf"/><Relationship Id="rId10" Type="http://schemas.openxmlformats.org/officeDocument/2006/relationships/oleObject" Target="../embeddings/oleObject202.bin"/><Relationship Id="rId11" Type="http://schemas.openxmlformats.org/officeDocument/2006/relationships/image" Target="../media/image167.emf"/><Relationship Id="rId1" Type="http://schemas.openxmlformats.org/officeDocument/2006/relationships/vmlDrawing" Target="../drawings/vmlDrawing30.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2.jpeg"/><Relationship Id="rId5" Type="http://schemas.openxmlformats.org/officeDocument/2006/relationships/oleObject" Target="../embeddings/oleObject1.bin"/><Relationship Id="rId6" Type="http://schemas.openxmlformats.org/officeDocument/2006/relationships/image" Target="../media/image9.emf"/><Relationship Id="rId7" Type="http://schemas.openxmlformats.org/officeDocument/2006/relationships/oleObject" Target="../embeddings/oleObject2.bin"/><Relationship Id="rId8" Type="http://schemas.openxmlformats.org/officeDocument/2006/relationships/image" Target="../media/image10.emf"/><Relationship Id="rId9" Type="http://schemas.openxmlformats.org/officeDocument/2006/relationships/oleObject" Target="../embeddings/oleObject3.bin"/><Relationship Id="rId10" Type="http://schemas.openxmlformats.org/officeDocument/2006/relationships/image" Target="../media/image11.emf"/><Relationship Id="rId11" Type="http://schemas.openxmlformats.org/officeDocument/2006/relationships/image" Target="../media/image13.jpe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1" Type="http://schemas.openxmlformats.org/officeDocument/2006/relationships/image" Target="../media/image16.emf"/><Relationship Id="rId12" Type="http://schemas.openxmlformats.org/officeDocument/2006/relationships/oleObject" Target="../embeddings/oleObject7.bin"/><Relationship Id="rId13" Type="http://schemas.openxmlformats.org/officeDocument/2006/relationships/image" Target="../media/image17.emf"/><Relationship Id="rId14" Type="http://schemas.openxmlformats.org/officeDocument/2006/relationships/oleObject" Target="../embeddings/oleObject8.bin"/><Relationship Id="rId15" Type="http://schemas.openxmlformats.org/officeDocument/2006/relationships/image" Target="../media/image18.emf"/><Relationship Id="rId1" Type="http://schemas.openxmlformats.org/officeDocument/2006/relationships/vmlDrawing" Target="../drawings/vmlDrawing2.vml"/><Relationship Id="rId2" Type="http://schemas.openxmlformats.org/officeDocument/2006/relationships/slideLayout" Target="../slideLayouts/slideLayout4.xml"/><Relationship Id="rId3" Type="http://schemas.openxmlformats.org/officeDocument/2006/relationships/notesSlide" Target="../notesSlides/notesSlide2.xml"/><Relationship Id="rId4" Type="http://schemas.openxmlformats.org/officeDocument/2006/relationships/oleObject" Target="../embeddings/oleObject4.bin"/><Relationship Id="rId5" Type="http://schemas.openxmlformats.org/officeDocument/2006/relationships/image" Target="../media/image14.emf"/><Relationship Id="rId6" Type="http://schemas.openxmlformats.org/officeDocument/2006/relationships/image" Target="../media/image19.jpeg"/><Relationship Id="rId7" Type="http://schemas.openxmlformats.org/officeDocument/2006/relationships/oleObject" Target="../embeddings/oleObject5.bin"/><Relationship Id="rId8" Type="http://schemas.openxmlformats.org/officeDocument/2006/relationships/image" Target="../media/image15.emf"/><Relationship Id="rId9" Type="http://schemas.openxmlformats.org/officeDocument/2006/relationships/image" Target="../media/image20.jpg"/><Relationship Id="rId10"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9.bin"/><Relationship Id="rId5" Type="http://schemas.openxmlformats.org/officeDocument/2006/relationships/image" Target="../media/image21.emf"/><Relationship Id="rId6" Type="http://schemas.openxmlformats.org/officeDocument/2006/relationships/oleObject" Target="../embeddings/oleObject10.bin"/><Relationship Id="rId7" Type="http://schemas.openxmlformats.org/officeDocument/2006/relationships/image" Target="../media/image22.emf"/><Relationship Id="rId8" Type="http://schemas.openxmlformats.org/officeDocument/2006/relationships/oleObject" Target="../embeddings/oleObject11.bin"/><Relationship Id="rId9" Type="http://schemas.openxmlformats.org/officeDocument/2006/relationships/image" Target="../media/image23.emf"/><Relationship Id="rId10" Type="http://schemas.openxmlformats.org/officeDocument/2006/relationships/oleObject" Target="../embeddings/oleObject12.bin"/><Relationship Id="rId11" Type="http://schemas.openxmlformats.org/officeDocument/2006/relationships/image" Target="../media/image24.emf"/><Relationship Id="rId1" Type="http://schemas.openxmlformats.org/officeDocument/2006/relationships/vmlDrawing" Target="../drawings/vmlDrawing3.vml"/><Relationship Id="rId2"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3.bin"/><Relationship Id="rId5" Type="http://schemas.openxmlformats.org/officeDocument/2006/relationships/image" Target="../media/image25.wmf"/><Relationship Id="rId6" Type="http://schemas.openxmlformats.org/officeDocument/2006/relationships/oleObject" Target="../embeddings/oleObject14.bin"/><Relationship Id="rId7" Type="http://schemas.openxmlformats.org/officeDocument/2006/relationships/image" Target="../media/image26.emf"/><Relationship Id="rId8" Type="http://schemas.openxmlformats.org/officeDocument/2006/relationships/oleObject" Target="../embeddings/oleObject15.bin"/><Relationship Id="rId9" Type="http://schemas.openxmlformats.org/officeDocument/2006/relationships/image" Target="../media/image27.emf"/><Relationship Id="rId10" Type="http://schemas.openxmlformats.org/officeDocument/2006/relationships/oleObject" Target="../embeddings/oleObject16.bin"/><Relationship Id="rId11" Type="http://schemas.openxmlformats.org/officeDocument/2006/relationships/image" Target="../media/image28.emf"/><Relationship Id="rId1" Type="http://schemas.openxmlformats.org/officeDocument/2006/relationships/vmlDrawing" Target="../drawings/vmlDrawing4.vml"/><Relationship Id="rId2"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29.emf"/><Relationship Id="rId5" Type="http://schemas.openxmlformats.org/officeDocument/2006/relationships/oleObject" Target="../embeddings/oleObject18.bin"/><Relationship Id="rId6" Type="http://schemas.openxmlformats.org/officeDocument/2006/relationships/image" Target="../media/image30.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29.emf"/><Relationship Id="rId5" Type="http://schemas.openxmlformats.org/officeDocument/2006/relationships/oleObject" Target="../embeddings/oleObject20.bin"/><Relationship Id="rId6" Type="http://schemas.openxmlformats.org/officeDocument/2006/relationships/image" Target="../media/image31.emf"/><Relationship Id="rId7" Type="http://schemas.openxmlformats.org/officeDocument/2006/relationships/oleObject" Target="../embeddings/oleObject21.bin"/><Relationship Id="rId8" Type="http://schemas.openxmlformats.org/officeDocument/2006/relationships/image" Target="../media/image32.emf"/><Relationship Id="rId9" Type="http://schemas.openxmlformats.org/officeDocument/2006/relationships/oleObject" Target="../embeddings/oleObject22.bin"/><Relationship Id="rId10" Type="http://schemas.openxmlformats.org/officeDocument/2006/relationships/image" Target="../media/image33.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pPr>
              <a:defRPr/>
            </a:pPr>
            <a:fld id="{8CF9483E-D8FC-2D47-A312-CC4556140882}" type="slidenum">
              <a:rPr lang="en-US"/>
              <a:pPr>
                <a:defRPr/>
              </a:pPr>
              <a:t>1</a:t>
            </a:fld>
            <a:endParaRPr lang="en-US"/>
          </a:p>
        </p:txBody>
      </p:sp>
      <p:sp>
        <p:nvSpPr>
          <p:cNvPr id="2050" name="Rectangle 2"/>
          <p:cNvSpPr>
            <a:spLocks noGrp="1" noChangeArrowheads="1"/>
          </p:cNvSpPr>
          <p:nvPr>
            <p:ph type="ctrTitle"/>
          </p:nvPr>
        </p:nvSpPr>
        <p:spPr>
          <a:xfrm>
            <a:off x="457200" y="2667000"/>
            <a:ext cx="8229600" cy="1066800"/>
          </a:xfrm>
          <a:solidFill>
            <a:srgbClr val="EAEAEA">
              <a:alpha val="50000"/>
            </a:srgbClr>
          </a:solidFill>
        </p:spPr>
        <p:txBody>
          <a:bodyPr/>
          <a:lstStyle/>
          <a:p>
            <a:pPr eaLnBrk="1" hangingPunct="1">
              <a:defRPr/>
            </a:pPr>
            <a:r>
              <a:rPr lang="en-US" sz="2000" b="1" dirty="0" smtClean="0">
                <a:solidFill>
                  <a:srgbClr val="FF0000"/>
                </a:solidFill>
              </a:rPr>
              <a:t>Spin Physics and Transverse Structure</a:t>
            </a:r>
            <a:endParaRPr lang="en-US" sz="2000" b="1" dirty="0" smtClean="0">
              <a:solidFill>
                <a:srgbClr val="FF0000"/>
              </a:solidFill>
              <a:cs typeface="+mj-cs"/>
            </a:endParaRPr>
          </a:p>
        </p:txBody>
      </p:sp>
      <p:sp>
        <p:nvSpPr>
          <p:cNvPr id="2055" name="Text Box 7"/>
          <p:cNvSpPr txBox="1">
            <a:spLocks noChangeArrowheads="1"/>
          </p:cNvSpPr>
          <p:nvPr/>
        </p:nvSpPr>
        <p:spPr bwMode="auto">
          <a:xfrm>
            <a:off x="6553200" y="5105400"/>
            <a:ext cx="2119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err="1">
                <a:cs typeface="+mn-cs"/>
              </a:rPr>
              <a:t>mulders@few.vu.nl</a:t>
            </a:r>
            <a:endParaRPr lang="en-US" dirty="0">
              <a:cs typeface="+mn-cs"/>
            </a:endParaRPr>
          </a:p>
        </p:txBody>
      </p:sp>
      <p:sp>
        <p:nvSpPr>
          <p:cNvPr id="2056" name="Rectangle 8"/>
          <p:cNvSpPr>
            <a:spLocks noGrp="1" noChangeArrowheads="1"/>
          </p:cNvSpPr>
          <p:nvPr>
            <p:ph type="subTitle" idx="1"/>
          </p:nvPr>
        </p:nvSpPr>
        <p:spPr>
          <a:xfrm>
            <a:off x="4038600" y="4419600"/>
            <a:ext cx="4648200" cy="457200"/>
          </a:xfrm>
          <a:solidFill>
            <a:srgbClr val="FFFFFF"/>
          </a:solidFill>
          <a:effectLst>
            <a:outerShdw blurRad="63500" dist="107763" dir="2700000" algn="ctr" rotWithShape="0">
              <a:schemeClr val="bg2">
                <a:alpha val="50000"/>
              </a:schemeClr>
            </a:outerShdw>
          </a:effectLst>
        </p:spPr>
        <p:txBody>
          <a:bodyPr/>
          <a:lstStyle/>
          <a:p>
            <a:pPr eaLnBrk="1" hangingPunct="1">
              <a:defRPr/>
            </a:pPr>
            <a:r>
              <a:rPr lang="nl-NL" dirty="0" smtClean="0">
                <a:cs typeface="+mn-cs"/>
              </a:rPr>
              <a:t>Piet Mulders</a:t>
            </a:r>
          </a:p>
        </p:txBody>
      </p:sp>
      <p:pic>
        <p:nvPicPr>
          <p:cNvPr id="153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6096000"/>
            <a:ext cx="1207802" cy="53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 descr="VUlogo_EN_Wit_HR_RGB_tcm9-20138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6096000"/>
            <a:ext cx="1736483" cy="53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FOM.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5867400"/>
            <a:ext cx="851084" cy="851084"/>
          </a:xfrm>
          <a:prstGeom prst="rect">
            <a:avLst/>
          </a:prstGeom>
        </p:spPr>
      </p:pic>
      <p:pic>
        <p:nvPicPr>
          <p:cNvPr id="3" name="Picture 2" descr="LOGO-ER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6096000"/>
            <a:ext cx="889704" cy="851342"/>
          </a:xfrm>
          <a:prstGeom prst="rect">
            <a:avLst/>
          </a:prstGeom>
        </p:spPr>
      </p:pic>
      <p:pic>
        <p:nvPicPr>
          <p:cNvPr id="6" name="Picture 5"/>
          <p:cNvPicPr>
            <a:picLocks noChangeAspect="1"/>
          </p:cNvPicPr>
          <p:nvPr/>
        </p:nvPicPr>
        <p:blipFill>
          <a:blip r:embed="rId6"/>
          <a:stretch>
            <a:fillRect/>
          </a:stretch>
        </p:blipFill>
        <p:spPr>
          <a:xfrm>
            <a:off x="3402812" y="7456"/>
            <a:ext cx="5756042" cy="2354744"/>
          </a:xfrm>
          <a:prstGeom prst="rect">
            <a:avLst/>
          </a:prstGeom>
        </p:spPr>
      </p:pic>
    </p:spTree>
    <p:extLst>
      <p:ext uri="{BB962C8B-B14F-4D97-AF65-F5344CB8AC3E}">
        <p14:creationId xmlns:p14="http://schemas.microsoft.com/office/powerpoint/2010/main" val="39629397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4"/>
          <p:cNvSpPr>
            <a:spLocks noChangeArrowheads="1"/>
          </p:cNvSpPr>
          <p:nvPr/>
        </p:nvSpPr>
        <p:spPr bwMode="auto">
          <a:xfrm>
            <a:off x="533400" y="1752600"/>
            <a:ext cx="4191000" cy="7620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 name="Content Placeholder 2"/>
          <p:cNvSpPr>
            <a:spLocks noGrp="1"/>
          </p:cNvSpPr>
          <p:nvPr>
            <p:ph idx="1"/>
          </p:nvPr>
        </p:nvSpPr>
        <p:spPr>
          <a:xfrm>
            <a:off x="152400" y="990600"/>
            <a:ext cx="8686800" cy="4754563"/>
          </a:xfrm>
        </p:spPr>
        <p:txBody>
          <a:bodyPr/>
          <a:lstStyle/>
          <a:p>
            <a:pPr>
              <a:defRPr/>
            </a:pPr>
            <a:r>
              <a:rPr lang="en-US" sz="1800" dirty="0" smtClean="0"/>
              <a:t>Quarks in nucleon:</a:t>
            </a:r>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smtClean="0"/>
          </a:p>
          <a:p>
            <a:pPr marL="0" indent="0">
              <a:buNone/>
              <a:defRPr/>
            </a:pPr>
            <a:endParaRPr lang="en-US" sz="1800" dirty="0"/>
          </a:p>
          <a:p>
            <a:pPr>
              <a:defRPr/>
            </a:pPr>
            <a:endParaRPr lang="en-US" sz="1800" dirty="0" smtClean="0"/>
          </a:p>
          <a:p>
            <a:pPr>
              <a:defRPr/>
            </a:pPr>
            <a:endParaRPr lang="en-US" sz="1800" dirty="0"/>
          </a:p>
          <a:p>
            <a:pPr marL="0" indent="0">
              <a:buNone/>
              <a:defRPr/>
            </a:pPr>
            <a:endParaRPr lang="en-US" sz="1800" dirty="0"/>
          </a:p>
          <a:p>
            <a:pPr marL="0" indent="0">
              <a:buNone/>
              <a:defRPr/>
            </a:pPr>
            <a:endParaRPr lang="en-US" sz="1800" dirty="0" smtClean="0"/>
          </a:p>
          <a:p>
            <a:pPr>
              <a:defRPr/>
            </a:pPr>
            <a:endParaRPr lang="en-US" sz="1800" dirty="0"/>
          </a:p>
          <a:p>
            <a:pPr>
              <a:defRPr/>
            </a:pPr>
            <a:endParaRPr lang="en-US" sz="1800" dirty="0" smtClean="0"/>
          </a:p>
          <a:p>
            <a:pPr marL="400050" lvl="1" indent="0">
              <a:buFontTx/>
              <a:buNone/>
              <a:defRPr/>
            </a:pPr>
            <a:endParaRPr lang="en-US" sz="1800" dirty="0" smtClean="0"/>
          </a:p>
          <a:p>
            <a:pPr marL="400050" lvl="1" indent="0">
              <a:buFontTx/>
              <a:buNone/>
              <a:defRPr/>
            </a:pPr>
            <a:endParaRPr lang="en-US" sz="1800" dirty="0"/>
          </a:p>
          <a:p>
            <a:pPr>
              <a:defRPr/>
            </a:pPr>
            <a:endParaRPr lang="en-US" sz="1800" dirty="0" smtClean="0"/>
          </a:p>
          <a:p>
            <a:pPr>
              <a:defRPr/>
            </a:pPr>
            <a:endParaRPr lang="en-US" sz="1800" dirty="0" smtClean="0"/>
          </a:p>
          <a:p>
            <a:pPr marL="0" indent="0">
              <a:buFontTx/>
              <a:buNone/>
              <a:defRPr/>
            </a:pPr>
            <a:endParaRPr lang="en-US" sz="1800" dirty="0" smtClean="0"/>
          </a:p>
          <a:p>
            <a:pPr marL="0" indent="0">
              <a:buFontTx/>
              <a:buNone/>
              <a:defRPr/>
            </a:pPr>
            <a:endParaRPr lang="en-US" sz="1800" dirty="0" smtClean="0"/>
          </a:p>
        </p:txBody>
      </p:sp>
      <p:sp>
        <p:nvSpPr>
          <p:cNvPr id="25" name="Rectangle 24"/>
          <p:cNvSpPr/>
          <p:nvPr/>
        </p:nvSpPr>
        <p:spPr>
          <a:xfrm>
            <a:off x="4114800" y="838200"/>
            <a:ext cx="3048000" cy="990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Slide Number Placeholder 3"/>
          <p:cNvSpPr>
            <a:spLocks noGrp="1"/>
          </p:cNvSpPr>
          <p:nvPr>
            <p:ph type="sldNum" sz="quarter" idx="12"/>
          </p:nvPr>
        </p:nvSpPr>
        <p:spPr/>
        <p:txBody>
          <a:bodyPr/>
          <a:lstStyle/>
          <a:p>
            <a:pPr>
              <a:defRPr/>
            </a:pPr>
            <a:fld id="{CAC9AAF5-2CD5-E141-9E86-A5947F669DFB}" type="slidenum">
              <a:rPr lang="en-US" smtClean="0"/>
              <a:pPr>
                <a:defRPr/>
              </a:pPr>
              <a:t>10</a:t>
            </a:fld>
            <a:endParaRPr lang="en-US"/>
          </a:p>
        </p:txBody>
      </p:sp>
      <p:graphicFrame>
        <p:nvGraphicFramePr>
          <p:cNvPr id="26" name="Object 5"/>
          <p:cNvGraphicFramePr>
            <a:graphicFrameLocks noChangeAspect="1"/>
          </p:cNvGraphicFramePr>
          <p:nvPr>
            <p:extLst>
              <p:ext uri="{D42A27DB-BD31-4B8C-83A1-F6EECF244321}">
                <p14:modId xmlns:p14="http://schemas.microsoft.com/office/powerpoint/2010/main" val="699876254"/>
              </p:ext>
            </p:extLst>
          </p:nvPr>
        </p:nvGraphicFramePr>
        <p:xfrm>
          <a:off x="4191000" y="1295400"/>
          <a:ext cx="2817813" cy="495300"/>
        </p:xfrm>
        <a:graphic>
          <a:graphicData uri="http://schemas.openxmlformats.org/presentationml/2006/ole">
            <mc:AlternateContent xmlns:mc="http://schemas.openxmlformats.org/markup-compatibility/2006">
              <mc:Choice xmlns:v="urn:schemas-microsoft-com:vml" Requires="v">
                <p:oleObj spid="_x0000_s693351" name="Equation" r:id="rId3" imgW="1333500" imgH="215900" progId="Equation.3">
                  <p:embed/>
                </p:oleObj>
              </mc:Choice>
              <mc:Fallback>
                <p:oleObj name="Equation" r:id="rId3" imgW="1333500" imgH="215900" progId="Equation.3">
                  <p:embed/>
                  <p:pic>
                    <p:nvPicPr>
                      <p:cNvPr id="0" name=""/>
                      <p:cNvPicPr>
                        <a:picLocks noChangeAspect="1" noChangeArrowheads="1"/>
                      </p:cNvPicPr>
                      <p:nvPr/>
                    </p:nvPicPr>
                    <p:blipFill>
                      <a:blip r:embed="rId4"/>
                      <a:srcRect/>
                      <a:stretch>
                        <a:fillRect/>
                      </a:stretch>
                    </p:blipFill>
                    <p:spPr bwMode="auto">
                      <a:xfrm>
                        <a:off x="4191000" y="1295400"/>
                        <a:ext cx="2817813" cy="495300"/>
                      </a:xfrm>
                      <a:prstGeom prst="rect">
                        <a:avLst/>
                      </a:prstGeom>
                      <a:noFill/>
                      <a:ln>
                        <a:noFill/>
                      </a:ln>
                      <a:effectLst/>
                      <a:extLst/>
                    </p:spPr>
                  </p:pic>
                </p:oleObj>
              </mc:Fallback>
            </mc:AlternateContent>
          </a:graphicData>
        </a:graphic>
      </p:graphicFrame>
      <p:sp>
        <p:nvSpPr>
          <p:cNvPr id="5" name="Title 4"/>
          <p:cNvSpPr>
            <a:spLocks noGrp="1"/>
          </p:cNvSpPr>
          <p:nvPr>
            <p:ph type="title"/>
          </p:nvPr>
        </p:nvSpPr>
        <p:spPr/>
        <p:txBody>
          <a:bodyPr/>
          <a:lstStyle/>
          <a:p>
            <a:r>
              <a:rPr lang="en-US" dirty="0" smtClean="0"/>
              <a:t>Collinear PDFs without polarization</a:t>
            </a:r>
            <a:endParaRPr lang="en-US" dirty="0"/>
          </a:p>
        </p:txBody>
      </p:sp>
      <p:sp>
        <p:nvSpPr>
          <p:cNvPr id="7" name="TextBox 6"/>
          <p:cNvSpPr txBox="1"/>
          <p:nvPr/>
        </p:nvSpPr>
        <p:spPr>
          <a:xfrm>
            <a:off x="533400" y="4648200"/>
            <a:ext cx="184666" cy="723275"/>
          </a:xfrm>
          <a:prstGeom prst="rect">
            <a:avLst/>
          </a:prstGeom>
          <a:noFill/>
        </p:spPr>
        <p:txBody>
          <a:bodyPr wrap="none" rtlCol="0">
            <a:spAutoFit/>
          </a:bodyPr>
          <a:lstStyle/>
          <a:p>
            <a:pPr>
              <a:spcBef>
                <a:spcPts val="600"/>
              </a:spcBef>
            </a:pPr>
            <a:endParaRPr lang="en-US" dirty="0" smtClean="0"/>
          </a:p>
          <a:p>
            <a:pPr>
              <a:spcBef>
                <a:spcPts val="600"/>
              </a:spcBef>
            </a:pPr>
            <a:endParaRPr lang="en-US" dirty="0"/>
          </a:p>
        </p:txBody>
      </p:sp>
      <p:graphicFrame>
        <p:nvGraphicFramePr>
          <p:cNvPr id="27" name="Object 5"/>
          <p:cNvGraphicFramePr>
            <a:graphicFrameLocks noChangeAspect="1"/>
          </p:cNvGraphicFramePr>
          <p:nvPr>
            <p:extLst>
              <p:ext uri="{D42A27DB-BD31-4B8C-83A1-F6EECF244321}">
                <p14:modId xmlns:p14="http://schemas.microsoft.com/office/powerpoint/2010/main" val="1954815928"/>
              </p:ext>
            </p:extLst>
          </p:nvPr>
        </p:nvGraphicFramePr>
        <p:xfrm>
          <a:off x="1003300" y="1828800"/>
          <a:ext cx="3594100" cy="536575"/>
        </p:xfrm>
        <a:graphic>
          <a:graphicData uri="http://schemas.openxmlformats.org/presentationml/2006/ole">
            <mc:AlternateContent xmlns:mc="http://schemas.openxmlformats.org/markup-compatibility/2006">
              <mc:Choice xmlns:v="urn:schemas-microsoft-com:vml" Requires="v">
                <p:oleObj spid="_x0000_s693352" name="Equation" r:id="rId5" imgW="1701800" imgH="254000" progId="Equation.3">
                  <p:embed/>
                </p:oleObj>
              </mc:Choice>
              <mc:Fallback>
                <p:oleObj name="Equation" r:id="rId5" imgW="1701800" imgH="254000" progId="Equation.3">
                  <p:embed/>
                  <p:pic>
                    <p:nvPicPr>
                      <p:cNvPr id="0" name=""/>
                      <p:cNvPicPr>
                        <a:picLocks noChangeAspect="1" noChangeArrowheads="1"/>
                      </p:cNvPicPr>
                      <p:nvPr/>
                    </p:nvPicPr>
                    <p:blipFill>
                      <a:blip r:embed="rId6"/>
                      <a:srcRect/>
                      <a:stretch>
                        <a:fillRect/>
                      </a:stretch>
                    </p:blipFill>
                    <p:spPr bwMode="auto">
                      <a:xfrm>
                        <a:off x="1003300" y="1828800"/>
                        <a:ext cx="35941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 name="TextBox 4"/>
          <p:cNvSpPr txBox="1">
            <a:spLocks noChangeArrowheads="1"/>
          </p:cNvSpPr>
          <p:nvPr/>
        </p:nvSpPr>
        <p:spPr bwMode="auto">
          <a:xfrm>
            <a:off x="4114800" y="914400"/>
            <a:ext cx="1062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t>compare</a:t>
            </a:r>
          </a:p>
        </p:txBody>
      </p:sp>
      <p:cxnSp>
        <p:nvCxnSpPr>
          <p:cNvPr id="34" name="Straight Arrow Connector 33"/>
          <p:cNvCxnSpPr/>
          <p:nvPr/>
        </p:nvCxnSpPr>
        <p:spPr>
          <a:xfrm flipH="1">
            <a:off x="2819400" y="1371600"/>
            <a:ext cx="68580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5" name="TextBox 8"/>
          <p:cNvSpPr txBox="1">
            <a:spLocks noChangeArrowheads="1"/>
          </p:cNvSpPr>
          <p:nvPr/>
        </p:nvSpPr>
        <p:spPr bwMode="auto">
          <a:xfrm>
            <a:off x="3048000" y="914400"/>
            <a:ext cx="1066800" cy="369332"/>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t> </a:t>
            </a:r>
            <a:r>
              <a:rPr lang="en-US" sz="1800" dirty="0" smtClean="0"/>
              <a:t>p = x P</a:t>
            </a:r>
            <a:endParaRPr lang="en-US" sz="1800" dirty="0"/>
          </a:p>
        </p:txBody>
      </p:sp>
      <p:cxnSp>
        <p:nvCxnSpPr>
          <p:cNvPr id="36" name="Straight Arrow Connector 35"/>
          <p:cNvCxnSpPr/>
          <p:nvPr/>
        </p:nvCxnSpPr>
        <p:spPr>
          <a:xfrm>
            <a:off x="3505200" y="1371601"/>
            <a:ext cx="152400" cy="5333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8"/>
          <p:cNvSpPr txBox="1">
            <a:spLocks noChangeArrowheads="1"/>
          </p:cNvSpPr>
          <p:nvPr/>
        </p:nvSpPr>
        <p:spPr bwMode="auto">
          <a:xfrm>
            <a:off x="838200" y="2667000"/>
            <a:ext cx="1524000" cy="646113"/>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err="1"/>
              <a:t>unpolarized</a:t>
            </a:r>
            <a:r>
              <a:rPr lang="en-US" sz="1800" dirty="0"/>
              <a:t> quarks</a:t>
            </a:r>
          </a:p>
        </p:txBody>
      </p:sp>
      <p:cxnSp>
        <p:nvCxnSpPr>
          <p:cNvPr id="17" name="Straight Arrow Connector 16"/>
          <p:cNvCxnSpPr/>
          <p:nvPr/>
        </p:nvCxnSpPr>
        <p:spPr>
          <a:xfrm flipV="1">
            <a:off x="2362200" y="2362200"/>
            <a:ext cx="4572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90353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90600"/>
            <a:ext cx="8686800" cy="4754563"/>
          </a:xfrm>
        </p:spPr>
        <p:txBody>
          <a:bodyPr/>
          <a:lstStyle/>
          <a:p>
            <a:pPr>
              <a:defRPr/>
            </a:pPr>
            <a:r>
              <a:rPr lang="en-US" sz="1800" dirty="0" smtClean="0"/>
              <a:t>Quarks in </a:t>
            </a:r>
            <a:r>
              <a:rPr lang="en-US" sz="1800" dirty="0" smtClean="0">
                <a:solidFill>
                  <a:srgbClr val="FF0000"/>
                </a:solidFill>
              </a:rPr>
              <a:t>polarized </a:t>
            </a:r>
            <a:r>
              <a:rPr lang="en-US" sz="1800" dirty="0" smtClean="0"/>
              <a:t>nucleon:</a:t>
            </a:r>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smtClean="0"/>
          </a:p>
          <a:p>
            <a:pPr>
              <a:defRPr/>
            </a:pPr>
            <a:endParaRPr lang="en-US" sz="1800" dirty="0"/>
          </a:p>
          <a:p>
            <a:pPr>
              <a:defRPr/>
            </a:pPr>
            <a:endParaRPr lang="en-US" sz="1800" dirty="0" smtClean="0"/>
          </a:p>
          <a:p>
            <a:pPr>
              <a:defRPr/>
            </a:pPr>
            <a:endParaRPr lang="en-US" sz="1800" dirty="0" smtClean="0"/>
          </a:p>
          <a:p>
            <a:pPr>
              <a:defRPr/>
            </a:pPr>
            <a:r>
              <a:rPr lang="en-US" sz="1800" dirty="0"/>
              <a:t> </a:t>
            </a:r>
          </a:p>
          <a:p>
            <a:pPr>
              <a:defRPr/>
            </a:pPr>
            <a:endParaRPr lang="en-US" sz="1800" dirty="0"/>
          </a:p>
          <a:p>
            <a:pPr>
              <a:defRPr/>
            </a:pPr>
            <a:endParaRPr lang="en-US" sz="1800" dirty="0" smtClean="0"/>
          </a:p>
          <a:p>
            <a:pPr>
              <a:defRPr/>
            </a:pPr>
            <a:endParaRPr lang="en-US" sz="1800" dirty="0"/>
          </a:p>
          <a:p>
            <a:pPr marL="0" indent="0">
              <a:buNone/>
              <a:defRPr/>
            </a:pPr>
            <a:endParaRPr lang="en-US" sz="1800" dirty="0"/>
          </a:p>
          <a:p>
            <a:pPr marL="0" indent="0">
              <a:buNone/>
              <a:defRPr/>
            </a:pPr>
            <a:endParaRPr lang="en-US" sz="1800" dirty="0" smtClean="0"/>
          </a:p>
          <a:p>
            <a:pPr>
              <a:defRPr/>
            </a:pPr>
            <a:endParaRPr lang="en-US" sz="1800" dirty="0"/>
          </a:p>
          <a:p>
            <a:pPr>
              <a:defRPr/>
            </a:pPr>
            <a:endParaRPr lang="en-US" sz="1800" dirty="0" smtClean="0"/>
          </a:p>
          <a:p>
            <a:pPr marL="400050" lvl="1" indent="0">
              <a:buFontTx/>
              <a:buNone/>
              <a:defRPr/>
            </a:pPr>
            <a:endParaRPr lang="en-US" sz="1800" dirty="0" smtClean="0"/>
          </a:p>
          <a:p>
            <a:pPr marL="400050" lvl="1" indent="0">
              <a:buFontTx/>
              <a:buNone/>
              <a:defRPr/>
            </a:pPr>
            <a:endParaRPr lang="en-US" sz="1800" dirty="0"/>
          </a:p>
          <a:p>
            <a:pPr>
              <a:defRPr/>
            </a:pPr>
            <a:endParaRPr lang="en-US" sz="1800" dirty="0" smtClean="0"/>
          </a:p>
          <a:p>
            <a:pPr>
              <a:defRPr/>
            </a:pPr>
            <a:endParaRPr lang="en-US" sz="1800" dirty="0" smtClean="0"/>
          </a:p>
          <a:p>
            <a:pPr marL="0" indent="0">
              <a:buFontTx/>
              <a:buNone/>
              <a:defRPr/>
            </a:pPr>
            <a:endParaRPr lang="en-US" sz="1800" dirty="0" smtClean="0"/>
          </a:p>
          <a:p>
            <a:pPr marL="0" indent="0">
              <a:buFontTx/>
              <a:buNone/>
              <a:defRPr/>
            </a:pPr>
            <a:endParaRPr lang="en-US" sz="1800" dirty="0" smtClean="0"/>
          </a:p>
        </p:txBody>
      </p:sp>
      <p:sp>
        <p:nvSpPr>
          <p:cNvPr id="25" name="Rectangle 24"/>
          <p:cNvSpPr/>
          <p:nvPr/>
        </p:nvSpPr>
        <p:spPr>
          <a:xfrm>
            <a:off x="4800600" y="3200400"/>
            <a:ext cx="4267200" cy="990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Slide Number Placeholder 3"/>
          <p:cNvSpPr>
            <a:spLocks noGrp="1"/>
          </p:cNvSpPr>
          <p:nvPr>
            <p:ph type="sldNum" sz="quarter" idx="12"/>
          </p:nvPr>
        </p:nvSpPr>
        <p:spPr/>
        <p:txBody>
          <a:bodyPr/>
          <a:lstStyle/>
          <a:p>
            <a:pPr>
              <a:defRPr/>
            </a:pPr>
            <a:fld id="{CAC9AAF5-2CD5-E141-9E86-A5947F669DFB}" type="slidenum">
              <a:rPr lang="en-US" smtClean="0"/>
              <a:pPr>
                <a:defRPr/>
              </a:pPr>
              <a:t>11</a:t>
            </a:fld>
            <a:endParaRPr lang="en-US"/>
          </a:p>
        </p:txBody>
      </p:sp>
      <p:sp>
        <p:nvSpPr>
          <p:cNvPr id="35847" name="TextBox 4"/>
          <p:cNvSpPr txBox="1">
            <a:spLocks noChangeArrowheads="1"/>
          </p:cNvSpPr>
          <p:nvPr/>
        </p:nvSpPr>
        <p:spPr bwMode="auto">
          <a:xfrm>
            <a:off x="4876800" y="3200400"/>
            <a:ext cx="1062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t>compare</a:t>
            </a:r>
          </a:p>
        </p:txBody>
      </p:sp>
      <p:graphicFrame>
        <p:nvGraphicFramePr>
          <p:cNvPr id="35850" name="Object 5"/>
          <p:cNvGraphicFramePr>
            <a:graphicFrameLocks noChangeAspect="1"/>
          </p:cNvGraphicFramePr>
          <p:nvPr>
            <p:extLst>
              <p:ext uri="{D42A27DB-BD31-4B8C-83A1-F6EECF244321}">
                <p14:modId xmlns:p14="http://schemas.microsoft.com/office/powerpoint/2010/main" val="955235828"/>
              </p:ext>
            </p:extLst>
          </p:nvPr>
        </p:nvGraphicFramePr>
        <p:xfrm>
          <a:off x="3581400" y="762000"/>
          <a:ext cx="2438400" cy="841106"/>
        </p:xfrm>
        <a:graphic>
          <a:graphicData uri="http://schemas.openxmlformats.org/presentationml/2006/ole">
            <mc:AlternateContent xmlns:mc="http://schemas.openxmlformats.org/markup-compatibility/2006">
              <mc:Choice xmlns:v="urn:schemas-microsoft-com:vml" Requires="v">
                <p:oleObj spid="_x0000_s511302" name="Equation" r:id="rId3" imgW="1358900" imgH="469900" progId="Equation.3">
                  <p:embed/>
                </p:oleObj>
              </mc:Choice>
              <mc:Fallback>
                <p:oleObj name="Equation" r:id="rId3" imgW="13589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762000"/>
                        <a:ext cx="2438400" cy="841106"/>
                      </a:xfrm>
                      <a:prstGeom prst="rect">
                        <a:avLst/>
                      </a:prstGeom>
                      <a:noFill/>
                      <a:ln>
                        <a:noFill/>
                      </a:ln>
                      <a:effectLst/>
                      <a:extLst/>
                    </p:spPr>
                  </p:pic>
                </p:oleObj>
              </mc:Fallback>
            </mc:AlternateContent>
          </a:graphicData>
        </a:graphic>
      </p:graphicFrame>
      <p:graphicFrame>
        <p:nvGraphicFramePr>
          <p:cNvPr id="35851" name="Object 5"/>
          <p:cNvGraphicFramePr>
            <a:graphicFrameLocks noChangeAspect="1"/>
          </p:cNvGraphicFramePr>
          <p:nvPr>
            <p:extLst>
              <p:ext uri="{D42A27DB-BD31-4B8C-83A1-F6EECF244321}">
                <p14:modId xmlns:p14="http://schemas.microsoft.com/office/powerpoint/2010/main" val="2965906572"/>
              </p:ext>
            </p:extLst>
          </p:nvPr>
        </p:nvGraphicFramePr>
        <p:xfrm>
          <a:off x="7289800" y="914400"/>
          <a:ext cx="1598613" cy="457200"/>
        </p:xfrm>
        <a:graphic>
          <a:graphicData uri="http://schemas.openxmlformats.org/presentationml/2006/ole">
            <mc:AlternateContent xmlns:mc="http://schemas.openxmlformats.org/markup-compatibility/2006">
              <mc:Choice xmlns:v="urn:schemas-microsoft-com:vml" Requires="v">
                <p:oleObj spid="_x0000_s511303" name="Equation" r:id="rId5" imgW="889000" imgH="254000" progId="Equation.3">
                  <p:embed/>
                </p:oleObj>
              </mc:Choice>
              <mc:Fallback>
                <p:oleObj name="Equation" r:id="rId5" imgW="889000" imgH="254000" progId="Equation.3">
                  <p:embed/>
                  <p:pic>
                    <p:nvPicPr>
                      <p:cNvPr id="0" name=""/>
                      <p:cNvPicPr>
                        <a:picLocks noChangeAspect="1" noChangeArrowheads="1"/>
                      </p:cNvPicPr>
                      <p:nvPr/>
                    </p:nvPicPr>
                    <p:blipFill>
                      <a:blip r:embed="rId6"/>
                      <a:srcRect/>
                      <a:stretch>
                        <a:fillRect/>
                      </a:stretch>
                    </p:blipFill>
                    <p:spPr bwMode="auto">
                      <a:xfrm>
                        <a:off x="7289800" y="914400"/>
                        <a:ext cx="1598613" cy="457200"/>
                      </a:xfrm>
                      <a:prstGeom prst="rect">
                        <a:avLst/>
                      </a:prstGeom>
                      <a:noFill/>
                      <a:ln>
                        <a:noFill/>
                      </a:ln>
                      <a:effectLst/>
                      <a:extLst/>
                    </p:spPr>
                  </p:pic>
                </p:oleObj>
              </mc:Fallback>
            </mc:AlternateContent>
          </a:graphicData>
        </a:graphic>
      </p:graphicFrame>
      <p:sp>
        <p:nvSpPr>
          <p:cNvPr id="24" name="Oval 23"/>
          <p:cNvSpPr/>
          <p:nvPr/>
        </p:nvSpPr>
        <p:spPr>
          <a:xfrm>
            <a:off x="457200" y="3581400"/>
            <a:ext cx="1981200" cy="609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860" name="TextBox 24"/>
          <p:cNvSpPr txBox="1">
            <a:spLocks noChangeArrowheads="1"/>
          </p:cNvSpPr>
          <p:nvPr/>
        </p:nvSpPr>
        <p:spPr bwMode="auto">
          <a:xfrm>
            <a:off x="685800" y="3733800"/>
            <a:ext cx="1604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solidFill>
                  <a:srgbClr val="FF0000"/>
                </a:solidFill>
              </a:rPr>
              <a:t>spin </a:t>
            </a:r>
            <a:r>
              <a:rPr lang="en-US" sz="1800" dirty="0">
                <a:solidFill>
                  <a:srgbClr val="FF0000"/>
                </a:solidFill>
                <a:sym typeface="Wingdings" charset="0"/>
              </a:rPr>
              <a:t> spin</a:t>
            </a:r>
            <a:endParaRPr lang="en-US" sz="1800" dirty="0">
              <a:solidFill>
                <a:srgbClr val="FF0000"/>
              </a:solidFill>
            </a:endParaRPr>
          </a:p>
        </p:txBody>
      </p:sp>
      <p:graphicFrame>
        <p:nvGraphicFramePr>
          <p:cNvPr id="26" name="Object 5"/>
          <p:cNvGraphicFramePr>
            <a:graphicFrameLocks noChangeAspect="1"/>
          </p:cNvGraphicFramePr>
          <p:nvPr>
            <p:extLst>
              <p:ext uri="{D42A27DB-BD31-4B8C-83A1-F6EECF244321}">
                <p14:modId xmlns:p14="http://schemas.microsoft.com/office/powerpoint/2010/main" val="32647673"/>
              </p:ext>
            </p:extLst>
          </p:nvPr>
        </p:nvGraphicFramePr>
        <p:xfrm>
          <a:off x="4881563" y="3581400"/>
          <a:ext cx="4186237" cy="536575"/>
        </p:xfrm>
        <a:graphic>
          <a:graphicData uri="http://schemas.openxmlformats.org/presentationml/2006/ole">
            <mc:AlternateContent xmlns:mc="http://schemas.openxmlformats.org/markup-compatibility/2006">
              <mc:Choice xmlns:v="urn:schemas-microsoft-com:vml" Requires="v">
                <p:oleObj spid="_x0000_s511304" name="Equation" r:id="rId7" imgW="1981200" imgH="254000" progId="Equation.3">
                  <p:embed/>
                </p:oleObj>
              </mc:Choice>
              <mc:Fallback>
                <p:oleObj name="Equation" r:id="rId7" imgW="1981200" imgH="254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1563" y="3581400"/>
                        <a:ext cx="418623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 name="Title 4"/>
          <p:cNvSpPr>
            <a:spLocks noGrp="1"/>
          </p:cNvSpPr>
          <p:nvPr>
            <p:ph type="title"/>
          </p:nvPr>
        </p:nvSpPr>
        <p:spPr/>
        <p:txBody>
          <a:bodyPr/>
          <a:lstStyle/>
          <a:p>
            <a:r>
              <a:rPr lang="en-US" dirty="0" smtClean="0"/>
              <a:t>Collinear PDFs with polarization</a:t>
            </a:r>
            <a:endParaRPr lang="en-US" dirty="0"/>
          </a:p>
        </p:txBody>
      </p:sp>
      <p:sp>
        <p:nvSpPr>
          <p:cNvPr id="7" name="TextBox 6"/>
          <p:cNvSpPr txBox="1"/>
          <p:nvPr/>
        </p:nvSpPr>
        <p:spPr>
          <a:xfrm>
            <a:off x="533400" y="4648200"/>
            <a:ext cx="3634328" cy="1785104"/>
          </a:xfrm>
          <a:prstGeom prst="rect">
            <a:avLst/>
          </a:prstGeom>
          <a:noFill/>
        </p:spPr>
        <p:txBody>
          <a:bodyPr wrap="none" rtlCol="0">
            <a:spAutoFit/>
          </a:bodyPr>
          <a:lstStyle/>
          <a:p>
            <a:pPr>
              <a:spcBef>
                <a:spcPts val="600"/>
              </a:spcBef>
            </a:pPr>
            <a:r>
              <a:rPr lang="en-US" dirty="0" smtClean="0"/>
              <a:t>DIS/SIDIS </a:t>
            </a:r>
            <a:r>
              <a:rPr lang="en-US" dirty="0" err="1" smtClean="0"/>
              <a:t>programme</a:t>
            </a:r>
            <a:r>
              <a:rPr lang="en-US" dirty="0" smtClean="0"/>
              <a:t> to obtain</a:t>
            </a:r>
          </a:p>
          <a:p>
            <a:pPr marL="285750" indent="-285750">
              <a:spcBef>
                <a:spcPts val="600"/>
              </a:spcBef>
              <a:buFont typeface="Arial"/>
              <a:buChar char="•"/>
            </a:pPr>
            <a:r>
              <a:rPr lang="en-US" dirty="0" smtClean="0"/>
              <a:t>Flavor PDFs:  q(x) = f</a:t>
            </a:r>
            <a:r>
              <a:rPr lang="en-US" baseline="-25000" dirty="0" smtClean="0"/>
              <a:t>1</a:t>
            </a:r>
            <a:r>
              <a:rPr lang="en-US" baseline="30000" dirty="0" smtClean="0"/>
              <a:t>q</a:t>
            </a:r>
            <a:r>
              <a:rPr lang="en-US" dirty="0" smtClean="0"/>
              <a:t>(x)</a:t>
            </a:r>
          </a:p>
          <a:p>
            <a:pPr marL="285750" indent="-285750">
              <a:spcBef>
                <a:spcPts val="600"/>
              </a:spcBef>
              <a:buFont typeface="Arial"/>
              <a:buChar char="•"/>
            </a:pPr>
            <a:r>
              <a:rPr lang="en-US" dirty="0" smtClean="0"/>
              <a:t>Polarized PDFs: </a:t>
            </a:r>
            <a:r>
              <a:rPr lang="en-US" dirty="0" err="1" smtClean="0">
                <a:latin typeface="Symbol" charset="2"/>
                <a:cs typeface="Symbol" charset="2"/>
              </a:rPr>
              <a:t>D</a:t>
            </a:r>
            <a:r>
              <a:rPr lang="en-US" dirty="0" err="1" smtClean="0"/>
              <a:t>q</a:t>
            </a:r>
            <a:r>
              <a:rPr lang="en-US" dirty="0" smtClean="0"/>
              <a:t>(x) = g</a:t>
            </a:r>
            <a:r>
              <a:rPr lang="en-US" baseline="-25000" dirty="0" smtClean="0"/>
              <a:t>1</a:t>
            </a:r>
            <a:r>
              <a:rPr lang="en-US" baseline="-25000" dirty="0" smtClean="0">
                <a:solidFill>
                  <a:schemeClr val="bg2">
                    <a:lumMod val="60000"/>
                    <a:lumOff val="40000"/>
                  </a:schemeClr>
                </a:solidFill>
              </a:rPr>
              <a:t>L</a:t>
            </a:r>
            <a:r>
              <a:rPr lang="en-US" baseline="30000" dirty="0" smtClean="0"/>
              <a:t>q</a:t>
            </a:r>
            <a:r>
              <a:rPr lang="en-US" dirty="0" smtClean="0"/>
              <a:t>(x)</a:t>
            </a:r>
          </a:p>
          <a:p>
            <a:pPr>
              <a:spcBef>
                <a:spcPts val="600"/>
              </a:spcBef>
            </a:pPr>
            <a:r>
              <a:rPr lang="en-US" dirty="0" smtClean="0"/>
              <a:t>                           </a:t>
            </a:r>
            <a:r>
              <a:rPr lang="en-US" dirty="0" err="1" smtClean="0">
                <a:latin typeface="Symbol" charset="2"/>
                <a:cs typeface="Symbol" charset="2"/>
              </a:rPr>
              <a:t>d</a:t>
            </a:r>
            <a:r>
              <a:rPr lang="en-US" dirty="0" err="1" smtClean="0"/>
              <a:t>q</a:t>
            </a:r>
            <a:r>
              <a:rPr lang="en-US" dirty="0"/>
              <a:t>(x) = </a:t>
            </a:r>
            <a:r>
              <a:rPr lang="en-US" dirty="0" smtClean="0"/>
              <a:t>h</a:t>
            </a:r>
            <a:r>
              <a:rPr lang="en-US" baseline="-25000" dirty="0" smtClean="0"/>
              <a:t>1</a:t>
            </a:r>
            <a:r>
              <a:rPr lang="en-US" baseline="-25000" dirty="0">
                <a:solidFill>
                  <a:schemeClr val="bg2">
                    <a:lumMod val="60000"/>
                    <a:lumOff val="40000"/>
                  </a:schemeClr>
                </a:solidFill>
              </a:rPr>
              <a:t>T</a:t>
            </a:r>
            <a:r>
              <a:rPr lang="en-US" baseline="30000" dirty="0" smtClean="0"/>
              <a:t>q</a:t>
            </a:r>
            <a:r>
              <a:rPr lang="en-US" dirty="0"/>
              <a:t>(x)</a:t>
            </a:r>
            <a:r>
              <a:rPr lang="en-US" dirty="0" smtClean="0"/>
              <a:t> </a:t>
            </a:r>
          </a:p>
          <a:p>
            <a:pPr>
              <a:spcBef>
                <a:spcPts val="600"/>
              </a:spcBef>
            </a:pPr>
            <a:endParaRPr lang="en-US" dirty="0"/>
          </a:p>
        </p:txBody>
      </p:sp>
      <p:sp>
        <p:nvSpPr>
          <p:cNvPr id="28" name="TextBox 27"/>
          <p:cNvSpPr txBox="1"/>
          <p:nvPr/>
        </p:nvSpPr>
        <p:spPr>
          <a:xfrm>
            <a:off x="4724400" y="4724400"/>
            <a:ext cx="38862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WG6/70</a:t>
            </a:r>
            <a:endParaRPr lang="en-US" dirty="0"/>
          </a:p>
          <a:p>
            <a:r>
              <a:rPr lang="en-US" dirty="0" smtClean="0"/>
              <a:t>JAM global QCD analysis</a:t>
            </a:r>
            <a:endParaRPr lang="en-US" dirty="0"/>
          </a:p>
        </p:txBody>
      </p:sp>
      <p:sp>
        <p:nvSpPr>
          <p:cNvPr id="29" name="TextBox 28"/>
          <p:cNvSpPr txBox="1"/>
          <p:nvPr/>
        </p:nvSpPr>
        <p:spPr>
          <a:xfrm>
            <a:off x="4724400" y="5410200"/>
            <a:ext cx="38862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WG6/142 </a:t>
            </a:r>
            <a:r>
              <a:rPr lang="en-US" dirty="0" err="1" smtClean="0"/>
              <a:t>Drachenberg</a:t>
            </a:r>
            <a:r>
              <a:rPr lang="en-US" dirty="0" smtClean="0"/>
              <a:t> (STAR)</a:t>
            </a:r>
            <a:endParaRPr lang="en-US" dirty="0"/>
          </a:p>
          <a:p>
            <a:r>
              <a:rPr lang="en-US" dirty="0" err="1" smtClean="0"/>
              <a:t>Transversity</a:t>
            </a:r>
            <a:r>
              <a:rPr lang="en-US" dirty="0" smtClean="0"/>
              <a:t> in polarized </a:t>
            </a:r>
            <a:r>
              <a:rPr lang="en-US" dirty="0" err="1" smtClean="0"/>
              <a:t>pp</a:t>
            </a:r>
            <a:endParaRPr lang="en-US" dirty="0"/>
          </a:p>
        </p:txBody>
      </p:sp>
      <p:sp>
        <p:nvSpPr>
          <p:cNvPr id="23" name="Rectangle 14"/>
          <p:cNvSpPr>
            <a:spLocks noChangeArrowheads="1"/>
          </p:cNvSpPr>
          <p:nvPr/>
        </p:nvSpPr>
        <p:spPr bwMode="auto">
          <a:xfrm>
            <a:off x="533400" y="1752600"/>
            <a:ext cx="8534400" cy="7620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aphicFrame>
        <p:nvGraphicFramePr>
          <p:cNvPr id="27" name="Object 5"/>
          <p:cNvGraphicFramePr>
            <a:graphicFrameLocks noChangeAspect="1"/>
          </p:cNvGraphicFramePr>
          <p:nvPr>
            <p:extLst>
              <p:ext uri="{D42A27DB-BD31-4B8C-83A1-F6EECF244321}">
                <p14:modId xmlns:p14="http://schemas.microsoft.com/office/powerpoint/2010/main" val="637156183"/>
              </p:ext>
            </p:extLst>
          </p:nvPr>
        </p:nvGraphicFramePr>
        <p:xfrm>
          <a:off x="1052513" y="1828800"/>
          <a:ext cx="7567612" cy="536575"/>
        </p:xfrm>
        <a:graphic>
          <a:graphicData uri="http://schemas.openxmlformats.org/presentationml/2006/ole">
            <mc:AlternateContent xmlns:mc="http://schemas.openxmlformats.org/markup-compatibility/2006">
              <mc:Choice xmlns:v="urn:schemas-microsoft-com:vml" Requires="v">
                <p:oleObj spid="_x0000_s511305" name="Equation" r:id="rId9" imgW="3581400" imgH="254000" progId="Equation.3">
                  <p:embed/>
                </p:oleObj>
              </mc:Choice>
              <mc:Fallback>
                <p:oleObj name="Equation" r:id="rId9" imgW="3581400" imgH="254000" progId="Equation.3">
                  <p:embed/>
                  <p:pic>
                    <p:nvPicPr>
                      <p:cNvPr id="0" name=""/>
                      <p:cNvPicPr>
                        <a:picLocks noChangeAspect="1" noChangeArrowheads="1"/>
                      </p:cNvPicPr>
                      <p:nvPr/>
                    </p:nvPicPr>
                    <p:blipFill>
                      <a:blip r:embed="rId10"/>
                      <a:srcRect/>
                      <a:stretch>
                        <a:fillRect/>
                      </a:stretch>
                    </p:blipFill>
                    <p:spPr bwMode="auto">
                      <a:xfrm>
                        <a:off x="1052513" y="1828800"/>
                        <a:ext cx="7567612"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 name="TextBox 4"/>
          <p:cNvSpPr txBox="1">
            <a:spLocks noChangeArrowheads="1"/>
          </p:cNvSpPr>
          <p:nvPr/>
        </p:nvSpPr>
        <p:spPr bwMode="auto">
          <a:xfrm>
            <a:off x="4876800" y="3200400"/>
            <a:ext cx="1062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t>compare</a:t>
            </a:r>
          </a:p>
        </p:txBody>
      </p:sp>
      <p:sp>
        <p:nvSpPr>
          <p:cNvPr id="32" name="TextBox 10"/>
          <p:cNvSpPr txBox="1">
            <a:spLocks noChangeArrowheads="1"/>
          </p:cNvSpPr>
          <p:nvPr/>
        </p:nvSpPr>
        <p:spPr bwMode="auto">
          <a:xfrm>
            <a:off x="6781800" y="2514600"/>
            <a:ext cx="2057400" cy="646113"/>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t>T-polarized quarks in T-polarized N</a:t>
            </a:r>
          </a:p>
        </p:txBody>
      </p:sp>
      <p:cxnSp>
        <p:nvCxnSpPr>
          <p:cNvPr id="34" name="Straight Arrow Connector 33"/>
          <p:cNvCxnSpPr/>
          <p:nvPr/>
        </p:nvCxnSpPr>
        <p:spPr>
          <a:xfrm flipV="1">
            <a:off x="4114800" y="2438400"/>
            <a:ext cx="2286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5" name="TextBox 8"/>
          <p:cNvSpPr txBox="1">
            <a:spLocks noChangeArrowheads="1"/>
          </p:cNvSpPr>
          <p:nvPr/>
        </p:nvSpPr>
        <p:spPr bwMode="auto">
          <a:xfrm>
            <a:off x="2895600" y="2743200"/>
            <a:ext cx="1828800" cy="646113"/>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t>chiral quarks in L-polarized N</a:t>
            </a:r>
          </a:p>
        </p:txBody>
      </p:sp>
      <p:cxnSp>
        <p:nvCxnSpPr>
          <p:cNvPr id="36" name="Straight Arrow Connector 35"/>
          <p:cNvCxnSpPr>
            <a:stCxn id="32" idx="1"/>
          </p:cNvCxnSpPr>
          <p:nvPr/>
        </p:nvCxnSpPr>
        <p:spPr>
          <a:xfrm flipH="1" flipV="1">
            <a:off x="6553200" y="2362200"/>
            <a:ext cx="228600" cy="47545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8"/>
          <p:cNvSpPr txBox="1">
            <a:spLocks noChangeArrowheads="1"/>
          </p:cNvSpPr>
          <p:nvPr/>
        </p:nvSpPr>
        <p:spPr bwMode="auto">
          <a:xfrm>
            <a:off x="838200" y="2667000"/>
            <a:ext cx="1524000" cy="646113"/>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err="1"/>
              <a:t>unpolarized</a:t>
            </a:r>
            <a:r>
              <a:rPr lang="en-US" sz="1800" dirty="0"/>
              <a:t> quarks</a:t>
            </a:r>
          </a:p>
        </p:txBody>
      </p:sp>
      <p:cxnSp>
        <p:nvCxnSpPr>
          <p:cNvPr id="38" name="Straight Arrow Connector 37"/>
          <p:cNvCxnSpPr/>
          <p:nvPr/>
        </p:nvCxnSpPr>
        <p:spPr>
          <a:xfrm flipV="1">
            <a:off x="2362200" y="2362200"/>
            <a:ext cx="4572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724400" y="6096000"/>
            <a:ext cx="38862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WG6/150 </a:t>
            </a:r>
            <a:r>
              <a:rPr lang="en-US" dirty="0" err="1" smtClean="0"/>
              <a:t>Gunarathne</a:t>
            </a:r>
            <a:r>
              <a:rPr lang="en-US" dirty="0" smtClean="0"/>
              <a:t> (STAR)</a:t>
            </a:r>
            <a:endParaRPr lang="en-US" dirty="0"/>
          </a:p>
          <a:p>
            <a:r>
              <a:rPr lang="en-US" dirty="0" smtClean="0"/>
              <a:t>Longitudinal spin </a:t>
            </a:r>
            <a:r>
              <a:rPr lang="en-US" dirty="0" err="1" smtClean="0"/>
              <a:t>asymm</a:t>
            </a:r>
            <a:r>
              <a:rPr lang="en-US" dirty="0"/>
              <a:t>.</a:t>
            </a:r>
            <a:r>
              <a:rPr lang="en-US" dirty="0" smtClean="0"/>
              <a:t> in W prod.</a:t>
            </a:r>
            <a:endParaRPr lang="en-US" dirty="0"/>
          </a:p>
        </p:txBody>
      </p:sp>
    </p:spTree>
    <p:extLst>
      <p:ext uri="{BB962C8B-B14F-4D97-AF65-F5344CB8AC3E}">
        <p14:creationId xmlns:p14="http://schemas.microsoft.com/office/powerpoint/2010/main" val="32456082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90600"/>
            <a:ext cx="8686800" cy="4754563"/>
          </a:xfrm>
        </p:spPr>
        <p:txBody>
          <a:bodyPr/>
          <a:lstStyle/>
          <a:p>
            <a:pPr>
              <a:defRPr/>
            </a:pPr>
            <a:r>
              <a:rPr lang="en-US" sz="1800" dirty="0" smtClean="0"/>
              <a:t>Quarks in </a:t>
            </a:r>
            <a:r>
              <a:rPr lang="en-US" sz="1800" dirty="0" smtClean="0">
                <a:solidFill>
                  <a:srgbClr val="FF0000"/>
                </a:solidFill>
              </a:rPr>
              <a:t>polarized </a:t>
            </a:r>
            <a:r>
              <a:rPr lang="en-US" sz="1800" dirty="0" smtClean="0"/>
              <a:t>nucleon:</a:t>
            </a:r>
          </a:p>
          <a:p>
            <a:pPr>
              <a:defRPr/>
            </a:pPr>
            <a:endParaRPr lang="en-US" sz="1800" dirty="0"/>
          </a:p>
          <a:p>
            <a:pPr>
              <a:defRPr/>
            </a:pPr>
            <a:endParaRPr lang="en-US" sz="1800" dirty="0" smtClean="0"/>
          </a:p>
          <a:p>
            <a:pPr marL="400050" lvl="1" indent="0">
              <a:buFontTx/>
              <a:buNone/>
              <a:defRPr/>
            </a:pPr>
            <a:endParaRPr lang="en-US" sz="1800" dirty="0" smtClean="0"/>
          </a:p>
          <a:p>
            <a:pPr marL="400050" lvl="1" indent="0">
              <a:buFontTx/>
              <a:buNone/>
              <a:defRPr/>
            </a:pPr>
            <a:endParaRPr lang="en-US" sz="1800" dirty="0"/>
          </a:p>
          <a:p>
            <a:pPr>
              <a:defRPr/>
            </a:pPr>
            <a:endParaRPr lang="en-US" sz="1800" dirty="0" smtClean="0"/>
          </a:p>
          <a:p>
            <a:pPr>
              <a:defRPr/>
            </a:pPr>
            <a:endParaRPr lang="en-US" sz="1800" dirty="0" smtClean="0"/>
          </a:p>
          <a:p>
            <a:pPr marL="0" indent="0">
              <a:buFontTx/>
              <a:buNone/>
              <a:defRPr/>
            </a:pPr>
            <a:endParaRPr lang="en-US" sz="1800" dirty="0" smtClean="0"/>
          </a:p>
          <a:p>
            <a:pPr marL="0" indent="0">
              <a:buFontTx/>
              <a:buNone/>
              <a:defRPr/>
            </a:pPr>
            <a:endParaRPr lang="en-US" sz="1800" dirty="0" smtClean="0"/>
          </a:p>
          <a:p>
            <a:pPr>
              <a:defRPr/>
            </a:pPr>
            <a:r>
              <a:rPr lang="en-US" sz="1800" dirty="0" smtClean="0"/>
              <a:t>… but also</a:t>
            </a:r>
          </a:p>
          <a:p>
            <a:pPr marL="0" indent="0">
              <a:buFontTx/>
              <a:buNone/>
              <a:defRPr/>
            </a:pPr>
            <a:endParaRPr lang="en-US" sz="1800" dirty="0"/>
          </a:p>
        </p:txBody>
      </p:sp>
      <p:sp>
        <p:nvSpPr>
          <p:cNvPr id="27" name="Rectangle 14"/>
          <p:cNvSpPr>
            <a:spLocks noChangeArrowheads="1"/>
          </p:cNvSpPr>
          <p:nvPr/>
        </p:nvSpPr>
        <p:spPr bwMode="auto">
          <a:xfrm>
            <a:off x="609600" y="4495800"/>
            <a:ext cx="7620000" cy="9144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2" name="Rectangle 14"/>
          <p:cNvSpPr>
            <a:spLocks noChangeArrowheads="1"/>
          </p:cNvSpPr>
          <p:nvPr/>
        </p:nvSpPr>
        <p:spPr bwMode="auto">
          <a:xfrm>
            <a:off x="533400" y="1752600"/>
            <a:ext cx="8534400" cy="7620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5" name="Rectangle 24"/>
          <p:cNvSpPr/>
          <p:nvPr/>
        </p:nvSpPr>
        <p:spPr>
          <a:xfrm>
            <a:off x="4800600" y="3200400"/>
            <a:ext cx="4267200" cy="990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Slide Number Placeholder 3"/>
          <p:cNvSpPr>
            <a:spLocks noGrp="1"/>
          </p:cNvSpPr>
          <p:nvPr>
            <p:ph type="sldNum" sz="quarter" idx="12"/>
          </p:nvPr>
        </p:nvSpPr>
        <p:spPr/>
        <p:txBody>
          <a:bodyPr/>
          <a:lstStyle/>
          <a:p>
            <a:pPr>
              <a:defRPr/>
            </a:pPr>
            <a:fld id="{CAC9AAF5-2CD5-E141-9E86-A5947F669DFB}" type="slidenum">
              <a:rPr lang="en-US" smtClean="0"/>
              <a:pPr>
                <a:defRPr/>
              </a:pPr>
              <a:t>12</a:t>
            </a:fld>
            <a:endParaRPr lang="en-US"/>
          </a:p>
        </p:txBody>
      </p:sp>
      <p:graphicFrame>
        <p:nvGraphicFramePr>
          <p:cNvPr id="35846" name="Object 5"/>
          <p:cNvGraphicFramePr>
            <a:graphicFrameLocks noChangeAspect="1"/>
          </p:cNvGraphicFramePr>
          <p:nvPr>
            <p:extLst>
              <p:ext uri="{D42A27DB-BD31-4B8C-83A1-F6EECF244321}">
                <p14:modId xmlns:p14="http://schemas.microsoft.com/office/powerpoint/2010/main" val="3389884296"/>
              </p:ext>
            </p:extLst>
          </p:nvPr>
        </p:nvGraphicFramePr>
        <p:xfrm>
          <a:off x="685799" y="1828800"/>
          <a:ext cx="8305801" cy="494427"/>
        </p:xfrm>
        <a:graphic>
          <a:graphicData uri="http://schemas.openxmlformats.org/presentationml/2006/ole">
            <mc:AlternateContent xmlns:mc="http://schemas.openxmlformats.org/markup-compatibility/2006">
              <mc:Choice xmlns:v="urn:schemas-microsoft-com:vml" Requires="v">
                <p:oleObj spid="_x0000_s516474" name="Equation" r:id="rId3" imgW="4267200" imgH="254000" progId="Equation.3">
                  <p:embed/>
                </p:oleObj>
              </mc:Choice>
              <mc:Fallback>
                <p:oleObj name="Equation" r:id="rId3" imgW="4267200" imgH="254000" progId="Equation.3">
                  <p:embed/>
                  <p:pic>
                    <p:nvPicPr>
                      <p:cNvPr id="0" name=""/>
                      <p:cNvPicPr>
                        <a:picLocks noChangeAspect="1" noChangeArrowheads="1"/>
                      </p:cNvPicPr>
                      <p:nvPr/>
                    </p:nvPicPr>
                    <p:blipFill>
                      <a:blip r:embed="rId4"/>
                      <a:srcRect/>
                      <a:stretch>
                        <a:fillRect/>
                      </a:stretch>
                    </p:blipFill>
                    <p:spPr bwMode="auto">
                      <a:xfrm>
                        <a:off x="685799" y="1828800"/>
                        <a:ext cx="8305801" cy="494427"/>
                      </a:xfrm>
                      <a:prstGeom prst="rect">
                        <a:avLst/>
                      </a:prstGeom>
                      <a:noFill/>
                      <a:ln>
                        <a:noFill/>
                      </a:ln>
                      <a:effectLst/>
                      <a:extLst/>
                    </p:spPr>
                  </p:pic>
                </p:oleObj>
              </mc:Fallback>
            </mc:AlternateContent>
          </a:graphicData>
        </a:graphic>
      </p:graphicFrame>
      <p:sp>
        <p:nvSpPr>
          <p:cNvPr id="35847" name="TextBox 4"/>
          <p:cNvSpPr txBox="1">
            <a:spLocks noChangeArrowheads="1"/>
          </p:cNvSpPr>
          <p:nvPr/>
        </p:nvSpPr>
        <p:spPr bwMode="auto">
          <a:xfrm>
            <a:off x="4876800" y="3200400"/>
            <a:ext cx="1062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t>compare</a:t>
            </a:r>
          </a:p>
        </p:txBody>
      </p:sp>
      <p:sp>
        <p:nvSpPr>
          <p:cNvPr id="35848" name="TextBox 8"/>
          <p:cNvSpPr txBox="1">
            <a:spLocks noChangeArrowheads="1"/>
          </p:cNvSpPr>
          <p:nvPr/>
        </p:nvSpPr>
        <p:spPr bwMode="auto">
          <a:xfrm>
            <a:off x="838200" y="2895600"/>
            <a:ext cx="1524000" cy="646113"/>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err="1"/>
              <a:t>unpolarized</a:t>
            </a:r>
            <a:r>
              <a:rPr lang="en-US" sz="1800" dirty="0"/>
              <a:t> quarks</a:t>
            </a:r>
          </a:p>
        </p:txBody>
      </p:sp>
      <p:sp>
        <p:nvSpPr>
          <p:cNvPr id="35849" name="TextBox 10"/>
          <p:cNvSpPr txBox="1">
            <a:spLocks noChangeArrowheads="1"/>
          </p:cNvSpPr>
          <p:nvPr/>
        </p:nvSpPr>
        <p:spPr bwMode="auto">
          <a:xfrm>
            <a:off x="6781800" y="2514600"/>
            <a:ext cx="2057400" cy="646113"/>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t>T-polarized quarks in T-polarized N</a:t>
            </a:r>
          </a:p>
        </p:txBody>
      </p:sp>
      <p:graphicFrame>
        <p:nvGraphicFramePr>
          <p:cNvPr id="35850" name="Object 5"/>
          <p:cNvGraphicFramePr>
            <a:graphicFrameLocks noChangeAspect="1"/>
          </p:cNvGraphicFramePr>
          <p:nvPr>
            <p:extLst>
              <p:ext uri="{D42A27DB-BD31-4B8C-83A1-F6EECF244321}">
                <p14:modId xmlns:p14="http://schemas.microsoft.com/office/powerpoint/2010/main" val="669650240"/>
              </p:ext>
            </p:extLst>
          </p:nvPr>
        </p:nvGraphicFramePr>
        <p:xfrm>
          <a:off x="3581400" y="762000"/>
          <a:ext cx="2438400" cy="841106"/>
        </p:xfrm>
        <a:graphic>
          <a:graphicData uri="http://schemas.openxmlformats.org/presentationml/2006/ole">
            <mc:AlternateContent xmlns:mc="http://schemas.openxmlformats.org/markup-compatibility/2006">
              <mc:Choice xmlns:v="urn:schemas-microsoft-com:vml" Requires="v">
                <p:oleObj spid="_x0000_s516475" name="Equation" r:id="rId5" imgW="1358900" imgH="469900" progId="Equation.3">
                  <p:embed/>
                </p:oleObj>
              </mc:Choice>
              <mc:Fallback>
                <p:oleObj name="Equation" r:id="rId5" imgW="1358900" imgH="469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762000"/>
                        <a:ext cx="2438400" cy="841106"/>
                      </a:xfrm>
                      <a:prstGeom prst="rect">
                        <a:avLst/>
                      </a:prstGeom>
                      <a:noFill/>
                      <a:ln>
                        <a:noFill/>
                      </a:ln>
                      <a:effectLst/>
                      <a:extLst/>
                    </p:spPr>
                  </p:pic>
                </p:oleObj>
              </mc:Fallback>
            </mc:AlternateContent>
          </a:graphicData>
        </a:graphic>
      </p:graphicFrame>
      <p:graphicFrame>
        <p:nvGraphicFramePr>
          <p:cNvPr id="35851" name="Object 5"/>
          <p:cNvGraphicFramePr>
            <a:graphicFrameLocks noChangeAspect="1"/>
          </p:cNvGraphicFramePr>
          <p:nvPr>
            <p:extLst>
              <p:ext uri="{D42A27DB-BD31-4B8C-83A1-F6EECF244321}">
                <p14:modId xmlns:p14="http://schemas.microsoft.com/office/powerpoint/2010/main" val="2667343179"/>
              </p:ext>
            </p:extLst>
          </p:nvPr>
        </p:nvGraphicFramePr>
        <p:xfrm>
          <a:off x="7289800" y="914400"/>
          <a:ext cx="1598613" cy="457200"/>
        </p:xfrm>
        <a:graphic>
          <a:graphicData uri="http://schemas.openxmlformats.org/presentationml/2006/ole">
            <mc:AlternateContent xmlns:mc="http://schemas.openxmlformats.org/markup-compatibility/2006">
              <mc:Choice xmlns:v="urn:schemas-microsoft-com:vml" Requires="v">
                <p:oleObj spid="_x0000_s516476" name="Equation" r:id="rId7" imgW="889000" imgH="254000" progId="Equation.3">
                  <p:embed/>
                </p:oleObj>
              </mc:Choice>
              <mc:Fallback>
                <p:oleObj name="Equation" r:id="rId7" imgW="889000" imgH="254000" progId="Equation.3">
                  <p:embed/>
                  <p:pic>
                    <p:nvPicPr>
                      <p:cNvPr id="0" name=""/>
                      <p:cNvPicPr>
                        <a:picLocks noChangeAspect="1" noChangeArrowheads="1"/>
                      </p:cNvPicPr>
                      <p:nvPr/>
                    </p:nvPicPr>
                    <p:blipFill>
                      <a:blip r:embed="rId8"/>
                      <a:srcRect/>
                      <a:stretch>
                        <a:fillRect/>
                      </a:stretch>
                    </p:blipFill>
                    <p:spPr bwMode="auto">
                      <a:xfrm>
                        <a:off x="7289800" y="914400"/>
                        <a:ext cx="1598613" cy="457200"/>
                      </a:xfrm>
                      <a:prstGeom prst="rect">
                        <a:avLst/>
                      </a:prstGeom>
                      <a:noFill/>
                      <a:ln>
                        <a:noFill/>
                      </a:ln>
                      <a:effectLst/>
                      <a:extLst/>
                    </p:spPr>
                  </p:pic>
                </p:oleObj>
              </mc:Fallback>
            </mc:AlternateContent>
          </a:graphicData>
        </a:graphic>
      </p:graphicFrame>
      <p:cxnSp>
        <p:nvCxnSpPr>
          <p:cNvPr id="18" name="Straight Arrow Connector 17"/>
          <p:cNvCxnSpPr/>
          <p:nvPr/>
        </p:nvCxnSpPr>
        <p:spPr>
          <a:xfrm flipV="1">
            <a:off x="2057400" y="2438400"/>
            <a:ext cx="5334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114800" y="2438400"/>
            <a:ext cx="2286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5854" name="TextBox 8"/>
          <p:cNvSpPr txBox="1">
            <a:spLocks noChangeArrowheads="1"/>
          </p:cNvSpPr>
          <p:nvPr/>
        </p:nvSpPr>
        <p:spPr bwMode="auto">
          <a:xfrm>
            <a:off x="2895600" y="2743200"/>
            <a:ext cx="1828800" cy="646113"/>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t>chiral quarks in L-polarized N</a:t>
            </a:r>
          </a:p>
        </p:txBody>
      </p:sp>
      <p:cxnSp>
        <p:nvCxnSpPr>
          <p:cNvPr id="21" name="Straight Arrow Connector 20"/>
          <p:cNvCxnSpPr>
            <a:stCxn id="35849" idx="1"/>
          </p:cNvCxnSpPr>
          <p:nvPr/>
        </p:nvCxnSpPr>
        <p:spPr>
          <a:xfrm flipH="1" flipV="1">
            <a:off x="6553200" y="2362200"/>
            <a:ext cx="228600" cy="47545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35856" name="Object 5"/>
          <p:cNvGraphicFramePr>
            <a:graphicFrameLocks noChangeAspect="1"/>
          </p:cNvGraphicFramePr>
          <p:nvPr>
            <p:extLst>
              <p:ext uri="{D42A27DB-BD31-4B8C-83A1-F6EECF244321}">
                <p14:modId xmlns:p14="http://schemas.microsoft.com/office/powerpoint/2010/main" val="401812551"/>
              </p:ext>
            </p:extLst>
          </p:nvPr>
        </p:nvGraphicFramePr>
        <p:xfrm>
          <a:off x="838200" y="4495800"/>
          <a:ext cx="5867401" cy="828975"/>
        </p:xfrm>
        <a:graphic>
          <a:graphicData uri="http://schemas.openxmlformats.org/presentationml/2006/ole">
            <mc:AlternateContent xmlns:mc="http://schemas.openxmlformats.org/markup-compatibility/2006">
              <mc:Choice xmlns:v="urn:schemas-microsoft-com:vml" Requires="v">
                <p:oleObj spid="_x0000_s516477" name="Equation" r:id="rId9" imgW="2971800" imgH="419100" progId="Equation.3">
                  <p:embed/>
                </p:oleObj>
              </mc:Choice>
              <mc:Fallback>
                <p:oleObj name="Equation" r:id="rId9" imgW="2971800" imgH="419100" progId="Equation.3">
                  <p:embed/>
                  <p:pic>
                    <p:nvPicPr>
                      <p:cNvPr id="0" name=""/>
                      <p:cNvPicPr>
                        <a:picLocks noChangeAspect="1" noChangeArrowheads="1"/>
                      </p:cNvPicPr>
                      <p:nvPr/>
                    </p:nvPicPr>
                    <p:blipFill>
                      <a:blip r:embed="rId10"/>
                      <a:srcRect/>
                      <a:stretch>
                        <a:fillRect/>
                      </a:stretch>
                    </p:blipFill>
                    <p:spPr bwMode="auto">
                      <a:xfrm>
                        <a:off x="838200" y="4495800"/>
                        <a:ext cx="5867401" cy="828975"/>
                      </a:xfrm>
                      <a:prstGeom prst="rect">
                        <a:avLst/>
                      </a:prstGeom>
                      <a:noFill/>
                      <a:ln>
                        <a:noFill/>
                      </a:ln>
                      <a:effectLst/>
                      <a:extLst/>
                    </p:spPr>
                  </p:pic>
                </p:oleObj>
              </mc:Fallback>
            </mc:AlternateContent>
          </a:graphicData>
        </a:graphic>
      </p:graphicFrame>
      <p:sp>
        <p:nvSpPr>
          <p:cNvPr id="35857" name="TextBox 10"/>
          <p:cNvSpPr txBox="1">
            <a:spLocks noChangeArrowheads="1"/>
          </p:cNvSpPr>
          <p:nvPr/>
        </p:nvSpPr>
        <p:spPr bwMode="auto">
          <a:xfrm>
            <a:off x="3581400" y="5791200"/>
            <a:ext cx="1828800" cy="923330"/>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t>chiral quarks   in T-polarized </a:t>
            </a:r>
            <a:r>
              <a:rPr lang="en-US" sz="1800" dirty="0" smtClean="0"/>
              <a:t>N</a:t>
            </a:r>
          </a:p>
          <a:p>
            <a:pPr eaLnBrk="1" hangingPunct="1"/>
            <a:r>
              <a:rPr lang="en-US" sz="1800" dirty="0" smtClean="0"/>
              <a:t>(worm-gear)</a:t>
            </a:r>
            <a:endParaRPr lang="en-US" sz="1800" dirty="0"/>
          </a:p>
        </p:txBody>
      </p:sp>
      <p:cxnSp>
        <p:nvCxnSpPr>
          <p:cNvPr id="23" name="Straight Arrow Connector 22"/>
          <p:cNvCxnSpPr/>
          <p:nvPr/>
        </p:nvCxnSpPr>
        <p:spPr>
          <a:xfrm flipH="1" flipV="1">
            <a:off x="4191000" y="5257800"/>
            <a:ext cx="7620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381000" y="5486400"/>
            <a:ext cx="1981200" cy="609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860" name="TextBox 24"/>
          <p:cNvSpPr txBox="1">
            <a:spLocks noChangeArrowheads="1"/>
          </p:cNvSpPr>
          <p:nvPr/>
        </p:nvSpPr>
        <p:spPr bwMode="auto">
          <a:xfrm>
            <a:off x="533400" y="5638800"/>
            <a:ext cx="1604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solidFill>
                  <a:srgbClr val="FF0000"/>
                </a:solidFill>
              </a:rPr>
              <a:t>spin </a:t>
            </a:r>
            <a:r>
              <a:rPr lang="en-US" sz="1800">
                <a:solidFill>
                  <a:srgbClr val="FF0000"/>
                </a:solidFill>
                <a:sym typeface="Wingdings" charset="0"/>
              </a:rPr>
              <a:t> spin</a:t>
            </a:r>
            <a:endParaRPr lang="en-US" sz="1800">
              <a:solidFill>
                <a:srgbClr val="FF0000"/>
              </a:solidFill>
            </a:endParaRPr>
          </a:p>
        </p:txBody>
      </p:sp>
      <p:graphicFrame>
        <p:nvGraphicFramePr>
          <p:cNvPr id="26" name="Object 5"/>
          <p:cNvGraphicFramePr>
            <a:graphicFrameLocks noChangeAspect="1"/>
          </p:cNvGraphicFramePr>
          <p:nvPr>
            <p:extLst>
              <p:ext uri="{D42A27DB-BD31-4B8C-83A1-F6EECF244321}">
                <p14:modId xmlns:p14="http://schemas.microsoft.com/office/powerpoint/2010/main" val="2259357218"/>
              </p:ext>
            </p:extLst>
          </p:nvPr>
        </p:nvGraphicFramePr>
        <p:xfrm>
          <a:off x="4881563" y="3581400"/>
          <a:ext cx="4186237" cy="536575"/>
        </p:xfrm>
        <a:graphic>
          <a:graphicData uri="http://schemas.openxmlformats.org/presentationml/2006/ole">
            <mc:AlternateContent xmlns:mc="http://schemas.openxmlformats.org/markup-compatibility/2006">
              <mc:Choice xmlns:v="urn:schemas-microsoft-com:vml" Requires="v">
                <p:oleObj spid="_x0000_s516478" name="Equation" r:id="rId11" imgW="1981200" imgH="254000" progId="Equation.3">
                  <p:embed/>
                </p:oleObj>
              </mc:Choice>
              <mc:Fallback>
                <p:oleObj name="Equation" r:id="rId11" imgW="1981200" imgH="2540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81563" y="3581400"/>
                        <a:ext cx="418623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 name="Title 4"/>
          <p:cNvSpPr>
            <a:spLocks noGrp="1"/>
          </p:cNvSpPr>
          <p:nvPr>
            <p:ph type="title"/>
          </p:nvPr>
        </p:nvSpPr>
        <p:spPr/>
        <p:txBody>
          <a:bodyPr/>
          <a:lstStyle/>
          <a:p>
            <a:r>
              <a:rPr lang="en-US" dirty="0" smtClean="0"/>
              <a:t>TMDs with polarization</a:t>
            </a:r>
            <a:endParaRPr lang="en-US" dirty="0"/>
          </a:p>
        </p:txBody>
      </p:sp>
    </p:spTree>
    <p:extLst>
      <p:ext uri="{BB962C8B-B14F-4D97-AF65-F5344CB8AC3E}">
        <p14:creationId xmlns:p14="http://schemas.microsoft.com/office/powerpoint/2010/main" val="31021847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90600"/>
            <a:ext cx="8686800" cy="4754563"/>
          </a:xfrm>
        </p:spPr>
        <p:txBody>
          <a:bodyPr/>
          <a:lstStyle/>
          <a:p>
            <a:pPr>
              <a:defRPr/>
            </a:pPr>
            <a:r>
              <a:rPr lang="en-US" sz="1800" dirty="0" smtClean="0"/>
              <a:t>Quarks in </a:t>
            </a:r>
            <a:r>
              <a:rPr lang="en-US" sz="1800" dirty="0" smtClean="0">
                <a:solidFill>
                  <a:srgbClr val="FF0000"/>
                </a:solidFill>
              </a:rPr>
              <a:t>polarized </a:t>
            </a:r>
            <a:r>
              <a:rPr lang="en-US" sz="1800" dirty="0" smtClean="0"/>
              <a:t>nucleon:</a:t>
            </a:r>
          </a:p>
          <a:p>
            <a:pPr>
              <a:defRPr/>
            </a:pPr>
            <a:endParaRPr lang="en-US" sz="1800" dirty="0"/>
          </a:p>
          <a:p>
            <a:pPr>
              <a:defRPr/>
            </a:pPr>
            <a:endParaRPr lang="en-US" sz="1800" dirty="0" smtClean="0"/>
          </a:p>
          <a:p>
            <a:pPr marL="400050" lvl="1" indent="0">
              <a:buFontTx/>
              <a:buNone/>
              <a:defRPr/>
            </a:pPr>
            <a:endParaRPr lang="en-US" sz="1800" dirty="0" smtClean="0"/>
          </a:p>
          <a:p>
            <a:pPr marL="400050" lvl="1" indent="0">
              <a:buFontTx/>
              <a:buNone/>
              <a:defRPr/>
            </a:pPr>
            <a:endParaRPr lang="en-US" sz="1800" dirty="0"/>
          </a:p>
          <a:p>
            <a:pPr>
              <a:defRPr/>
            </a:pPr>
            <a:endParaRPr lang="en-US" sz="1800" dirty="0" smtClean="0"/>
          </a:p>
          <a:p>
            <a:pPr>
              <a:defRPr/>
            </a:pPr>
            <a:endParaRPr lang="en-US" sz="1800" dirty="0" smtClean="0"/>
          </a:p>
          <a:p>
            <a:pPr marL="0" indent="0">
              <a:buFontTx/>
              <a:buNone/>
              <a:defRPr/>
            </a:pPr>
            <a:endParaRPr lang="en-US" sz="1800" dirty="0" smtClean="0"/>
          </a:p>
          <a:p>
            <a:pPr marL="0" indent="0">
              <a:buFontTx/>
              <a:buNone/>
              <a:defRPr/>
            </a:pPr>
            <a:endParaRPr lang="en-US" sz="1800" dirty="0" smtClean="0"/>
          </a:p>
          <a:p>
            <a:pPr>
              <a:defRPr/>
            </a:pPr>
            <a:r>
              <a:rPr lang="en-US" sz="1800" dirty="0" smtClean="0"/>
              <a:t>… but also</a:t>
            </a:r>
          </a:p>
          <a:p>
            <a:pPr marL="0" indent="0">
              <a:buFontTx/>
              <a:buNone/>
              <a:defRPr/>
            </a:pPr>
            <a:endParaRPr lang="en-US" sz="1800" dirty="0"/>
          </a:p>
        </p:txBody>
      </p:sp>
      <p:sp>
        <p:nvSpPr>
          <p:cNvPr id="22" name="Rectangle 14"/>
          <p:cNvSpPr>
            <a:spLocks noChangeArrowheads="1"/>
          </p:cNvSpPr>
          <p:nvPr/>
        </p:nvSpPr>
        <p:spPr bwMode="auto">
          <a:xfrm>
            <a:off x="533400" y="1752600"/>
            <a:ext cx="8534400" cy="7620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5" name="Rectangle 24"/>
          <p:cNvSpPr/>
          <p:nvPr/>
        </p:nvSpPr>
        <p:spPr>
          <a:xfrm>
            <a:off x="4800600" y="3200400"/>
            <a:ext cx="4267200" cy="990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Slide Number Placeholder 3"/>
          <p:cNvSpPr>
            <a:spLocks noGrp="1"/>
          </p:cNvSpPr>
          <p:nvPr>
            <p:ph type="sldNum" sz="quarter" idx="12"/>
          </p:nvPr>
        </p:nvSpPr>
        <p:spPr/>
        <p:txBody>
          <a:bodyPr/>
          <a:lstStyle/>
          <a:p>
            <a:pPr>
              <a:defRPr/>
            </a:pPr>
            <a:fld id="{CAC9AAF5-2CD5-E141-9E86-A5947F669DFB}" type="slidenum">
              <a:rPr lang="en-US" smtClean="0"/>
              <a:pPr>
                <a:defRPr/>
              </a:pPr>
              <a:t>13</a:t>
            </a:fld>
            <a:endParaRPr lang="en-US"/>
          </a:p>
        </p:txBody>
      </p:sp>
      <p:sp>
        <p:nvSpPr>
          <p:cNvPr id="35847" name="TextBox 4"/>
          <p:cNvSpPr txBox="1">
            <a:spLocks noChangeArrowheads="1"/>
          </p:cNvSpPr>
          <p:nvPr/>
        </p:nvSpPr>
        <p:spPr bwMode="auto">
          <a:xfrm>
            <a:off x="4876800" y="3200400"/>
            <a:ext cx="1062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t>compare</a:t>
            </a:r>
          </a:p>
        </p:txBody>
      </p:sp>
      <p:sp>
        <p:nvSpPr>
          <p:cNvPr id="35848" name="TextBox 8"/>
          <p:cNvSpPr txBox="1">
            <a:spLocks noChangeArrowheads="1"/>
          </p:cNvSpPr>
          <p:nvPr/>
        </p:nvSpPr>
        <p:spPr bwMode="auto">
          <a:xfrm>
            <a:off x="838200" y="2895600"/>
            <a:ext cx="1524000" cy="646113"/>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err="1"/>
              <a:t>unpolarized</a:t>
            </a:r>
            <a:r>
              <a:rPr lang="en-US" sz="1800" dirty="0"/>
              <a:t> quarks</a:t>
            </a:r>
          </a:p>
        </p:txBody>
      </p:sp>
      <p:sp>
        <p:nvSpPr>
          <p:cNvPr id="35849" name="TextBox 10"/>
          <p:cNvSpPr txBox="1">
            <a:spLocks noChangeArrowheads="1"/>
          </p:cNvSpPr>
          <p:nvPr/>
        </p:nvSpPr>
        <p:spPr bwMode="auto">
          <a:xfrm>
            <a:off x="6781800" y="2514600"/>
            <a:ext cx="2057400" cy="646113"/>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t>T-polarized quarks in T-polarized N</a:t>
            </a:r>
          </a:p>
        </p:txBody>
      </p:sp>
      <p:graphicFrame>
        <p:nvGraphicFramePr>
          <p:cNvPr id="35850" name="Object 5"/>
          <p:cNvGraphicFramePr>
            <a:graphicFrameLocks noChangeAspect="1"/>
          </p:cNvGraphicFramePr>
          <p:nvPr>
            <p:extLst>
              <p:ext uri="{D42A27DB-BD31-4B8C-83A1-F6EECF244321}">
                <p14:modId xmlns:p14="http://schemas.microsoft.com/office/powerpoint/2010/main" val="1671349857"/>
              </p:ext>
            </p:extLst>
          </p:nvPr>
        </p:nvGraphicFramePr>
        <p:xfrm>
          <a:off x="3581400" y="762000"/>
          <a:ext cx="2438400" cy="841106"/>
        </p:xfrm>
        <a:graphic>
          <a:graphicData uri="http://schemas.openxmlformats.org/presentationml/2006/ole">
            <mc:AlternateContent xmlns:mc="http://schemas.openxmlformats.org/markup-compatibility/2006">
              <mc:Choice xmlns:v="urn:schemas-microsoft-com:vml" Requires="v">
                <p:oleObj spid="_x0000_s660717" name="Equation" r:id="rId3" imgW="1358900" imgH="469900" progId="Equation.3">
                  <p:embed/>
                </p:oleObj>
              </mc:Choice>
              <mc:Fallback>
                <p:oleObj name="Equation" r:id="rId3" imgW="13589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762000"/>
                        <a:ext cx="2438400" cy="841106"/>
                      </a:xfrm>
                      <a:prstGeom prst="rect">
                        <a:avLst/>
                      </a:prstGeom>
                      <a:noFill/>
                      <a:ln>
                        <a:noFill/>
                      </a:ln>
                      <a:effectLst/>
                      <a:extLst/>
                    </p:spPr>
                  </p:pic>
                </p:oleObj>
              </mc:Fallback>
            </mc:AlternateContent>
          </a:graphicData>
        </a:graphic>
      </p:graphicFrame>
      <p:graphicFrame>
        <p:nvGraphicFramePr>
          <p:cNvPr id="35851" name="Object 5"/>
          <p:cNvGraphicFramePr>
            <a:graphicFrameLocks noChangeAspect="1"/>
          </p:cNvGraphicFramePr>
          <p:nvPr>
            <p:extLst>
              <p:ext uri="{D42A27DB-BD31-4B8C-83A1-F6EECF244321}">
                <p14:modId xmlns:p14="http://schemas.microsoft.com/office/powerpoint/2010/main" val="2424131426"/>
              </p:ext>
            </p:extLst>
          </p:nvPr>
        </p:nvGraphicFramePr>
        <p:xfrm>
          <a:off x="7289800" y="914400"/>
          <a:ext cx="1598613" cy="457200"/>
        </p:xfrm>
        <a:graphic>
          <a:graphicData uri="http://schemas.openxmlformats.org/presentationml/2006/ole">
            <mc:AlternateContent xmlns:mc="http://schemas.openxmlformats.org/markup-compatibility/2006">
              <mc:Choice xmlns:v="urn:schemas-microsoft-com:vml" Requires="v">
                <p:oleObj spid="_x0000_s660718" name="Equation" r:id="rId5" imgW="889000" imgH="254000" progId="Equation.3">
                  <p:embed/>
                </p:oleObj>
              </mc:Choice>
              <mc:Fallback>
                <p:oleObj name="Equation" r:id="rId5" imgW="889000" imgH="254000" progId="Equation.3">
                  <p:embed/>
                  <p:pic>
                    <p:nvPicPr>
                      <p:cNvPr id="0" name=""/>
                      <p:cNvPicPr>
                        <a:picLocks noChangeAspect="1" noChangeArrowheads="1"/>
                      </p:cNvPicPr>
                      <p:nvPr/>
                    </p:nvPicPr>
                    <p:blipFill>
                      <a:blip r:embed="rId6"/>
                      <a:srcRect/>
                      <a:stretch>
                        <a:fillRect/>
                      </a:stretch>
                    </p:blipFill>
                    <p:spPr bwMode="auto">
                      <a:xfrm>
                        <a:off x="7289800" y="914400"/>
                        <a:ext cx="1598613" cy="457200"/>
                      </a:xfrm>
                      <a:prstGeom prst="rect">
                        <a:avLst/>
                      </a:prstGeom>
                      <a:noFill/>
                      <a:ln>
                        <a:noFill/>
                      </a:ln>
                      <a:effectLst/>
                      <a:extLst/>
                    </p:spPr>
                  </p:pic>
                </p:oleObj>
              </mc:Fallback>
            </mc:AlternateContent>
          </a:graphicData>
        </a:graphic>
      </p:graphicFrame>
      <p:cxnSp>
        <p:nvCxnSpPr>
          <p:cNvPr id="18" name="Straight Arrow Connector 17"/>
          <p:cNvCxnSpPr/>
          <p:nvPr/>
        </p:nvCxnSpPr>
        <p:spPr>
          <a:xfrm flipV="1">
            <a:off x="2057400" y="2438400"/>
            <a:ext cx="5334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114800" y="2438400"/>
            <a:ext cx="2286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5854" name="TextBox 8"/>
          <p:cNvSpPr txBox="1">
            <a:spLocks noChangeArrowheads="1"/>
          </p:cNvSpPr>
          <p:nvPr/>
        </p:nvSpPr>
        <p:spPr bwMode="auto">
          <a:xfrm>
            <a:off x="2895600" y="2743200"/>
            <a:ext cx="1828800" cy="646113"/>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t>chiral quarks in L-polarized N</a:t>
            </a:r>
          </a:p>
        </p:txBody>
      </p:sp>
      <p:cxnSp>
        <p:nvCxnSpPr>
          <p:cNvPr id="21" name="Straight Arrow Connector 20"/>
          <p:cNvCxnSpPr>
            <a:stCxn id="35849" idx="1"/>
          </p:cNvCxnSpPr>
          <p:nvPr/>
        </p:nvCxnSpPr>
        <p:spPr>
          <a:xfrm flipH="1" flipV="1">
            <a:off x="6553200" y="2362200"/>
            <a:ext cx="228600" cy="47545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381000" y="5486400"/>
            <a:ext cx="1981200" cy="609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860" name="TextBox 24"/>
          <p:cNvSpPr txBox="1">
            <a:spLocks noChangeArrowheads="1"/>
          </p:cNvSpPr>
          <p:nvPr/>
        </p:nvSpPr>
        <p:spPr bwMode="auto">
          <a:xfrm>
            <a:off x="533400" y="5638800"/>
            <a:ext cx="1604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solidFill>
                  <a:srgbClr val="FF0000"/>
                </a:solidFill>
              </a:rPr>
              <a:t>spin </a:t>
            </a:r>
            <a:r>
              <a:rPr lang="en-US" sz="1800">
                <a:solidFill>
                  <a:srgbClr val="FF0000"/>
                </a:solidFill>
                <a:sym typeface="Wingdings" charset="0"/>
              </a:rPr>
              <a:t> spin</a:t>
            </a:r>
            <a:endParaRPr lang="en-US" sz="1800">
              <a:solidFill>
                <a:srgbClr val="FF0000"/>
              </a:solidFill>
            </a:endParaRPr>
          </a:p>
        </p:txBody>
      </p:sp>
      <p:graphicFrame>
        <p:nvGraphicFramePr>
          <p:cNvPr id="26" name="Object 5"/>
          <p:cNvGraphicFramePr>
            <a:graphicFrameLocks noChangeAspect="1"/>
          </p:cNvGraphicFramePr>
          <p:nvPr>
            <p:extLst>
              <p:ext uri="{D42A27DB-BD31-4B8C-83A1-F6EECF244321}">
                <p14:modId xmlns:p14="http://schemas.microsoft.com/office/powerpoint/2010/main" val="3271572736"/>
              </p:ext>
            </p:extLst>
          </p:nvPr>
        </p:nvGraphicFramePr>
        <p:xfrm>
          <a:off x="4881563" y="3581400"/>
          <a:ext cx="4186237" cy="536575"/>
        </p:xfrm>
        <a:graphic>
          <a:graphicData uri="http://schemas.openxmlformats.org/presentationml/2006/ole">
            <mc:AlternateContent xmlns:mc="http://schemas.openxmlformats.org/markup-compatibility/2006">
              <mc:Choice xmlns:v="urn:schemas-microsoft-com:vml" Requires="v">
                <p:oleObj spid="_x0000_s660719" name="Equation" r:id="rId7" imgW="1981200" imgH="254000" progId="Equation.3">
                  <p:embed/>
                </p:oleObj>
              </mc:Choice>
              <mc:Fallback>
                <p:oleObj name="Equation" r:id="rId7" imgW="1981200" imgH="254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1563" y="3581400"/>
                        <a:ext cx="418623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 name="Title 4"/>
          <p:cNvSpPr>
            <a:spLocks noGrp="1"/>
          </p:cNvSpPr>
          <p:nvPr>
            <p:ph type="title"/>
          </p:nvPr>
        </p:nvSpPr>
        <p:spPr/>
        <p:txBody>
          <a:bodyPr/>
          <a:lstStyle/>
          <a:p>
            <a:r>
              <a:rPr lang="en-US" dirty="0" smtClean="0"/>
              <a:t>TMDs with polarization</a:t>
            </a:r>
            <a:endParaRPr lang="en-US" dirty="0"/>
          </a:p>
        </p:txBody>
      </p:sp>
      <p:sp>
        <p:nvSpPr>
          <p:cNvPr id="28" name="Rectangle 14"/>
          <p:cNvSpPr>
            <a:spLocks noChangeArrowheads="1"/>
          </p:cNvSpPr>
          <p:nvPr/>
        </p:nvSpPr>
        <p:spPr bwMode="auto">
          <a:xfrm>
            <a:off x="685800" y="4495800"/>
            <a:ext cx="7391400" cy="9144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aphicFrame>
        <p:nvGraphicFramePr>
          <p:cNvPr id="29" name="Object 5"/>
          <p:cNvGraphicFramePr>
            <a:graphicFrameLocks noChangeAspect="1"/>
          </p:cNvGraphicFramePr>
          <p:nvPr>
            <p:extLst>
              <p:ext uri="{D42A27DB-BD31-4B8C-83A1-F6EECF244321}">
                <p14:modId xmlns:p14="http://schemas.microsoft.com/office/powerpoint/2010/main" val="555073884"/>
              </p:ext>
            </p:extLst>
          </p:nvPr>
        </p:nvGraphicFramePr>
        <p:xfrm>
          <a:off x="862013" y="4459350"/>
          <a:ext cx="6681787" cy="836549"/>
        </p:xfrm>
        <a:graphic>
          <a:graphicData uri="http://schemas.openxmlformats.org/presentationml/2006/ole">
            <mc:AlternateContent xmlns:mc="http://schemas.openxmlformats.org/markup-compatibility/2006">
              <mc:Choice xmlns:v="urn:schemas-microsoft-com:vml" Requires="v">
                <p:oleObj spid="_x0000_s660720" name="Equation" r:id="rId9" imgW="3352800" imgH="419100" progId="Equation.3">
                  <p:embed/>
                </p:oleObj>
              </mc:Choice>
              <mc:Fallback>
                <p:oleObj name="Equation" r:id="rId9" imgW="3352800" imgH="419100" progId="Equation.3">
                  <p:embed/>
                  <p:pic>
                    <p:nvPicPr>
                      <p:cNvPr id="0" name=""/>
                      <p:cNvPicPr>
                        <a:picLocks noChangeAspect="1" noChangeArrowheads="1"/>
                      </p:cNvPicPr>
                      <p:nvPr/>
                    </p:nvPicPr>
                    <p:blipFill>
                      <a:blip r:embed="rId10"/>
                      <a:srcRect/>
                      <a:stretch>
                        <a:fillRect/>
                      </a:stretch>
                    </p:blipFill>
                    <p:spPr bwMode="auto">
                      <a:xfrm>
                        <a:off x="862013" y="4459350"/>
                        <a:ext cx="6681787" cy="836549"/>
                      </a:xfrm>
                      <a:prstGeom prst="rect">
                        <a:avLst/>
                      </a:prstGeom>
                      <a:noFill/>
                      <a:ln>
                        <a:noFill/>
                      </a:ln>
                      <a:effectLst/>
                      <a:extLst/>
                    </p:spPr>
                  </p:pic>
                </p:oleObj>
              </mc:Fallback>
            </mc:AlternateContent>
          </a:graphicData>
        </a:graphic>
      </p:graphicFrame>
      <p:sp>
        <p:nvSpPr>
          <p:cNvPr id="30" name="TextBox 10"/>
          <p:cNvSpPr txBox="1">
            <a:spLocks noChangeArrowheads="1"/>
          </p:cNvSpPr>
          <p:nvPr/>
        </p:nvSpPr>
        <p:spPr bwMode="auto">
          <a:xfrm>
            <a:off x="2895600" y="5562600"/>
            <a:ext cx="2133600" cy="923330"/>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smtClean="0"/>
              <a:t>T-polarized </a:t>
            </a:r>
            <a:r>
              <a:rPr lang="en-US" sz="1800" dirty="0"/>
              <a:t>quarks   in T-polarized </a:t>
            </a:r>
            <a:r>
              <a:rPr lang="en-US" sz="1800" dirty="0" smtClean="0"/>
              <a:t>N</a:t>
            </a:r>
          </a:p>
          <a:p>
            <a:pPr eaLnBrk="1" hangingPunct="1"/>
            <a:r>
              <a:rPr lang="en-US" sz="1800" dirty="0" smtClean="0"/>
              <a:t>(</a:t>
            </a:r>
            <a:r>
              <a:rPr lang="en-US" sz="1800" dirty="0" err="1"/>
              <a:t>p</a:t>
            </a:r>
            <a:r>
              <a:rPr lang="en-US" sz="1800" dirty="0" err="1" smtClean="0"/>
              <a:t>retzelocity</a:t>
            </a:r>
            <a:r>
              <a:rPr lang="en-US" sz="1800" dirty="0" smtClean="0"/>
              <a:t>)</a:t>
            </a:r>
            <a:endParaRPr lang="en-US" sz="1800" dirty="0"/>
          </a:p>
        </p:txBody>
      </p:sp>
      <p:cxnSp>
        <p:nvCxnSpPr>
          <p:cNvPr id="31" name="Straight Arrow Connector 30"/>
          <p:cNvCxnSpPr/>
          <p:nvPr/>
        </p:nvCxnSpPr>
        <p:spPr>
          <a:xfrm flipV="1">
            <a:off x="4267200" y="5257800"/>
            <a:ext cx="3810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181600" y="57912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WG6/103  </a:t>
            </a:r>
            <a:r>
              <a:rPr lang="en-US" dirty="0" err="1" smtClean="0"/>
              <a:t>Prokudin</a:t>
            </a:r>
            <a:r>
              <a:rPr lang="en-US" dirty="0" smtClean="0"/>
              <a:t>, </a:t>
            </a:r>
            <a:r>
              <a:rPr lang="en-US" dirty="0" err="1" smtClean="0"/>
              <a:t>Lefky</a:t>
            </a:r>
            <a:endParaRPr lang="en-US" dirty="0"/>
          </a:p>
          <a:p>
            <a:r>
              <a:rPr lang="en-US" dirty="0" smtClean="0"/>
              <a:t>Extraction </a:t>
            </a:r>
            <a:r>
              <a:rPr lang="en-US" dirty="0" err="1"/>
              <a:t>p</a:t>
            </a:r>
            <a:r>
              <a:rPr lang="en-US" dirty="0" err="1" smtClean="0"/>
              <a:t>retzelosity</a:t>
            </a:r>
            <a:r>
              <a:rPr lang="en-US" dirty="0" smtClean="0"/>
              <a:t> distribution</a:t>
            </a:r>
            <a:endParaRPr lang="en-US" dirty="0"/>
          </a:p>
        </p:txBody>
      </p:sp>
      <p:graphicFrame>
        <p:nvGraphicFramePr>
          <p:cNvPr id="27" name="Object 5"/>
          <p:cNvGraphicFramePr>
            <a:graphicFrameLocks noChangeAspect="1"/>
          </p:cNvGraphicFramePr>
          <p:nvPr>
            <p:extLst>
              <p:ext uri="{D42A27DB-BD31-4B8C-83A1-F6EECF244321}">
                <p14:modId xmlns:p14="http://schemas.microsoft.com/office/powerpoint/2010/main" val="4145229506"/>
              </p:ext>
            </p:extLst>
          </p:nvPr>
        </p:nvGraphicFramePr>
        <p:xfrm>
          <a:off x="685799" y="1828800"/>
          <a:ext cx="8305801" cy="494427"/>
        </p:xfrm>
        <a:graphic>
          <a:graphicData uri="http://schemas.openxmlformats.org/presentationml/2006/ole">
            <mc:AlternateContent xmlns:mc="http://schemas.openxmlformats.org/markup-compatibility/2006">
              <mc:Choice xmlns:v="urn:schemas-microsoft-com:vml" Requires="v">
                <p:oleObj spid="_x0000_s660721" name="Equation" r:id="rId11" imgW="4267200" imgH="254000" progId="Equation.3">
                  <p:embed/>
                </p:oleObj>
              </mc:Choice>
              <mc:Fallback>
                <p:oleObj name="Equation" r:id="rId11" imgW="4267200" imgH="254000" progId="Equation.3">
                  <p:embed/>
                  <p:pic>
                    <p:nvPicPr>
                      <p:cNvPr id="0" name=""/>
                      <p:cNvPicPr>
                        <a:picLocks noChangeAspect="1" noChangeArrowheads="1"/>
                      </p:cNvPicPr>
                      <p:nvPr/>
                    </p:nvPicPr>
                    <p:blipFill>
                      <a:blip r:embed="rId12"/>
                      <a:srcRect/>
                      <a:stretch>
                        <a:fillRect/>
                      </a:stretch>
                    </p:blipFill>
                    <p:spPr bwMode="auto">
                      <a:xfrm>
                        <a:off x="685799" y="1828800"/>
                        <a:ext cx="8305801" cy="494427"/>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41747553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007" y="914400"/>
            <a:ext cx="8458200" cy="5105399"/>
          </a:xfrm>
        </p:spPr>
        <p:txBody>
          <a:bodyPr/>
          <a:lstStyle/>
          <a:p>
            <a:pPr>
              <a:defRPr/>
            </a:pPr>
            <a:r>
              <a:rPr lang="en-US" sz="1800" dirty="0" smtClean="0"/>
              <a:t>… and T-odd functions</a:t>
            </a:r>
          </a:p>
          <a:p>
            <a:pPr marL="400050" lvl="1" indent="0">
              <a:buFontTx/>
              <a:buNone/>
              <a:defRPr/>
            </a:pPr>
            <a:endParaRPr lang="en-US" sz="1800" dirty="0" smtClean="0"/>
          </a:p>
          <a:p>
            <a:pPr marL="400050" lvl="1" indent="0">
              <a:buFontTx/>
              <a:buNone/>
              <a:defRPr/>
            </a:pPr>
            <a:endParaRPr lang="en-US" sz="1800" dirty="0"/>
          </a:p>
          <a:p>
            <a:pPr>
              <a:defRPr/>
            </a:pPr>
            <a:endParaRPr lang="en-US" sz="1800" dirty="0" smtClean="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smtClean="0"/>
          </a:p>
          <a:p>
            <a:pPr>
              <a:defRPr/>
            </a:pPr>
            <a:endParaRPr lang="en-US" sz="1800" dirty="0" smtClean="0"/>
          </a:p>
          <a:p>
            <a:pPr>
              <a:spcAft>
                <a:spcPts val="0"/>
              </a:spcAft>
              <a:defRPr/>
            </a:pPr>
            <a:r>
              <a:rPr lang="en-US" sz="1800" dirty="0" smtClean="0"/>
              <a:t>spin-orbit correlations are T-odd correlations. </a:t>
            </a:r>
            <a:r>
              <a:rPr lang="en-US" sz="1800" dirty="0"/>
              <a:t>B</a:t>
            </a:r>
            <a:r>
              <a:rPr lang="en-US" sz="1800" dirty="0" smtClean="0"/>
              <a:t>ecause of T-conservation they show up in T-odd observables, such as single spin asymmetries, e.g. </a:t>
            </a:r>
            <a:r>
              <a:rPr lang="en-US" sz="1800" dirty="0">
                <a:solidFill>
                  <a:srgbClr val="0000FF"/>
                </a:solidFill>
              </a:rPr>
              <a:t>left-right asymmetry in </a:t>
            </a:r>
            <a:endParaRPr lang="en-US" sz="1800" dirty="0"/>
          </a:p>
          <a:p>
            <a:pPr marL="0" indent="0">
              <a:buFontTx/>
              <a:buNone/>
              <a:defRPr/>
            </a:pPr>
            <a:endParaRPr lang="en-US" sz="1800" dirty="0" smtClean="0"/>
          </a:p>
          <a:p>
            <a:pPr marL="0" indent="0">
              <a:buFontTx/>
              <a:buNone/>
              <a:defRPr/>
            </a:pPr>
            <a:endParaRPr lang="en-US" sz="1800" dirty="0"/>
          </a:p>
        </p:txBody>
      </p:sp>
      <p:sp>
        <p:nvSpPr>
          <p:cNvPr id="7" name="Oval 6"/>
          <p:cNvSpPr/>
          <p:nvPr/>
        </p:nvSpPr>
        <p:spPr>
          <a:xfrm>
            <a:off x="2097007" y="3505200"/>
            <a:ext cx="1981200" cy="609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p:cNvSpPr/>
          <p:nvPr/>
        </p:nvSpPr>
        <p:spPr>
          <a:xfrm>
            <a:off x="4840207" y="3124200"/>
            <a:ext cx="4267200" cy="990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pPr>
              <a:defRPr/>
            </a:pPr>
            <a:r>
              <a:rPr lang="en-US" dirty="0" smtClean="0"/>
              <a:t>TMDs with polarization </a:t>
            </a:r>
            <a:endParaRPr lang="en-US" dirty="0"/>
          </a:p>
        </p:txBody>
      </p:sp>
      <p:sp>
        <p:nvSpPr>
          <p:cNvPr id="4" name="Slide Number Placeholder 3"/>
          <p:cNvSpPr>
            <a:spLocks noGrp="1"/>
          </p:cNvSpPr>
          <p:nvPr>
            <p:ph type="sldNum" sz="quarter" idx="12"/>
          </p:nvPr>
        </p:nvSpPr>
        <p:spPr/>
        <p:txBody>
          <a:bodyPr/>
          <a:lstStyle/>
          <a:p>
            <a:pPr>
              <a:defRPr/>
            </a:pPr>
            <a:fld id="{B2E1B8D3-BA0A-124A-8C9E-B4202637121F}" type="slidenum">
              <a:rPr lang="en-US" smtClean="0"/>
              <a:pPr>
                <a:defRPr/>
              </a:pPr>
              <a:t>14</a:t>
            </a:fld>
            <a:endParaRPr lang="en-US"/>
          </a:p>
        </p:txBody>
      </p:sp>
      <p:graphicFrame>
        <p:nvGraphicFramePr>
          <p:cNvPr id="36870" name="Object 5"/>
          <p:cNvGraphicFramePr>
            <a:graphicFrameLocks noChangeAspect="1"/>
          </p:cNvGraphicFramePr>
          <p:nvPr>
            <p:extLst>
              <p:ext uri="{D42A27DB-BD31-4B8C-83A1-F6EECF244321}">
                <p14:modId xmlns:p14="http://schemas.microsoft.com/office/powerpoint/2010/main" val="771289789"/>
              </p:ext>
            </p:extLst>
          </p:nvPr>
        </p:nvGraphicFramePr>
        <p:xfrm>
          <a:off x="4921170" y="3505200"/>
          <a:ext cx="4186237" cy="536575"/>
        </p:xfrm>
        <a:graphic>
          <a:graphicData uri="http://schemas.openxmlformats.org/presentationml/2006/ole">
            <mc:AlternateContent xmlns:mc="http://schemas.openxmlformats.org/markup-compatibility/2006">
              <mc:Choice xmlns:v="urn:schemas-microsoft-com:vml" Requires="v">
                <p:oleObj spid="_x0000_s512246" name="Equation" r:id="rId3" imgW="1981200" imgH="254000" progId="Equation.3">
                  <p:embed/>
                </p:oleObj>
              </mc:Choice>
              <mc:Fallback>
                <p:oleObj name="Equation" r:id="rId3" imgW="1981200" imgH="254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170" y="3505200"/>
                        <a:ext cx="418623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6871" name="Object 5"/>
          <p:cNvGraphicFramePr>
            <a:graphicFrameLocks noChangeAspect="1"/>
          </p:cNvGraphicFramePr>
          <p:nvPr>
            <p:extLst>
              <p:ext uri="{D42A27DB-BD31-4B8C-83A1-F6EECF244321}">
                <p14:modId xmlns:p14="http://schemas.microsoft.com/office/powerpoint/2010/main" val="2614245580"/>
              </p:ext>
            </p:extLst>
          </p:nvPr>
        </p:nvGraphicFramePr>
        <p:xfrm>
          <a:off x="762000" y="1247912"/>
          <a:ext cx="7924800" cy="828537"/>
        </p:xfrm>
        <a:graphic>
          <a:graphicData uri="http://schemas.openxmlformats.org/presentationml/2006/ole">
            <mc:AlternateContent xmlns:mc="http://schemas.openxmlformats.org/markup-compatibility/2006">
              <mc:Choice xmlns:v="urn:schemas-microsoft-com:vml" Requires="v">
                <p:oleObj spid="_x0000_s512247" name="Equation" r:id="rId5" imgW="4013200" imgH="419100" progId="Equation.3">
                  <p:embed/>
                </p:oleObj>
              </mc:Choice>
              <mc:Fallback>
                <p:oleObj name="Equation" r:id="rId5" imgW="4013200" imgH="419100" progId="Equation.3">
                  <p:embed/>
                  <p:pic>
                    <p:nvPicPr>
                      <p:cNvPr id="0" name=""/>
                      <p:cNvPicPr>
                        <a:picLocks noChangeAspect="1" noChangeArrowheads="1"/>
                      </p:cNvPicPr>
                      <p:nvPr/>
                    </p:nvPicPr>
                    <p:blipFill>
                      <a:blip r:embed="rId6"/>
                      <a:srcRect/>
                      <a:stretch>
                        <a:fillRect/>
                      </a:stretch>
                    </p:blipFill>
                    <p:spPr bwMode="auto">
                      <a:xfrm>
                        <a:off x="762000" y="1247912"/>
                        <a:ext cx="7924800" cy="828537"/>
                      </a:xfrm>
                      <a:prstGeom prst="rect">
                        <a:avLst/>
                      </a:prstGeom>
                      <a:noFill/>
                      <a:ln>
                        <a:noFill/>
                      </a:ln>
                      <a:effectLst/>
                      <a:extLst/>
                    </p:spPr>
                  </p:pic>
                </p:oleObj>
              </mc:Fallback>
            </mc:AlternateContent>
          </a:graphicData>
        </a:graphic>
      </p:graphicFrame>
      <p:sp>
        <p:nvSpPr>
          <p:cNvPr id="36872" name="TextBox 4"/>
          <p:cNvSpPr txBox="1">
            <a:spLocks noChangeArrowheads="1"/>
          </p:cNvSpPr>
          <p:nvPr/>
        </p:nvSpPr>
        <p:spPr bwMode="auto">
          <a:xfrm>
            <a:off x="4916407" y="3124200"/>
            <a:ext cx="1062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t>compare</a:t>
            </a:r>
          </a:p>
        </p:txBody>
      </p:sp>
      <p:sp>
        <p:nvSpPr>
          <p:cNvPr id="36873" name="TextBox 8"/>
          <p:cNvSpPr txBox="1">
            <a:spLocks noChangeArrowheads="1"/>
          </p:cNvSpPr>
          <p:nvPr/>
        </p:nvSpPr>
        <p:spPr bwMode="auto">
          <a:xfrm>
            <a:off x="4078207" y="2362200"/>
            <a:ext cx="2438400" cy="646113"/>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err="1"/>
              <a:t>unpolarized</a:t>
            </a:r>
            <a:r>
              <a:rPr lang="en-US" sz="1800" dirty="0"/>
              <a:t> quarks in T-polarized </a:t>
            </a:r>
            <a:r>
              <a:rPr lang="en-US" sz="1800" dirty="0" smtClean="0"/>
              <a:t>N (</a:t>
            </a:r>
            <a:r>
              <a:rPr lang="en-US" sz="1800" dirty="0" err="1" smtClean="0"/>
              <a:t>Sivers</a:t>
            </a:r>
            <a:r>
              <a:rPr lang="en-US" sz="1800" dirty="0" smtClean="0"/>
              <a:t>)</a:t>
            </a:r>
            <a:endParaRPr lang="en-US" sz="1800" dirty="0"/>
          </a:p>
        </p:txBody>
      </p:sp>
      <p:sp>
        <p:nvSpPr>
          <p:cNvPr id="36874" name="TextBox 10"/>
          <p:cNvSpPr txBox="1">
            <a:spLocks noChangeArrowheads="1"/>
          </p:cNvSpPr>
          <p:nvPr/>
        </p:nvSpPr>
        <p:spPr bwMode="auto">
          <a:xfrm>
            <a:off x="801607" y="2362200"/>
            <a:ext cx="2057400" cy="923330"/>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t>T-polarized quarks in </a:t>
            </a:r>
            <a:r>
              <a:rPr lang="en-US" sz="1800" dirty="0" err="1"/>
              <a:t>unpolarized</a:t>
            </a:r>
            <a:r>
              <a:rPr lang="en-US" sz="1800" dirty="0"/>
              <a:t> </a:t>
            </a:r>
            <a:r>
              <a:rPr lang="en-US" sz="1800" dirty="0" smtClean="0"/>
              <a:t>N</a:t>
            </a:r>
          </a:p>
          <a:p>
            <a:pPr eaLnBrk="1" hangingPunct="1"/>
            <a:r>
              <a:rPr lang="en-US" sz="1800" dirty="0" smtClean="0"/>
              <a:t>(Boer-Mulders)</a:t>
            </a:r>
            <a:endParaRPr lang="en-US" sz="1800" dirty="0"/>
          </a:p>
        </p:txBody>
      </p:sp>
      <p:cxnSp>
        <p:nvCxnSpPr>
          <p:cNvPr id="18" name="Straight Arrow Connector 17"/>
          <p:cNvCxnSpPr/>
          <p:nvPr/>
        </p:nvCxnSpPr>
        <p:spPr>
          <a:xfrm flipV="1">
            <a:off x="2859007" y="1981200"/>
            <a:ext cx="265193"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6516607" y="1981200"/>
            <a:ext cx="188993"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6879" name="TextBox 4"/>
          <p:cNvSpPr txBox="1">
            <a:spLocks noChangeArrowheads="1"/>
          </p:cNvSpPr>
          <p:nvPr/>
        </p:nvSpPr>
        <p:spPr bwMode="auto">
          <a:xfrm>
            <a:off x="2249407" y="3657600"/>
            <a:ext cx="165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solidFill>
                  <a:srgbClr val="FF0000"/>
                </a:solidFill>
              </a:rPr>
              <a:t>spin </a:t>
            </a:r>
            <a:r>
              <a:rPr lang="en-US" sz="1800">
                <a:solidFill>
                  <a:srgbClr val="FF0000"/>
                </a:solidFill>
                <a:sym typeface="Wingdings" charset="0"/>
              </a:rPr>
              <a:t> orbit</a:t>
            </a:r>
            <a:endParaRPr lang="en-US" sz="1800">
              <a:solidFill>
                <a:srgbClr val="FF0000"/>
              </a:solidFill>
            </a:endParaRPr>
          </a:p>
        </p:txBody>
      </p:sp>
      <p:sp>
        <p:nvSpPr>
          <p:cNvPr id="22" name="Rectangle 14"/>
          <p:cNvSpPr>
            <a:spLocks noChangeArrowheads="1"/>
          </p:cNvSpPr>
          <p:nvPr/>
        </p:nvSpPr>
        <p:spPr bwMode="auto">
          <a:xfrm>
            <a:off x="573007" y="1295400"/>
            <a:ext cx="8305800" cy="9144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3890400800"/>
              </p:ext>
            </p:extLst>
          </p:nvPr>
        </p:nvGraphicFramePr>
        <p:xfrm>
          <a:off x="1981200" y="5029200"/>
          <a:ext cx="1268413" cy="458788"/>
        </p:xfrm>
        <a:graphic>
          <a:graphicData uri="http://schemas.openxmlformats.org/presentationml/2006/ole">
            <mc:AlternateContent xmlns:mc="http://schemas.openxmlformats.org/markup-compatibility/2006">
              <mc:Choice xmlns:v="urn:schemas-microsoft-com:vml" Requires="v">
                <p:oleObj spid="_x0000_s512248" name="Equation" r:id="rId7" imgW="736600" imgH="266700" progId="Equation.3">
                  <p:embed/>
                </p:oleObj>
              </mc:Choice>
              <mc:Fallback>
                <p:oleObj name="Equation" r:id="rId7" imgW="736600" imgH="266700" progId="Equation.3">
                  <p:embed/>
                  <p:pic>
                    <p:nvPicPr>
                      <p:cNvPr id="0" name=""/>
                      <p:cNvPicPr>
                        <a:picLocks noChangeAspect="1" noChangeArrowheads="1"/>
                      </p:cNvPicPr>
                      <p:nvPr/>
                    </p:nvPicPr>
                    <p:blipFill>
                      <a:blip r:embed="rId8"/>
                      <a:srcRect/>
                      <a:stretch>
                        <a:fillRect/>
                      </a:stretch>
                    </p:blipFill>
                    <p:spPr bwMode="auto">
                      <a:xfrm>
                        <a:off x="1981200" y="5029200"/>
                        <a:ext cx="1268413" cy="45878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26900793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TMD structures for quark PDFs</a:t>
            </a:r>
            <a:endParaRPr lang="en-US" dirty="0"/>
          </a:p>
        </p:txBody>
      </p:sp>
      <p:sp>
        <p:nvSpPr>
          <p:cNvPr id="4" name="Slide Number Placeholder 3"/>
          <p:cNvSpPr>
            <a:spLocks noGrp="1"/>
          </p:cNvSpPr>
          <p:nvPr>
            <p:ph type="sldNum" sz="quarter" idx="12"/>
          </p:nvPr>
        </p:nvSpPr>
        <p:spPr/>
        <p:txBody>
          <a:bodyPr/>
          <a:lstStyle/>
          <a:p>
            <a:pPr>
              <a:defRPr/>
            </a:pPr>
            <a:fld id="{55FF5543-E671-FF41-AAA2-21C7701FC712}" type="slidenum">
              <a:rPr lang="en-US" smtClean="0"/>
              <a:pPr>
                <a:defRPr/>
              </a:pPr>
              <a:t>15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778242114"/>
              </p:ext>
            </p:extLst>
          </p:nvPr>
        </p:nvGraphicFramePr>
        <p:xfrm>
          <a:off x="1524000" y="1295400"/>
          <a:ext cx="6096000" cy="2336800"/>
        </p:xfrm>
        <a:graphic>
          <a:graphicData uri="http://schemas.openxmlformats.org/drawingml/2006/table">
            <a:tbl>
              <a:tblPr firstRow="1" bandRow="1">
                <a:tableStyleId>{5C22544A-7EE6-4342-B048-85BDC9FD1C3A}</a:tableStyleId>
              </a:tblPr>
              <a:tblGrid>
                <a:gridCol w="1524000"/>
                <a:gridCol w="1524000"/>
                <a:gridCol w="1524000"/>
                <a:gridCol w="1524000"/>
              </a:tblGrid>
              <a:tr h="584200">
                <a:tc>
                  <a:txBody>
                    <a:bodyPr/>
                    <a:lstStyle/>
                    <a:p>
                      <a:r>
                        <a:rPr lang="en-US" sz="2000" dirty="0" smtClean="0">
                          <a:solidFill>
                            <a:schemeClr val="tx1"/>
                          </a:solidFill>
                        </a:rPr>
                        <a:t>QUARKS</a:t>
                      </a:r>
                      <a:endParaRPr lang="en-US" sz="20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r>
              <a:tr h="584200">
                <a:tc>
                  <a:txBody>
                    <a:bodyPr/>
                    <a:lstStyle/>
                    <a:p>
                      <a:pPr algn="ctr"/>
                      <a:r>
                        <a:rPr lang="en-US" dirty="0" smtClean="0"/>
                        <a:t>U</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84200">
                <a:tc>
                  <a:txBody>
                    <a:bodyPr/>
                    <a:lstStyle/>
                    <a:p>
                      <a:pPr algn="ctr"/>
                      <a:r>
                        <a:rPr lang="en-US" dirty="0" smtClean="0"/>
                        <a:t>L</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84200">
                <a:tc>
                  <a:txBody>
                    <a:bodyPr/>
                    <a:lstStyle/>
                    <a:p>
                      <a:pPr algn="ctr"/>
                      <a:r>
                        <a:rPr lang="en-US" dirty="0" smtClean="0"/>
                        <a:t>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6" name="Object 10"/>
          <p:cNvGraphicFramePr>
            <a:graphicFrameLocks noChangeAspect="1"/>
          </p:cNvGraphicFramePr>
          <p:nvPr>
            <p:extLst>
              <p:ext uri="{D42A27DB-BD31-4B8C-83A1-F6EECF244321}">
                <p14:modId xmlns:p14="http://schemas.microsoft.com/office/powerpoint/2010/main" val="1107207186"/>
              </p:ext>
            </p:extLst>
          </p:nvPr>
        </p:nvGraphicFramePr>
        <p:xfrm>
          <a:off x="6499225" y="1371600"/>
          <a:ext cx="714375" cy="458788"/>
        </p:xfrm>
        <a:graphic>
          <a:graphicData uri="http://schemas.openxmlformats.org/presentationml/2006/ole">
            <mc:AlternateContent xmlns:mc="http://schemas.openxmlformats.org/markup-compatibility/2006">
              <mc:Choice xmlns:v="urn:schemas-microsoft-com:vml" Requires="v">
                <p:oleObj spid="_x0000_s836932" name="Equation" r:id="rId3" imgW="393700" imgH="254000" progId="Equation.3">
                  <p:embed/>
                </p:oleObj>
              </mc:Choice>
              <mc:Fallback>
                <p:oleObj name="Equation" r:id="rId3" imgW="393700" imgH="254000" progId="Equation.3">
                  <p:embed/>
                  <p:pic>
                    <p:nvPicPr>
                      <p:cNvPr id="0" name=""/>
                      <p:cNvPicPr>
                        <a:picLocks noChangeAspect="1" noChangeArrowheads="1"/>
                      </p:cNvPicPr>
                      <p:nvPr/>
                    </p:nvPicPr>
                    <p:blipFill>
                      <a:blip r:embed="rId4"/>
                      <a:srcRect/>
                      <a:stretch>
                        <a:fillRect/>
                      </a:stretch>
                    </p:blipFill>
                    <p:spPr bwMode="auto">
                      <a:xfrm>
                        <a:off x="6499225" y="1371600"/>
                        <a:ext cx="714375" cy="458788"/>
                      </a:xfrm>
                      <a:prstGeom prst="rect">
                        <a:avLst/>
                      </a:prstGeom>
                      <a:noFill/>
                      <a:ln>
                        <a:noFill/>
                      </a:ln>
                      <a:extLst/>
                    </p:spPr>
                  </p:pic>
                </p:oleObj>
              </mc:Fallback>
            </mc:AlternateContent>
          </a:graphicData>
        </a:graphic>
      </p:graphicFrame>
      <p:graphicFrame>
        <p:nvGraphicFramePr>
          <p:cNvPr id="7" name="Object 10"/>
          <p:cNvGraphicFramePr>
            <a:graphicFrameLocks noChangeAspect="1"/>
          </p:cNvGraphicFramePr>
          <p:nvPr>
            <p:extLst>
              <p:ext uri="{D42A27DB-BD31-4B8C-83A1-F6EECF244321}">
                <p14:modId xmlns:p14="http://schemas.microsoft.com/office/powerpoint/2010/main" val="3420154314"/>
              </p:ext>
            </p:extLst>
          </p:nvPr>
        </p:nvGraphicFramePr>
        <p:xfrm>
          <a:off x="3646488" y="3124200"/>
          <a:ext cx="392112" cy="460375"/>
        </p:xfrm>
        <a:graphic>
          <a:graphicData uri="http://schemas.openxmlformats.org/presentationml/2006/ole">
            <mc:AlternateContent xmlns:mc="http://schemas.openxmlformats.org/markup-compatibility/2006">
              <mc:Choice xmlns:v="urn:schemas-microsoft-com:vml" Requires="v">
                <p:oleObj spid="_x0000_s836933" name="Equation" r:id="rId5" imgW="215900" imgH="254000" progId="Equation.3">
                  <p:embed/>
                </p:oleObj>
              </mc:Choice>
              <mc:Fallback>
                <p:oleObj name="Equation" r:id="rId5" imgW="215900" imgH="254000" progId="Equation.3">
                  <p:embed/>
                  <p:pic>
                    <p:nvPicPr>
                      <p:cNvPr id="0" name=""/>
                      <p:cNvPicPr>
                        <a:picLocks noChangeAspect="1" noChangeArrowheads="1"/>
                      </p:cNvPicPr>
                      <p:nvPr/>
                    </p:nvPicPr>
                    <p:blipFill>
                      <a:blip r:embed="rId6"/>
                      <a:srcRect/>
                      <a:stretch>
                        <a:fillRect/>
                      </a:stretch>
                    </p:blipFill>
                    <p:spPr bwMode="auto">
                      <a:xfrm>
                        <a:off x="3646488" y="3124200"/>
                        <a:ext cx="392112" cy="460375"/>
                      </a:xfrm>
                      <a:prstGeom prst="rect">
                        <a:avLst/>
                      </a:prstGeom>
                      <a:noFill/>
                      <a:ln>
                        <a:noFill/>
                      </a:ln>
                      <a:extLst/>
                    </p:spPr>
                  </p:pic>
                </p:oleObj>
              </mc:Fallback>
            </mc:AlternateContent>
          </a:graphicData>
        </a:graphic>
      </p:graphicFrame>
      <p:graphicFrame>
        <p:nvGraphicFramePr>
          <p:cNvPr id="9" name="Object 10"/>
          <p:cNvGraphicFramePr>
            <a:graphicFrameLocks noChangeAspect="1"/>
          </p:cNvGraphicFramePr>
          <p:nvPr>
            <p:extLst>
              <p:ext uri="{D42A27DB-BD31-4B8C-83A1-F6EECF244321}">
                <p14:modId xmlns:p14="http://schemas.microsoft.com/office/powerpoint/2010/main" val="1191935458"/>
              </p:ext>
            </p:extLst>
          </p:nvPr>
        </p:nvGraphicFramePr>
        <p:xfrm>
          <a:off x="6653213" y="2514600"/>
          <a:ext cx="368300" cy="458788"/>
        </p:xfrm>
        <a:graphic>
          <a:graphicData uri="http://schemas.openxmlformats.org/presentationml/2006/ole">
            <mc:AlternateContent xmlns:mc="http://schemas.openxmlformats.org/markup-compatibility/2006">
              <mc:Choice xmlns:v="urn:schemas-microsoft-com:vml" Requires="v">
                <p:oleObj spid="_x0000_s836934" name="Equation" r:id="rId7" imgW="203200" imgH="254000" progId="Equation.3">
                  <p:embed/>
                </p:oleObj>
              </mc:Choice>
              <mc:Fallback>
                <p:oleObj name="Equation" r:id="rId7" imgW="203200" imgH="254000" progId="Equation.3">
                  <p:embed/>
                  <p:pic>
                    <p:nvPicPr>
                      <p:cNvPr id="0" name=""/>
                      <p:cNvPicPr>
                        <a:picLocks noChangeAspect="1" noChangeArrowheads="1"/>
                      </p:cNvPicPr>
                      <p:nvPr/>
                    </p:nvPicPr>
                    <p:blipFill>
                      <a:blip r:embed="rId8"/>
                      <a:srcRect/>
                      <a:stretch>
                        <a:fillRect/>
                      </a:stretch>
                    </p:blipFill>
                    <p:spPr bwMode="auto">
                      <a:xfrm>
                        <a:off x="6653213" y="2514600"/>
                        <a:ext cx="368300" cy="458788"/>
                      </a:xfrm>
                      <a:prstGeom prst="rect">
                        <a:avLst/>
                      </a:prstGeom>
                      <a:noFill/>
                      <a:ln>
                        <a:noFill/>
                      </a:ln>
                      <a:extLst/>
                    </p:spPr>
                  </p:pic>
                </p:oleObj>
              </mc:Fallback>
            </mc:AlternateContent>
          </a:graphicData>
        </a:graphic>
      </p:graphicFrame>
      <p:graphicFrame>
        <p:nvGraphicFramePr>
          <p:cNvPr id="10" name="Object 10"/>
          <p:cNvGraphicFramePr>
            <a:graphicFrameLocks noChangeAspect="1"/>
          </p:cNvGraphicFramePr>
          <p:nvPr>
            <p:extLst>
              <p:ext uri="{D42A27DB-BD31-4B8C-83A1-F6EECF244321}">
                <p14:modId xmlns:p14="http://schemas.microsoft.com/office/powerpoint/2010/main" val="3220129408"/>
              </p:ext>
            </p:extLst>
          </p:nvPr>
        </p:nvGraphicFramePr>
        <p:xfrm>
          <a:off x="6367463" y="3124200"/>
          <a:ext cx="852487" cy="460375"/>
        </p:xfrm>
        <a:graphic>
          <a:graphicData uri="http://schemas.openxmlformats.org/presentationml/2006/ole">
            <mc:AlternateContent xmlns:mc="http://schemas.openxmlformats.org/markup-compatibility/2006">
              <mc:Choice xmlns:v="urn:schemas-microsoft-com:vml" Requires="v">
                <p:oleObj spid="_x0000_s836935" name="Equation" r:id="rId9" imgW="469900" imgH="254000" progId="Equation.3">
                  <p:embed/>
                </p:oleObj>
              </mc:Choice>
              <mc:Fallback>
                <p:oleObj name="Equation" r:id="rId9" imgW="469900" imgH="254000" progId="Equation.3">
                  <p:embed/>
                  <p:pic>
                    <p:nvPicPr>
                      <p:cNvPr id="0" name=""/>
                      <p:cNvPicPr>
                        <a:picLocks noChangeAspect="1" noChangeArrowheads="1"/>
                      </p:cNvPicPr>
                      <p:nvPr/>
                    </p:nvPicPr>
                    <p:blipFill>
                      <a:blip r:embed="rId10"/>
                      <a:srcRect/>
                      <a:stretch>
                        <a:fillRect/>
                      </a:stretch>
                    </p:blipFill>
                    <p:spPr bwMode="auto">
                      <a:xfrm>
                        <a:off x="6367463" y="3124200"/>
                        <a:ext cx="852487" cy="460375"/>
                      </a:xfrm>
                      <a:prstGeom prst="rect">
                        <a:avLst/>
                      </a:prstGeom>
                      <a:noFill/>
                      <a:ln>
                        <a:noFill/>
                      </a:ln>
                      <a:extLst/>
                    </p:spPr>
                  </p:pic>
                </p:oleObj>
              </mc:Fallback>
            </mc:AlternateContent>
          </a:graphicData>
        </a:graphic>
      </p:graphicFrame>
      <p:graphicFrame>
        <p:nvGraphicFramePr>
          <p:cNvPr id="14" name="Object 10"/>
          <p:cNvGraphicFramePr>
            <a:graphicFrameLocks noChangeAspect="1"/>
          </p:cNvGraphicFramePr>
          <p:nvPr>
            <p:extLst>
              <p:ext uri="{D42A27DB-BD31-4B8C-83A1-F6EECF244321}">
                <p14:modId xmlns:p14="http://schemas.microsoft.com/office/powerpoint/2010/main" val="2519094138"/>
              </p:ext>
            </p:extLst>
          </p:nvPr>
        </p:nvGraphicFramePr>
        <p:xfrm>
          <a:off x="5102225" y="1382713"/>
          <a:ext cx="460375" cy="434975"/>
        </p:xfrm>
        <a:graphic>
          <a:graphicData uri="http://schemas.openxmlformats.org/presentationml/2006/ole">
            <mc:AlternateContent xmlns:mc="http://schemas.openxmlformats.org/markup-compatibility/2006">
              <mc:Choice xmlns:v="urn:schemas-microsoft-com:vml" Requires="v">
                <p:oleObj spid="_x0000_s836936" name="Equation" r:id="rId11" imgW="254000" imgH="241300" progId="Equation.3">
                  <p:embed/>
                </p:oleObj>
              </mc:Choice>
              <mc:Fallback>
                <p:oleObj name="Equation" r:id="rId11" imgW="254000" imgH="241300" progId="Equation.3">
                  <p:embed/>
                  <p:pic>
                    <p:nvPicPr>
                      <p:cNvPr id="0" name=""/>
                      <p:cNvPicPr>
                        <a:picLocks noChangeAspect="1" noChangeArrowheads="1"/>
                      </p:cNvPicPr>
                      <p:nvPr/>
                    </p:nvPicPr>
                    <p:blipFill>
                      <a:blip r:embed="rId12"/>
                      <a:srcRect/>
                      <a:stretch>
                        <a:fillRect/>
                      </a:stretch>
                    </p:blipFill>
                    <p:spPr bwMode="auto">
                      <a:xfrm>
                        <a:off x="5102225" y="1382713"/>
                        <a:ext cx="460375" cy="434975"/>
                      </a:xfrm>
                      <a:prstGeom prst="rect">
                        <a:avLst/>
                      </a:prstGeom>
                      <a:noFill/>
                      <a:ln>
                        <a:noFill/>
                      </a:ln>
                      <a:extLst/>
                    </p:spPr>
                  </p:pic>
                </p:oleObj>
              </mc:Fallback>
            </mc:AlternateContent>
          </a:graphicData>
        </a:graphic>
      </p:graphicFrame>
      <p:graphicFrame>
        <p:nvGraphicFramePr>
          <p:cNvPr id="15" name="Object 10"/>
          <p:cNvGraphicFramePr>
            <a:graphicFrameLocks noChangeAspect="1"/>
          </p:cNvGraphicFramePr>
          <p:nvPr>
            <p:extLst>
              <p:ext uri="{D42A27DB-BD31-4B8C-83A1-F6EECF244321}">
                <p14:modId xmlns:p14="http://schemas.microsoft.com/office/powerpoint/2010/main" val="833461323"/>
              </p:ext>
            </p:extLst>
          </p:nvPr>
        </p:nvGraphicFramePr>
        <p:xfrm>
          <a:off x="3681413" y="1439863"/>
          <a:ext cx="254000" cy="320675"/>
        </p:xfrm>
        <a:graphic>
          <a:graphicData uri="http://schemas.openxmlformats.org/presentationml/2006/ole">
            <mc:AlternateContent xmlns:mc="http://schemas.openxmlformats.org/markup-compatibility/2006">
              <mc:Choice xmlns:v="urn:schemas-microsoft-com:vml" Requires="v">
                <p:oleObj spid="_x0000_s836937" name="Equation" r:id="rId13" imgW="139700" imgH="177800" progId="Equation.3">
                  <p:embed/>
                </p:oleObj>
              </mc:Choice>
              <mc:Fallback>
                <p:oleObj name="Equation" r:id="rId13" imgW="139700" imgH="177800" progId="Equation.3">
                  <p:embed/>
                  <p:pic>
                    <p:nvPicPr>
                      <p:cNvPr id="0" name=""/>
                      <p:cNvPicPr>
                        <a:picLocks noChangeAspect="1" noChangeArrowheads="1"/>
                      </p:cNvPicPr>
                      <p:nvPr/>
                    </p:nvPicPr>
                    <p:blipFill>
                      <a:blip r:embed="rId14"/>
                      <a:srcRect/>
                      <a:stretch>
                        <a:fillRect/>
                      </a:stretch>
                    </p:blipFill>
                    <p:spPr bwMode="auto">
                      <a:xfrm>
                        <a:off x="3681413" y="1439863"/>
                        <a:ext cx="254000" cy="320675"/>
                      </a:xfrm>
                      <a:prstGeom prst="rect">
                        <a:avLst/>
                      </a:prstGeom>
                      <a:noFill/>
                      <a:ln>
                        <a:noFill/>
                      </a:ln>
                      <a:extLst/>
                    </p:spPr>
                  </p:pic>
                </p:oleObj>
              </mc:Fallback>
            </mc:AlternateContent>
          </a:graphicData>
        </a:graphic>
      </p:graphicFrame>
      <p:graphicFrame>
        <p:nvGraphicFramePr>
          <p:cNvPr id="16" name="Object 10"/>
          <p:cNvGraphicFramePr>
            <a:graphicFrameLocks noChangeAspect="1"/>
          </p:cNvGraphicFramePr>
          <p:nvPr>
            <p:extLst>
              <p:ext uri="{D42A27DB-BD31-4B8C-83A1-F6EECF244321}">
                <p14:modId xmlns:p14="http://schemas.microsoft.com/office/powerpoint/2010/main" val="1862658726"/>
              </p:ext>
            </p:extLst>
          </p:nvPr>
        </p:nvGraphicFramePr>
        <p:xfrm>
          <a:off x="3713163" y="1916113"/>
          <a:ext cx="277812" cy="438150"/>
        </p:xfrm>
        <a:graphic>
          <a:graphicData uri="http://schemas.openxmlformats.org/presentationml/2006/ole">
            <mc:AlternateContent xmlns:mc="http://schemas.openxmlformats.org/markup-compatibility/2006">
              <mc:Choice xmlns:v="urn:schemas-microsoft-com:vml" Requires="v">
                <p:oleObj spid="_x0000_s836938" name="Equation" r:id="rId15" imgW="152400" imgH="241300" progId="Equation.3">
                  <p:embed/>
                </p:oleObj>
              </mc:Choice>
              <mc:Fallback>
                <p:oleObj name="Equation" r:id="rId15" imgW="152400" imgH="241300" progId="Equation.3">
                  <p:embed/>
                  <p:pic>
                    <p:nvPicPr>
                      <p:cNvPr id="0" name=""/>
                      <p:cNvPicPr>
                        <a:picLocks noChangeAspect="1" noChangeArrowheads="1"/>
                      </p:cNvPicPr>
                      <p:nvPr/>
                    </p:nvPicPr>
                    <p:blipFill>
                      <a:blip r:embed="rId16"/>
                      <a:srcRect/>
                      <a:stretch>
                        <a:fillRect/>
                      </a:stretch>
                    </p:blipFill>
                    <p:spPr bwMode="auto">
                      <a:xfrm>
                        <a:off x="3713163" y="1916113"/>
                        <a:ext cx="277812" cy="438150"/>
                      </a:xfrm>
                      <a:prstGeom prst="rect">
                        <a:avLst/>
                      </a:prstGeom>
                      <a:noFill/>
                      <a:ln>
                        <a:noFill/>
                      </a:ln>
                      <a:extLst/>
                    </p:spPr>
                  </p:pic>
                </p:oleObj>
              </mc:Fallback>
            </mc:AlternateContent>
          </a:graphicData>
        </a:graphic>
      </p:graphicFrame>
      <p:graphicFrame>
        <p:nvGraphicFramePr>
          <p:cNvPr id="17" name="Object 10"/>
          <p:cNvGraphicFramePr>
            <a:graphicFrameLocks noChangeAspect="1"/>
          </p:cNvGraphicFramePr>
          <p:nvPr>
            <p:extLst>
              <p:ext uri="{D42A27DB-BD31-4B8C-83A1-F6EECF244321}">
                <p14:modId xmlns:p14="http://schemas.microsoft.com/office/powerpoint/2010/main" val="418330548"/>
              </p:ext>
            </p:extLst>
          </p:nvPr>
        </p:nvGraphicFramePr>
        <p:xfrm>
          <a:off x="5035550" y="2514600"/>
          <a:ext cx="417513" cy="438150"/>
        </p:xfrm>
        <a:graphic>
          <a:graphicData uri="http://schemas.openxmlformats.org/presentationml/2006/ole">
            <mc:AlternateContent xmlns:mc="http://schemas.openxmlformats.org/markup-compatibility/2006">
              <mc:Choice xmlns:v="urn:schemas-microsoft-com:vml" Requires="v">
                <p:oleObj spid="_x0000_s836939" name="Equation" r:id="rId17" imgW="228600" imgH="241300" progId="Equation.3">
                  <p:embed/>
                </p:oleObj>
              </mc:Choice>
              <mc:Fallback>
                <p:oleObj name="Equation" r:id="rId17" imgW="228600" imgH="241300" progId="Equation.3">
                  <p:embed/>
                  <p:pic>
                    <p:nvPicPr>
                      <p:cNvPr id="0" name=""/>
                      <p:cNvPicPr>
                        <a:picLocks noChangeAspect="1" noChangeArrowheads="1"/>
                      </p:cNvPicPr>
                      <p:nvPr/>
                    </p:nvPicPr>
                    <p:blipFill>
                      <a:blip r:embed="rId18"/>
                      <a:srcRect/>
                      <a:stretch>
                        <a:fillRect/>
                      </a:stretch>
                    </p:blipFill>
                    <p:spPr bwMode="auto">
                      <a:xfrm>
                        <a:off x="5035550" y="2514600"/>
                        <a:ext cx="417513" cy="438150"/>
                      </a:xfrm>
                      <a:prstGeom prst="rect">
                        <a:avLst/>
                      </a:prstGeom>
                      <a:noFill/>
                      <a:ln>
                        <a:noFill/>
                      </a:ln>
                      <a:extLst/>
                    </p:spPr>
                  </p:pic>
                </p:oleObj>
              </mc:Fallback>
            </mc:AlternateContent>
          </a:graphicData>
        </a:graphic>
      </p:graphicFrame>
      <p:graphicFrame>
        <p:nvGraphicFramePr>
          <p:cNvPr id="19" name="Object 10"/>
          <p:cNvGraphicFramePr>
            <a:graphicFrameLocks noChangeAspect="1"/>
          </p:cNvGraphicFramePr>
          <p:nvPr>
            <p:extLst>
              <p:ext uri="{D42A27DB-BD31-4B8C-83A1-F6EECF244321}">
                <p14:modId xmlns:p14="http://schemas.microsoft.com/office/powerpoint/2010/main" val="368464461"/>
              </p:ext>
            </p:extLst>
          </p:nvPr>
        </p:nvGraphicFramePr>
        <p:xfrm>
          <a:off x="6642100" y="1905000"/>
          <a:ext cx="346075" cy="460375"/>
        </p:xfrm>
        <a:graphic>
          <a:graphicData uri="http://schemas.openxmlformats.org/presentationml/2006/ole">
            <mc:AlternateContent xmlns:mc="http://schemas.openxmlformats.org/markup-compatibility/2006">
              <mc:Choice xmlns:v="urn:schemas-microsoft-com:vml" Requires="v">
                <p:oleObj spid="_x0000_s836940" name="Equation" r:id="rId19" imgW="190500" imgH="254000" progId="Equation.3">
                  <p:embed/>
                </p:oleObj>
              </mc:Choice>
              <mc:Fallback>
                <p:oleObj name="Equation" r:id="rId19" imgW="190500" imgH="254000" progId="Equation.3">
                  <p:embed/>
                  <p:pic>
                    <p:nvPicPr>
                      <p:cNvPr id="0" name=""/>
                      <p:cNvPicPr>
                        <a:picLocks noChangeAspect="1" noChangeArrowheads="1"/>
                      </p:cNvPicPr>
                      <p:nvPr/>
                    </p:nvPicPr>
                    <p:blipFill>
                      <a:blip r:embed="rId20"/>
                      <a:srcRect/>
                      <a:stretch>
                        <a:fillRect/>
                      </a:stretch>
                    </p:blipFill>
                    <p:spPr bwMode="auto">
                      <a:xfrm>
                        <a:off x="6642100" y="1905000"/>
                        <a:ext cx="346075" cy="460375"/>
                      </a:xfrm>
                      <a:prstGeom prst="rect">
                        <a:avLst/>
                      </a:prstGeom>
                      <a:noFill/>
                      <a:ln>
                        <a:noFill/>
                      </a:ln>
                      <a:extLst/>
                    </p:spPr>
                  </p:pic>
                </p:oleObj>
              </mc:Fallback>
            </mc:AlternateContent>
          </a:graphicData>
        </a:graphic>
      </p:graphicFrame>
      <p:graphicFrame>
        <p:nvGraphicFramePr>
          <p:cNvPr id="20" name="Object 10"/>
          <p:cNvGraphicFramePr>
            <a:graphicFrameLocks noChangeAspect="1"/>
          </p:cNvGraphicFramePr>
          <p:nvPr>
            <p:extLst>
              <p:ext uri="{D42A27DB-BD31-4B8C-83A1-F6EECF244321}">
                <p14:modId xmlns:p14="http://schemas.microsoft.com/office/powerpoint/2010/main" val="2380576915"/>
              </p:ext>
            </p:extLst>
          </p:nvPr>
        </p:nvGraphicFramePr>
        <p:xfrm>
          <a:off x="5030788" y="3135313"/>
          <a:ext cx="414337" cy="434975"/>
        </p:xfrm>
        <a:graphic>
          <a:graphicData uri="http://schemas.openxmlformats.org/presentationml/2006/ole">
            <mc:AlternateContent xmlns:mc="http://schemas.openxmlformats.org/markup-compatibility/2006">
              <mc:Choice xmlns:v="urn:schemas-microsoft-com:vml" Requires="v">
                <p:oleObj spid="_x0000_s836941" name="Equation" r:id="rId21" imgW="228600" imgH="241300" progId="Equation.3">
                  <p:embed/>
                </p:oleObj>
              </mc:Choice>
              <mc:Fallback>
                <p:oleObj name="Equation" r:id="rId21" imgW="228600" imgH="241300" progId="Equation.3">
                  <p:embed/>
                  <p:pic>
                    <p:nvPicPr>
                      <p:cNvPr id="0" name=""/>
                      <p:cNvPicPr>
                        <a:picLocks noChangeAspect="1" noChangeArrowheads="1"/>
                      </p:cNvPicPr>
                      <p:nvPr/>
                    </p:nvPicPr>
                    <p:blipFill>
                      <a:blip r:embed="rId22"/>
                      <a:srcRect/>
                      <a:stretch>
                        <a:fillRect/>
                      </a:stretch>
                    </p:blipFill>
                    <p:spPr bwMode="auto">
                      <a:xfrm>
                        <a:off x="5030788" y="3135313"/>
                        <a:ext cx="414337" cy="43497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2114362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0"/>
            <a:ext cx="8763000" cy="5791200"/>
          </a:xfrm>
        </p:spPr>
        <p:txBody>
          <a:bodyPr/>
          <a:lstStyle/>
          <a:p>
            <a:pPr>
              <a:defRPr/>
            </a:pPr>
            <a:r>
              <a:rPr lang="en-US" sz="1800" dirty="0"/>
              <a:t>Also for gluons there are new features in TMD’s</a:t>
            </a:r>
          </a:p>
          <a:p>
            <a:pPr marL="0" indent="0">
              <a:buFontTx/>
              <a:buNone/>
              <a:defRPr/>
            </a:pPr>
            <a:endParaRPr lang="en-US" sz="1800" dirty="0"/>
          </a:p>
          <a:p>
            <a:pPr>
              <a:defRPr/>
            </a:pPr>
            <a:endParaRPr lang="en-US" sz="1800" dirty="0" smtClean="0"/>
          </a:p>
          <a:p>
            <a:pPr marL="400050" lvl="1" indent="0">
              <a:buFontTx/>
              <a:buNone/>
              <a:defRPr/>
            </a:pPr>
            <a:endParaRPr lang="en-US" sz="1800" dirty="0" smtClean="0"/>
          </a:p>
          <a:p>
            <a:pPr marL="400050" lvl="1" indent="0">
              <a:buFontTx/>
              <a:buNone/>
              <a:defRPr/>
            </a:pPr>
            <a:endParaRPr lang="en-US" sz="1800" dirty="0"/>
          </a:p>
          <a:p>
            <a:pPr>
              <a:defRPr/>
            </a:pPr>
            <a:endParaRPr lang="en-US" sz="1800" dirty="0" smtClean="0"/>
          </a:p>
          <a:p>
            <a:pPr>
              <a:defRPr/>
            </a:pPr>
            <a:endParaRPr lang="en-US" sz="1800" dirty="0" smtClean="0"/>
          </a:p>
          <a:p>
            <a:pPr>
              <a:defRPr/>
            </a:pPr>
            <a:endParaRPr lang="en-US" sz="1800" dirty="0"/>
          </a:p>
          <a:p>
            <a:pPr>
              <a:defRPr/>
            </a:pPr>
            <a:endParaRPr lang="en-US" sz="1800" dirty="0" smtClean="0"/>
          </a:p>
          <a:p>
            <a:pPr>
              <a:defRPr/>
            </a:pPr>
            <a:endParaRPr lang="en-US" sz="1800" dirty="0"/>
          </a:p>
          <a:p>
            <a:pPr marL="0" indent="0">
              <a:spcBef>
                <a:spcPts val="600"/>
              </a:spcBef>
              <a:buNone/>
            </a:pPr>
            <a:endParaRPr lang="en-US" sz="1800" dirty="0" smtClean="0"/>
          </a:p>
          <a:p>
            <a:pPr>
              <a:spcBef>
                <a:spcPts val="600"/>
              </a:spcBef>
            </a:pPr>
            <a:r>
              <a:rPr lang="en-US" sz="1800" dirty="0" smtClean="0"/>
              <a:t>Collinear situation: </a:t>
            </a:r>
          </a:p>
          <a:p>
            <a:pPr marL="0" indent="0">
              <a:spcBef>
                <a:spcPts val="600"/>
              </a:spcBef>
              <a:buNone/>
            </a:pPr>
            <a:r>
              <a:rPr lang="en-US" sz="1800" dirty="0"/>
              <a:t> </a:t>
            </a:r>
            <a:r>
              <a:rPr lang="en-US" sz="1800" dirty="0" smtClean="0"/>
              <a:t>    </a:t>
            </a:r>
            <a:r>
              <a:rPr lang="en-US" sz="1800" dirty="0" err="1" smtClean="0"/>
              <a:t>Unpolarized</a:t>
            </a:r>
            <a:r>
              <a:rPr lang="en-US" sz="1800" dirty="0" smtClean="0"/>
              <a:t> gluon PDFs</a:t>
            </a:r>
            <a:r>
              <a:rPr lang="en-US" sz="1800" dirty="0"/>
              <a:t>:  </a:t>
            </a:r>
            <a:r>
              <a:rPr lang="en-US" sz="1800" dirty="0" smtClean="0"/>
              <a:t>g(</a:t>
            </a:r>
            <a:r>
              <a:rPr lang="en-US" sz="1800" dirty="0"/>
              <a:t>x) = </a:t>
            </a:r>
            <a:r>
              <a:rPr lang="en-US" sz="1800" dirty="0" smtClean="0"/>
              <a:t>f</a:t>
            </a:r>
            <a:r>
              <a:rPr lang="en-US" sz="1800" baseline="-25000" dirty="0" smtClean="0"/>
              <a:t>1</a:t>
            </a:r>
            <a:r>
              <a:rPr lang="en-US" sz="1800" baseline="30000" dirty="0" smtClean="0"/>
              <a:t>g</a:t>
            </a:r>
            <a:r>
              <a:rPr lang="en-US" sz="1800" dirty="0" smtClean="0"/>
              <a:t>(</a:t>
            </a:r>
            <a:r>
              <a:rPr lang="en-US" sz="1800" dirty="0"/>
              <a:t>x)</a:t>
            </a:r>
          </a:p>
          <a:p>
            <a:pPr marL="0" indent="0">
              <a:spcBef>
                <a:spcPts val="600"/>
              </a:spcBef>
              <a:buNone/>
            </a:pPr>
            <a:r>
              <a:rPr lang="en-US" sz="1800" dirty="0" smtClean="0"/>
              <a:t>  </a:t>
            </a:r>
            <a:r>
              <a:rPr lang="en-US" sz="1800" dirty="0"/>
              <a:t> </a:t>
            </a:r>
            <a:r>
              <a:rPr lang="en-US" sz="1800" dirty="0" smtClean="0"/>
              <a:t>  Polarized gluon PDF: </a:t>
            </a:r>
            <a:r>
              <a:rPr lang="en-US" sz="1800" dirty="0" smtClean="0">
                <a:latin typeface="Symbol" charset="2"/>
                <a:cs typeface="Symbol" charset="2"/>
              </a:rPr>
              <a:t>D</a:t>
            </a:r>
            <a:r>
              <a:rPr lang="en-US" sz="1800" dirty="0" smtClean="0"/>
              <a:t>g(</a:t>
            </a:r>
            <a:r>
              <a:rPr lang="en-US" sz="1800" dirty="0"/>
              <a:t>x) = </a:t>
            </a:r>
            <a:r>
              <a:rPr lang="en-US" sz="1800" dirty="0" smtClean="0"/>
              <a:t>g</a:t>
            </a:r>
            <a:r>
              <a:rPr lang="en-US" sz="1800" baseline="-25000" dirty="0" smtClean="0"/>
              <a:t>1</a:t>
            </a:r>
            <a:r>
              <a:rPr lang="en-US" sz="1800" baseline="-25000" dirty="0" smtClean="0">
                <a:solidFill>
                  <a:schemeClr val="bg2">
                    <a:lumMod val="60000"/>
                    <a:lumOff val="40000"/>
                  </a:schemeClr>
                </a:solidFill>
              </a:rPr>
              <a:t>L</a:t>
            </a:r>
            <a:r>
              <a:rPr lang="en-US" sz="1800" baseline="30000" dirty="0" smtClean="0"/>
              <a:t>g</a:t>
            </a:r>
            <a:r>
              <a:rPr lang="en-US" sz="1800" dirty="0" smtClean="0"/>
              <a:t>(</a:t>
            </a:r>
            <a:r>
              <a:rPr lang="en-US" sz="1800" dirty="0"/>
              <a:t>x</a:t>
            </a:r>
            <a:r>
              <a:rPr lang="en-US" sz="1800" dirty="0" smtClean="0"/>
              <a:t>)</a:t>
            </a:r>
          </a:p>
          <a:p>
            <a:pPr marL="0" indent="0">
              <a:spcBef>
                <a:spcPts val="600"/>
              </a:spcBef>
              <a:buNone/>
            </a:pPr>
            <a:endParaRPr lang="en-US" sz="1800" dirty="0"/>
          </a:p>
          <a:p>
            <a:pPr>
              <a:spcBef>
                <a:spcPts val="600"/>
              </a:spcBef>
            </a:pPr>
            <a:r>
              <a:rPr lang="en-US" sz="1800" dirty="0" smtClean="0"/>
              <a:t>Some of the TMDs also show up in </a:t>
            </a:r>
            <a:r>
              <a:rPr lang="en-US" sz="1800" dirty="0"/>
              <a:t> </a:t>
            </a:r>
            <a:r>
              <a:rPr lang="en-US" sz="1800" dirty="0" smtClean="0"/>
              <a:t>			            </a:t>
            </a:r>
            <a:r>
              <a:rPr lang="en-US" sz="1800" dirty="0" err="1" smtClean="0"/>
              <a:t>resummation</a:t>
            </a:r>
            <a:r>
              <a:rPr lang="en-US" sz="1800" dirty="0" smtClean="0"/>
              <a:t>. An example are the linearly                                            polarized gluons (Catani, </a:t>
            </a:r>
            <a:r>
              <a:rPr lang="en-US" sz="1800" dirty="0" err="1" smtClean="0"/>
              <a:t>Grazzini</a:t>
            </a:r>
            <a:r>
              <a:rPr lang="en-US" sz="1800" dirty="0" smtClean="0"/>
              <a:t>, 2011)</a:t>
            </a:r>
            <a:endParaRPr lang="en-US" sz="1800" dirty="0"/>
          </a:p>
          <a:p>
            <a:pPr marL="0" indent="0">
              <a:spcBef>
                <a:spcPts val="600"/>
              </a:spcBef>
              <a:buNone/>
            </a:pPr>
            <a:r>
              <a:rPr lang="en-US" sz="1800" dirty="0"/>
              <a:t>                        </a:t>
            </a:r>
          </a:p>
          <a:p>
            <a:pPr marL="0" indent="0">
              <a:buNone/>
              <a:defRPr/>
            </a:pPr>
            <a:endParaRPr lang="en-US" sz="1800" dirty="0"/>
          </a:p>
        </p:txBody>
      </p:sp>
      <p:grpSp>
        <p:nvGrpSpPr>
          <p:cNvPr id="6" name="Group 5"/>
          <p:cNvGrpSpPr/>
          <p:nvPr/>
        </p:nvGrpSpPr>
        <p:grpSpPr>
          <a:xfrm>
            <a:off x="381000" y="3276600"/>
            <a:ext cx="1949450" cy="1066800"/>
            <a:chOff x="685800" y="3962400"/>
            <a:chExt cx="1949450" cy="1066800"/>
          </a:xfrm>
        </p:grpSpPr>
        <p:pic>
          <p:nvPicPr>
            <p:cNvPr id="23" name="Content Placeholder 6" descr="Gamma.jpg"/>
            <p:cNvPicPr>
              <a:picLocks noChangeAspect="1"/>
            </p:cNvPicPr>
            <p:nvPr/>
          </p:nvPicPr>
          <p:blipFill>
            <a:blip r:embed="rId3">
              <a:extLst>
                <a:ext uri="{28A0092B-C50C-407E-A947-70E740481C1C}">
                  <a14:useLocalDpi xmlns:a14="http://schemas.microsoft.com/office/drawing/2010/main" val="0"/>
                </a:ext>
              </a:extLst>
            </a:blip>
            <a:srcRect l="14697" r="14697"/>
            <a:stretch>
              <a:fillRect/>
            </a:stretch>
          </p:blipFill>
          <p:spPr bwMode="auto">
            <a:xfrm>
              <a:off x="685800" y="3962400"/>
              <a:ext cx="19494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graphicFrame>
          <p:nvGraphicFramePr>
            <p:cNvPr id="25" name="Object 5"/>
            <p:cNvGraphicFramePr>
              <a:graphicFrameLocks noChangeAspect="1"/>
            </p:cNvGraphicFramePr>
            <p:nvPr>
              <p:extLst>
                <p:ext uri="{D42A27DB-BD31-4B8C-83A1-F6EECF244321}">
                  <p14:modId xmlns:p14="http://schemas.microsoft.com/office/powerpoint/2010/main" val="1975348615"/>
                </p:ext>
              </p:extLst>
            </p:nvPr>
          </p:nvGraphicFramePr>
          <p:xfrm>
            <a:off x="1143000" y="4343400"/>
            <a:ext cx="1066800" cy="441180"/>
          </p:xfrm>
          <a:graphic>
            <a:graphicData uri="http://schemas.openxmlformats.org/presentationml/2006/ole">
              <mc:AlternateContent xmlns:mc="http://schemas.openxmlformats.org/markup-compatibility/2006">
                <mc:Choice xmlns:v="urn:schemas-microsoft-com:vml" Requires="v">
                  <p:oleObj spid="_x0000_s513279" name="Equation" r:id="rId4" imgW="584200" imgH="241300" progId="Equation.3">
                    <p:embed/>
                  </p:oleObj>
                </mc:Choice>
                <mc:Fallback>
                  <p:oleObj name="Equation" r:id="rId4" imgW="584200" imgH="241300" progId="Equation.3">
                    <p:embed/>
                    <p:pic>
                      <p:nvPicPr>
                        <p:cNvPr id="0" name=""/>
                        <p:cNvPicPr>
                          <a:picLocks noChangeAspect="1" noChangeArrowheads="1"/>
                        </p:cNvPicPr>
                        <p:nvPr/>
                      </p:nvPicPr>
                      <p:blipFill>
                        <a:blip r:embed="rId5"/>
                        <a:srcRect/>
                        <a:stretch>
                          <a:fillRect/>
                        </a:stretch>
                      </p:blipFill>
                      <p:spPr bwMode="auto">
                        <a:xfrm>
                          <a:off x="1143000" y="4343400"/>
                          <a:ext cx="1066800" cy="441180"/>
                        </a:xfrm>
                        <a:prstGeom prst="rect">
                          <a:avLst/>
                        </a:prstGeom>
                        <a:noFill/>
                        <a:ln>
                          <a:noFill/>
                        </a:ln>
                        <a:effectLst/>
                        <a:extLst/>
                      </p:spPr>
                    </p:pic>
                  </p:oleObj>
                </mc:Fallback>
              </mc:AlternateContent>
            </a:graphicData>
          </a:graphic>
        </p:graphicFrame>
      </p:grpSp>
      <p:sp>
        <p:nvSpPr>
          <p:cNvPr id="26" name="Rectangle 14"/>
          <p:cNvSpPr>
            <a:spLocks noChangeArrowheads="1"/>
          </p:cNvSpPr>
          <p:nvPr/>
        </p:nvSpPr>
        <p:spPr bwMode="auto">
          <a:xfrm>
            <a:off x="533400" y="1524000"/>
            <a:ext cx="8153400" cy="16002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9" name="Rectangle 18"/>
          <p:cNvSpPr/>
          <p:nvPr/>
        </p:nvSpPr>
        <p:spPr>
          <a:xfrm>
            <a:off x="2667000" y="3352800"/>
            <a:ext cx="3733800" cy="838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pPr>
              <a:defRPr/>
            </a:pPr>
            <a:r>
              <a:rPr lang="en-US" dirty="0" smtClean="0"/>
              <a:t>gluon TMD’s without polarization </a:t>
            </a:r>
            <a:endParaRPr lang="en-US" dirty="0"/>
          </a:p>
        </p:txBody>
      </p:sp>
      <p:sp>
        <p:nvSpPr>
          <p:cNvPr id="4" name="Slide Number Placeholder 3"/>
          <p:cNvSpPr>
            <a:spLocks noGrp="1"/>
          </p:cNvSpPr>
          <p:nvPr>
            <p:ph type="sldNum" sz="quarter" idx="12"/>
          </p:nvPr>
        </p:nvSpPr>
        <p:spPr/>
        <p:txBody>
          <a:bodyPr/>
          <a:lstStyle/>
          <a:p>
            <a:pPr>
              <a:defRPr/>
            </a:pPr>
            <a:fld id="{354B877E-CE40-B24B-808B-9E14D2CE6033}" type="slidenum">
              <a:rPr lang="en-US" smtClean="0"/>
              <a:pPr>
                <a:defRPr/>
              </a:pPr>
              <a:t>16</a:t>
            </a:fld>
            <a:endParaRPr lang="en-US"/>
          </a:p>
        </p:txBody>
      </p:sp>
      <p:graphicFrame>
        <p:nvGraphicFramePr>
          <p:cNvPr id="38917" name="Object 5"/>
          <p:cNvGraphicFramePr>
            <a:graphicFrameLocks noChangeAspect="1"/>
          </p:cNvGraphicFramePr>
          <p:nvPr>
            <p:extLst>
              <p:ext uri="{D42A27DB-BD31-4B8C-83A1-F6EECF244321}">
                <p14:modId xmlns:p14="http://schemas.microsoft.com/office/powerpoint/2010/main" val="2003148777"/>
              </p:ext>
            </p:extLst>
          </p:nvPr>
        </p:nvGraphicFramePr>
        <p:xfrm>
          <a:off x="2667000" y="3657600"/>
          <a:ext cx="3352800" cy="468865"/>
        </p:xfrm>
        <a:graphic>
          <a:graphicData uri="http://schemas.openxmlformats.org/presentationml/2006/ole">
            <mc:AlternateContent xmlns:mc="http://schemas.openxmlformats.org/markup-compatibility/2006">
              <mc:Choice xmlns:v="urn:schemas-microsoft-com:vml" Requires="v">
                <p:oleObj spid="_x0000_s513280" name="Equation" r:id="rId6" imgW="1816100" imgH="254000" progId="Equation.3">
                  <p:embed/>
                </p:oleObj>
              </mc:Choice>
              <mc:Fallback>
                <p:oleObj name="Equation" r:id="rId6" imgW="1816100" imgH="254000" progId="Equation.3">
                  <p:embed/>
                  <p:pic>
                    <p:nvPicPr>
                      <p:cNvPr id="0" name=""/>
                      <p:cNvPicPr>
                        <a:picLocks noChangeAspect="1" noChangeArrowheads="1"/>
                      </p:cNvPicPr>
                      <p:nvPr/>
                    </p:nvPicPr>
                    <p:blipFill>
                      <a:blip r:embed="rId7"/>
                      <a:srcRect/>
                      <a:stretch>
                        <a:fillRect/>
                      </a:stretch>
                    </p:blipFill>
                    <p:spPr bwMode="auto">
                      <a:xfrm>
                        <a:off x="2667000" y="3657600"/>
                        <a:ext cx="3352800" cy="468865"/>
                      </a:xfrm>
                      <a:prstGeom prst="rect">
                        <a:avLst/>
                      </a:prstGeom>
                      <a:noFill/>
                      <a:ln>
                        <a:noFill/>
                      </a:ln>
                      <a:effectLst/>
                      <a:extLst/>
                    </p:spPr>
                  </p:pic>
                </p:oleObj>
              </mc:Fallback>
            </mc:AlternateContent>
          </a:graphicData>
        </a:graphic>
      </p:graphicFrame>
      <p:graphicFrame>
        <p:nvGraphicFramePr>
          <p:cNvPr id="38918" name="Object 5"/>
          <p:cNvGraphicFramePr>
            <a:graphicFrameLocks noChangeAspect="1"/>
          </p:cNvGraphicFramePr>
          <p:nvPr>
            <p:extLst>
              <p:ext uri="{D42A27DB-BD31-4B8C-83A1-F6EECF244321}">
                <p14:modId xmlns:p14="http://schemas.microsoft.com/office/powerpoint/2010/main" val="45434352"/>
              </p:ext>
            </p:extLst>
          </p:nvPr>
        </p:nvGraphicFramePr>
        <p:xfrm>
          <a:off x="685800" y="1524000"/>
          <a:ext cx="7586663" cy="1524000"/>
        </p:xfrm>
        <a:graphic>
          <a:graphicData uri="http://schemas.openxmlformats.org/presentationml/2006/ole">
            <mc:AlternateContent xmlns:mc="http://schemas.openxmlformats.org/markup-compatibility/2006">
              <mc:Choice xmlns:v="urn:schemas-microsoft-com:vml" Requires="v">
                <p:oleObj spid="_x0000_s513281" name="Equation" r:id="rId8" imgW="3860800" imgH="774700" progId="Equation.3">
                  <p:embed/>
                </p:oleObj>
              </mc:Choice>
              <mc:Fallback>
                <p:oleObj name="Equation" r:id="rId8" imgW="3860800" imgH="774700" progId="Equation.3">
                  <p:embed/>
                  <p:pic>
                    <p:nvPicPr>
                      <p:cNvPr id="0" name=""/>
                      <p:cNvPicPr>
                        <a:picLocks noChangeAspect="1" noChangeArrowheads="1"/>
                      </p:cNvPicPr>
                      <p:nvPr/>
                    </p:nvPicPr>
                    <p:blipFill>
                      <a:blip r:embed="rId9"/>
                      <a:srcRect/>
                      <a:stretch>
                        <a:fillRect/>
                      </a:stretch>
                    </p:blipFill>
                    <p:spPr bwMode="auto">
                      <a:xfrm>
                        <a:off x="685800" y="1524000"/>
                        <a:ext cx="7586663" cy="1524000"/>
                      </a:xfrm>
                      <a:prstGeom prst="rect">
                        <a:avLst/>
                      </a:prstGeom>
                      <a:noFill/>
                      <a:ln>
                        <a:noFill/>
                      </a:ln>
                      <a:effectLst/>
                      <a:extLst/>
                    </p:spPr>
                  </p:pic>
                </p:oleObj>
              </mc:Fallback>
            </mc:AlternateContent>
          </a:graphicData>
        </a:graphic>
      </p:graphicFrame>
      <p:sp>
        <p:nvSpPr>
          <p:cNvPr id="38919" name="TextBox 4"/>
          <p:cNvSpPr txBox="1">
            <a:spLocks noChangeArrowheads="1"/>
          </p:cNvSpPr>
          <p:nvPr/>
        </p:nvSpPr>
        <p:spPr bwMode="auto">
          <a:xfrm>
            <a:off x="2590800" y="3276600"/>
            <a:ext cx="1062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t>compare</a:t>
            </a:r>
          </a:p>
        </p:txBody>
      </p:sp>
      <p:sp>
        <p:nvSpPr>
          <p:cNvPr id="38920" name="TextBox 8"/>
          <p:cNvSpPr txBox="1">
            <a:spLocks noChangeArrowheads="1"/>
          </p:cNvSpPr>
          <p:nvPr/>
        </p:nvSpPr>
        <p:spPr bwMode="auto">
          <a:xfrm>
            <a:off x="304800" y="2438400"/>
            <a:ext cx="2209800" cy="646113"/>
          </a:xfrm>
          <a:prstGeom prst="rect">
            <a:avLst/>
          </a:prstGeom>
          <a:solidFill>
            <a:srgbClr val="FFFE9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err="1"/>
              <a:t>u</a:t>
            </a:r>
            <a:r>
              <a:rPr lang="en-US" sz="1800" dirty="0" err="1" smtClean="0"/>
              <a:t>npolarized</a:t>
            </a:r>
            <a:r>
              <a:rPr lang="en-US" sz="1800" dirty="0" smtClean="0"/>
              <a:t> </a:t>
            </a:r>
            <a:r>
              <a:rPr lang="en-US" sz="1800" dirty="0"/>
              <a:t>gluons in </a:t>
            </a:r>
            <a:r>
              <a:rPr lang="en-US" sz="1800" dirty="0" err="1"/>
              <a:t>unpol</a:t>
            </a:r>
            <a:r>
              <a:rPr lang="en-US" sz="1800" dirty="0"/>
              <a:t>. N quarks</a:t>
            </a:r>
          </a:p>
        </p:txBody>
      </p:sp>
      <p:sp>
        <p:nvSpPr>
          <p:cNvPr id="38921" name="TextBox 10"/>
          <p:cNvSpPr txBox="1">
            <a:spLocks noChangeArrowheads="1"/>
          </p:cNvSpPr>
          <p:nvPr/>
        </p:nvSpPr>
        <p:spPr bwMode="auto">
          <a:xfrm>
            <a:off x="6629400" y="3276600"/>
            <a:ext cx="2362200" cy="923330"/>
          </a:xfrm>
          <a:prstGeom prst="rect">
            <a:avLst/>
          </a:prstGeom>
          <a:solidFill>
            <a:srgbClr val="FFFE9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t>linearly polarized  gluons in </a:t>
            </a:r>
            <a:r>
              <a:rPr lang="en-US" sz="1800" dirty="0" err="1"/>
              <a:t>unpol</a:t>
            </a:r>
            <a:r>
              <a:rPr lang="en-US" sz="1800" dirty="0"/>
              <a:t>. </a:t>
            </a:r>
            <a:r>
              <a:rPr lang="en-US" sz="1800" dirty="0" smtClean="0"/>
              <a:t>N</a:t>
            </a:r>
          </a:p>
          <a:p>
            <a:pPr eaLnBrk="1" hangingPunct="1"/>
            <a:r>
              <a:rPr lang="en-US" sz="1800" dirty="0" smtClean="0"/>
              <a:t>(Rodrigues, M)</a:t>
            </a:r>
          </a:p>
        </p:txBody>
      </p:sp>
      <p:cxnSp>
        <p:nvCxnSpPr>
          <p:cNvPr id="18" name="Straight Arrow Connector 17"/>
          <p:cNvCxnSpPr>
            <a:stCxn id="38920" idx="3"/>
          </p:cNvCxnSpPr>
          <p:nvPr/>
        </p:nvCxnSpPr>
        <p:spPr>
          <a:xfrm flipV="1">
            <a:off x="2514600" y="2057400"/>
            <a:ext cx="914400" cy="70405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6248400" y="2819400"/>
            <a:ext cx="3810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8924" name="TextBox 8"/>
          <p:cNvSpPr txBox="1">
            <a:spLocks noChangeArrowheads="1"/>
          </p:cNvSpPr>
          <p:nvPr/>
        </p:nvSpPr>
        <p:spPr bwMode="auto">
          <a:xfrm>
            <a:off x="6324600" y="762000"/>
            <a:ext cx="2133600" cy="646113"/>
          </a:xfrm>
          <a:prstGeom prst="rect">
            <a:avLst/>
          </a:prstGeom>
          <a:solidFill>
            <a:srgbClr val="FFFE9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t>circularly polarized gluons in L-pol. N</a:t>
            </a:r>
          </a:p>
        </p:txBody>
      </p:sp>
      <p:cxnSp>
        <p:nvCxnSpPr>
          <p:cNvPr id="21" name="Straight Arrow Connector 20"/>
          <p:cNvCxnSpPr/>
          <p:nvPr/>
        </p:nvCxnSpPr>
        <p:spPr>
          <a:xfrm flipH="1">
            <a:off x="5791200" y="1143000"/>
            <a:ext cx="53340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105400" y="44958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WG6/75  Li (STAR)</a:t>
            </a:r>
            <a:endParaRPr lang="en-US" dirty="0"/>
          </a:p>
          <a:p>
            <a:r>
              <a:rPr lang="en-US" dirty="0" smtClean="0"/>
              <a:t>Jet and di-jet in pol. </a:t>
            </a:r>
            <a:r>
              <a:rPr lang="en-US" dirty="0" err="1" smtClean="0"/>
              <a:t>pp</a:t>
            </a:r>
            <a:endParaRPr lang="en-US" dirty="0"/>
          </a:p>
        </p:txBody>
      </p:sp>
      <p:sp>
        <p:nvSpPr>
          <p:cNvPr id="24" name="TextBox 23"/>
          <p:cNvSpPr txBox="1"/>
          <p:nvPr/>
        </p:nvSpPr>
        <p:spPr>
          <a:xfrm>
            <a:off x="5105400" y="58674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WG6/316  Pisano</a:t>
            </a:r>
            <a:endParaRPr lang="en-US" dirty="0"/>
          </a:p>
          <a:p>
            <a:r>
              <a:rPr lang="en-US" dirty="0" smtClean="0"/>
              <a:t>Linear polarization Higgs + jet prod</a:t>
            </a:r>
            <a:endParaRPr lang="en-US" dirty="0"/>
          </a:p>
        </p:txBody>
      </p:sp>
      <p:sp>
        <p:nvSpPr>
          <p:cNvPr id="27" name="TextBox 26"/>
          <p:cNvSpPr txBox="1"/>
          <p:nvPr/>
        </p:nvSpPr>
        <p:spPr>
          <a:xfrm>
            <a:off x="5105400" y="51816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WG6/63  </a:t>
            </a:r>
            <a:r>
              <a:rPr lang="en-US" dirty="0" err="1" smtClean="0"/>
              <a:t>Guragain</a:t>
            </a:r>
            <a:r>
              <a:rPr lang="en-US" dirty="0" smtClean="0"/>
              <a:t> (PHENIX)</a:t>
            </a:r>
            <a:endParaRPr lang="en-US" dirty="0"/>
          </a:p>
          <a:p>
            <a:r>
              <a:rPr lang="en-US" dirty="0" smtClean="0"/>
              <a:t>A</a:t>
            </a:r>
            <a:r>
              <a:rPr lang="en-US" baseline="-25000" dirty="0" smtClean="0"/>
              <a:t>LL </a:t>
            </a:r>
            <a:r>
              <a:rPr lang="en-US" dirty="0" smtClean="0"/>
              <a:t>results, impact on </a:t>
            </a:r>
            <a:r>
              <a:rPr lang="en-US" dirty="0" smtClean="0">
                <a:latin typeface="Symbol" charset="2"/>
                <a:cs typeface="Symbol" charset="2"/>
              </a:rPr>
              <a:t>D</a:t>
            </a:r>
            <a:r>
              <a:rPr lang="en-US" dirty="0" smtClean="0"/>
              <a:t>g</a:t>
            </a:r>
            <a:endParaRPr lang="en-US" baseline="-25000" dirty="0"/>
          </a:p>
        </p:txBody>
      </p:sp>
    </p:spTree>
    <p:extLst>
      <p:ext uri="{BB962C8B-B14F-4D97-AF65-F5344CB8AC3E}">
        <p14:creationId xmlns:p14="http://schemas.microsoft.com/office/powerpoint/2010/main" val="37207080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TMD structures for quark and gluon PDFs</a:t>
            </a:r>
            <a:endParaRPr lang="en-US" dirty="0"/>
          </a:p>
        </p:txBody>
      </p:sp>
      <p:sp>
        <p:nvSpPr>
          <p:cNvPr id="4" name="Slide Number Placeholder 3"/>
          <p:cNvSpPr>
            <a:spLocks noGrp="1"/>
          </p:cNvSpPr>
          <p:nvPr>
            <p:ph type="sldNum" sz="quarter" idx="12"/>
          </p:nvPr>
        </p:nvSpPr>
        <p:spPr/>
        <p:txBody>
          <a:bodyPr/>
          <a:lstStyle/>
          <a:p>
            <a:pPr>
              <a:defRPr/>
            </a:pPr>
            <a:fld id="{55FF5543-E671-FF41-AAA2-21C7701FC712}" type="slidenum">
              <a:rPr lang="en-US" smtClean="0"/>
              <a:pPr>
                <a:defRPr/>
              </a:pPr>
              <a:t>17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339546327"/>
              </p:ext>
            </p:extLst>
          </p:nvPr>
        </p:nvGraphicFramePr>
        <p:xfrm>
          <a:off x="1524000" y="1295400"/>
          <a:ext cx="6096000" cy="2336800"/>
        </p:xfrm>
        <a:graphic>
          <a:graphicData uri="http://schemas.openxmlformats.org/drawingml/2006/table">
            <a:tbl>
              <a:tblPr firstRow="1" bandRow="1">
                <a:tableStyleId>{5C22544A-7EE6-4342-B048-85BDC9FD1C3A}</a:tableStyleId>
              </a:tblPr>
              <a:tblGrid>
                <a:gridCol w="1524000"/>
                <a:gridCol w="1524000"/>
                <a:gridCol w="1524000"/>
                <a:gridCol w="1524000"/>
              </a:tblGrid>
              <a:tr h="584200">
                <a:tc>
                  <a:txBody>
                    <a:bodyPr/>
                    <a:lstStyle/>
                    <a:p>
                      <a:r>
                        <a:rPr lang="en-US" sz="2000" dirty="0" smtClean="0">
                          <a:solidFill>
                            <a:schemeClr val="tx1"/>
                          </a:solidFill>
                        </a:rPr>
                        <a:t>QUARKS</a:t>
                      </a:r>
                      <a:endParaRPr lang="en-US" sz="20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r>
              <a:tr h="584200">
                <a:tc>
                  <a:txBody>
                    <a:bodyPr/>
                    <a:lstStyle/>
                    <a:p>
                      <a:pPr algn="ctr"/>
                      <a:r>
                        <a:rPr lang="en-US" dirty="0" smtClean="0"/>
                        <a:t>U</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84200">
                <a:tc>
                  <a:txBody>
                    <a:bodyPr/>
                    <a:lstStyle/>
                    <a:p>
                      <a:pPr algn="ctr"/>
                      <a:r>
                        <a:rPr lang="en-US" dirty="0" smtClean="0"/>
                        <a:t>L</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84200">
                <a:tc>
                  <a:txBody>
                    <a:bodyPr/>
                    <a:lstStyle/>
                    <a:p>
                      <a:pPr algn="ctr"/>
                      <a:r>
                        <a:rPr lang="en-US" dirty="0" smtClean="0"/>
                        <a:t>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7" name="Object 10"/>
          <p:cNvGraphicFramePr>
            <a:graphicFrameLocks noChangeAspect="1"/>
          </p:cNvGraphicFramePr>
          <p:nvPr>
            <p:extLst>
              <p:ext uri="{D42A27DB-BD31-4B8C-83A1-F6EECF244321}">
                <p14:modId xmlns:p14="http://schemas.microsoft.com/office/powerpoint/2010/main" val="798277641"/>
              </p:ext>
            </p:extLst>
          </p:nvPr>
        </p:nvGraphicFramePr>
        <p:xfrm>
          <a:off x="3646488" y="3124200"/>
          <a:ext cx="392112" cy="460375"/>
        </p:xfrm>
        <a:graphic>
          <a:graphicData uri="http://schemas.openxmlformats.org/presentationml/2006/ole">
            <mc:AlternateContent xmlns:mc="http://schemas.openxmlformats.org/markup-compatibility/2006">
              <mc:Choice xmlns:v="urn:schemas-microsoft-com:vml" Requires="v">
                <p:oleObj spid="_x0000_s838186" name="Equation" r:id="rId3" imgW="215900" imgH="254000" progId="Equation.3">
                  <p:embed/>
                </p:oleObj>
              </mc:Choice>
              <mc:Fallback>
                <p:oleObj name="Equation" r:id="rId3" imgW="215900" imgH="254000" progId="Equation.3">
                  <p:embed/>
                  <p:pic>
                    <p:nvPicPr>
                      <p:cNvPr id="0" name=""/>
                      <p:cNvPicPr>
                        <a:picLocks noChangeAspect="1" noChangeArrowheads="1"/>
                      </p:cNvPicPr>
                      <p:nvPr/>
                    </p:nvPicPr>
                    <p:blipFill>
                      <a:blip r:embed="rId4"/>
                      <a:srcRect/>
                      <a:stretch>
                        <a:fillRect/>
                      </a:stretch>
                    </p:blipFill>
                    <p:spPr bwMode="auto">
                      <a:xfrm>
                        <a:off x="3646488" y="3124200"/>
                        <a:ext cx="392112" cy="460375"/>
                      </a:xfrm>
                      <a:prstGeom prst="rect">
                        <a:avLst/>
                      </a:prstGeom>
                      <a:noFill/>
                      <a:ln>
                        <a:noFill/>
                      </a:ln>
                      <a:extLst/>
                    </p:spPr>
                  </p:pic>
                </p:oleObj>
              </mc:Fallback>
            </mc:AlternateContent>
          </a:graphicData>
        </a:graphic>
      </p:graphicFrame>
      <p:graphicFrame>
        <p:nvGraphicFramePr>
          <p:cNvPr id="9" name="Object 10"/>
          <p:cNvGraphicFramePr>
            <a:graphicFrameLocks noChangeAspect="1"/>
          </p:cNvGraphicFramePr>
          <p:nvPr>
            <p:extLst>
              <p:ext uri="{D42A27DB-BD31-4B8C-83A1-F6EECF244321}">
                <p14:modId xmlns:p14="http://schemas.microsoft.com/office/powerpoint/2010/main" val="163529994"/>
              </p:ext>
            </p:extLst>
          </p:nvPr>
        </p:nvGraphicFramePr>
        <p:xfrm>
          <a:off x="6653213" y="2514600"/>
          <a:ext cx="368300" cy="458788"/>
        </p:xfrm>
        <a:graphic>
          <a:graphicData uri="http://schemas.openxmlformats.org/presentationml/2006/ole">
            <mc:AlternateContent xmlns:mc="http://schemas.openxmlformats.org/markup-compatibility/2006">
              <mc:Choice xmlns:v="urn:schemas-microsoft-com:vml" Requires="v">
                <p:oleObj spid="_x0000_s838187" name="Equation" r:id="rId5" imgW="203200" imgH="254000" progId="Equation.3">
                  <p:embed/>
                </p:oleObj>
              </mc:Choice>
              <mc:Fallback>
                <p:oleObj name="Equation" r:id="rId5" imgW="203200" imgH="254000" progId="Equation.3">
                  <p:embed/>
                  <p:pic>
                    <p:nvPicPr>
                      <p:cNvPr id="0" name=""/>
                      <p:cNvPicPr>
                        <a:picLocks noChangeAspect="1" noChangeArrowheads="1"/>
                      </p:cNvPicPr>
                      <p:nvPr/>
                    </p:nvPicPr>
                    <p:blipFill>
                      <a:blip r:embed="rId6"/>
                      <a:srcRect/>
                      <a:stretch>
                        <a:fillRect/>
                      </a:stretch>
                    </p:blipFill>
                    <p:spPr bwMode="auto">
                      <a:xfrm>
                        <a:off x="6653213" y="2514600"/>
                        <a:ext cx="368300" cy="458788"/>
                      </a:xfrm>
                      <a:prstGeom prst="rect">
                        <a:avLst/>
                      </a:prstGeom>
                      <a:noFill/>
                      <a:ln>
                        <a:noFill/>
                      </a:ln>
                      <a:extLst/>
                    </p:spPr>
                  </p:pic>
                </p:oleObj>
              </mc:Fallback>
            </mc:AlternateContent>
          </a:graphicData>
        </a:graphic>
      </p:graphicFrame>
      <p:graphicFrame>
        <p:nvGraphicFramePr>
          <p:cNvPr id="10" name="Object 10"/>
          <p:cNvGraphicFramePr>
            <a:graphicFrameLocks noChangeAspect="1"/>
          </p:cNvGraphicFramePr>
          <p:nvPr>
            <p:extLst>
              <p:ext uri="{D42A27DB-BD31-4B8C-83A1-F6EECF244321}">
                <p14:modId xmlns:p14="http://schemas.microsoft.com/office/powerpoint/2010/main" val="801288702"/>
              </p:ext>
            </p:extLst>
          </p:nvPr>
        </p:nvGraphicFramePr>
        <p:xfrm>
          <a:off x="6367463" y="3124200"/>
          <a:ext cx="852487" cy="460375"/>
        </p:xfrm>
        <a:graphic>
          <a:graphicData uri="http://schemas.openxmlformats.org/presentationml/2006/ole">
            <mc:AlternateContent xmlns:mc="http://schemas.openxmlformats.org/markup-compatibility/2006">
              <mc:Choice xmlns:v="urn:schemas-microsoft-com:vml" Requires="v">
                <p:oleObj spid="_x0000_s838188" name="Equation" r:id="rId7" imgW="469900" imgH="254000" progId="Equation.3">
                  <p:embed/>
                </p:oleObj>
              </mc:Choice>
              <mc:Fallback>
                <p:oleObj name="Equation" r:id="rId7" imgW="469900" imgH="254000" progId="Equation.3">
                  <p:embed/>
                  <p:pic>
                    <p:nvPicPr>
                      <p:cNvPr id="0" name=""/>
                      <p:cNvPicPr>
                        <a:picLocks noChangeAspect="1" noChangeArrowheads="1"/>
                      </p:cNvPicPr>
                      <p:nvPr/>
                    </p:nvPicPr>
                    <p:blipFill>
                      <a:blip r:embed="rId8"/>
                      <a:srcRect/>
                      <a:stretch>
                        <a:fillRect/>
                      </a:stretch>
                    </p:blipFill>
                    <p:spPr bwMode="auto">
                      <a:xfrm>
                        <a:off x="6367463" y="3124200"/>
                        <a:ext cx="852487" cy="460375"/>
                      </a:xfrm>
                      <a:prstGeom prst="rect">
                        <a:avLst/>
                      </a:prstGeom>
                      <a:noFill/>
                      <a:ln>
                        <a:noFill/>
                      </a:ln>
                      <a:extLst/>
                    </p:spPr>
                  </p:pic>
                </p:oleObj>
              </mc:Fallback>
            </mc:AlternateContent>
          </a:graphicData>
        </a:graphic>
      </p:graphicFrame>
      <p:graphicFrame>
        <p:nvGraphicFramePr>
          <p:cNvPr id="16" name="Object 10"/>
          <p:cNvGraphicFramePr>
            <a:graphicFrameLocks noChangeAspect="1"/>
          </p:cNvGraphicFramePr>
          <p:nvPr>
            <p:extLst>
              <p:ext uri="{D42A27DB-BD31-4B8C-83A1-F6EECF244321}">
                <p14:modId xmlns:p14="http://schemas.microsoft.com/office/powerpoint/2010/main" val="3956518165"/>
              </p:ext>
            </p:extLst>
          </p:nvPr>
        </p:nvGraphicFramePr>
        <p:xfrm>
          <a:off x="3713163" y="1916113"/>
          <a:ext cx="277812" cy="438150"/>
        </p:xfrm>
        <a:graphic>
          <a:graphicData uri="http://schemas.openxmlformats.org/presentationml/2006/ole">
            <mc:AlternateContent xmlns:mc="http://schemas.openxmlformats.org/markup-compatibility/2006">
              <mc:Choice xmlns:v="urn:schemas-microsoft-com:vml" Requires="v">
                <p:oleObj spid="_x0000_s838189" name="Equation" r:id="rId9" imgW="152400" imgH="241300" progId="Equation.3">
                  <p:embed/>
                </p:oleObj>
              </mc:Choice>
              <mc:Fallback>
                <p:oleObj name="Equation" r:id="rId9" imgW="152400" imgH="241300" progId="Equation.3">
                  <p:embed/>
                  <p:pic>
                    <p:nvPicPr>
                      <p:cNvPr id="0" name=""/>
                      <p:cNvPicPr>
                        <a:picLocks noChangeAspect="1" noChangeArrowheads="1"/>
                      </p:cNvPicPr>
                      <p:nvPr/>
                    </p:nvPicPr>
                    <p:blipFill>
                      <a:blip r:embed="rId10"/>
                      <a:srcRect/>
                      <a:stretch>
                        <a:fillRect/>
                      </a:stretch>
                    </p:blipFill>
                    <p:spPr bwMode="auto">
                      <a:xfrm>
                        <a:off x="3713163" y="1916113"/>
                        <a:ext cx="277812" cy="438150"/>
                      </a:xfrm>
                      <a:prstGeom prst="rect">
                        <a:avLst/>
                      </a:prstGeom>
                      <a:noFill/>
                      <a:ln>
                        <a:noFill/>
                      </a:ln>
                      <a:extLst/>
                    </p:spPr>
                  </p:pic>
                </p:oleObj>
              </mc:Fallback>
            </mc:AlternateContent>
          </a:graphicData>
        </a:graphic>
      </p:graphicFrame>
      <p:graphicFrame>
        <p:nvGraphicFramePr>
          <p:cNvPr id="17" name="Object 10"/>
          <p:cNvGraphicFramePr>
            <a:graphicFrameLocks noChangeAspect="1"/>
          </p:cNvGraphicFramePr>
          <p:nvPr>
            <p:extLst>
              <p:ext uri="{D42A27DB-BD31-4B8C-83A1-F6EECF244321}">
                <p14:modId xmlns:p14="http://schemas.microsoft.com/office/powerpoint/2010/main" val="554249320"/>
              </p:ext>
            </p:extLst>
          </p:nvPr>
        </p:nvGraphicFramePr>
        <p:xfrm>
          <a:off x="5035550" y="2514600"/>
          <a:ext cx="417513" cy="438150"/>
        </p:xfrm>
        <a:graphic>
          <a:graphicData uri="http://schemas.openxmlformats.org/presentationml/2006/ole">
            <mc:AlternateContent xmlns:mc="http://schemas.openxmlformats.org/markup-compatibility/2006">
              <mc:Choice xmlns:v="urn:schemas-microsoft-com:vml" Requires="v">
                <p:oleObj spid="_x0000_s838190" name="Equation" r:id="rId11" imgW="228600" imgH="241300" progId="Equation.3">
                  <p:embed/>
                </p:oleObj>
              </mc:Choice>
              <mc:Fallback>
                <p:oleObj name="Equation" r:id="rId11" imgW="228600" imgH="241300" progId="Equation.3">
                  <p:embed/>
                  <p:pic>
                    <p:nvPicPr>
                      <p:cNvPr id="0" name=""/>
                      <p:cNvPicPr>
                        <a:picLocks noChangeAspect="1" noChangeArrowheads="1"/>
                      </p:cNvPicPr>
                      <p:nvPr/>
                    </p:nvPicPr>
                    <p:blipFill>
                      <a:blip r:embed="rId12"/>
                      <a:srcRect/>
                      <a:stretch>
                        <a:fillRect/>
                      </a:stretch>
                    </p:blipFill>
                    <p:spPr bwMode="auto">
                      <a:xfrm>
                        <a:off x="5035550" y="2514600"/>
                        <a:ext cx="417513" cy="438150"/>
                      </a:xfrm>
                      <a:prstGeom prst="rect">
                        <a:avLst/>
                      </a:prstGeom>
                      <a:noFill/>
                      <a:ln>
                        <a:noFill/>
                      </a:ln>
                      <a:extLst/>
                    </p:spPr>
                  </p:pic>
                </p:oleObj>
              </mc:Fallback>
            </mc:AlternateContent>
          </a:graphicData>
        </a:graphic>
      </p:graphicFrame>
      <p:graphicFrame>
        <p:nvGraphicFramePr>
          <p:cNvPr id="19" name="Object 10"/>
          <p:cNvGraphicFramePr>
            <a:graphicFrameLocks noChangeAspect="1"/>
          </p:cNvGraphicFramePr>
          <p:nvPr>
            <p:extLst>
              <p:ext uri="{D42A27DB-BD31-4B8C-83A1-F6EECF244321}">
                <p14:modId xmlns:p14="http://schemas.microsoft.com/office/powerpoint/2010/main" val="3399685901"/>
              </p:ext>
            </p:extLst>
          </p:nvPr>
        </p:nvGraphicFramePr>
        <p:xfrm>
          <a:off x="6642100" y="1905000"/>
          <a:ext cx="346075" cy="460375"/>
        </p:xfrm>
        <a:graphic>
          <a:graphicData uri="http://schemas.openxmlformats.org/presentationml/2006/ole">
            <mc:AlternateContent xmlns:mc="http://schemas.openxmlformats.org/markup-compatibility/2006">
              <mc:Choice xmlns:v="urn:schemas-microsoft-com:vml" Requires="v">
                <p:oleObj spid="_x0000_s838191" name="Equation" r:id="rId13" imgW="190500" imgH="254000" progId="Equation.3">
                  <p:embed/>
                </p:oleObj>
              </mc:Choice>
              <mc:Fallback>
                <p:oleObj name="Equation" r:id="rId13" imgW="190500" imgH="254000" progId="Equation.3">
                  <p:embed/>
                  <p:pic>
                    <p:nvPicPr>
                      <p:cNvPr id="0" name=""/>
                      <p:cNvPicPr>
                        <a:picLocks noChangeAspect="1" noChangeArrowheads="1"/>
                      </p:cNvPicPr>
                      <p:nvPr/>
                    </p:nvPicPr>
                    <p:blipFill>
                      <a:blip r:embed="rId14"/>
                      <a:srcRect/>
                      <a:stretch>
                        <a:fillRect/>
                      </a:stretch>
                    </p:blipFill>
                    <p:spPr bwMode="auto">
                      <a:xfrm>
                        <a:off x="6642100" y="1905000"/>
                        <a:ext cx="346075" cy="460375"/>
                      </a:xfrm>
                      <a:prstGeom prst="rect">
                        <a:avLst/>
                      </a:prstGeom>
                      <a:noFill/>
                      <a:ln>
                        <a:noFill/>
                      </a:ln>
                      <a:extLst/>
                    </p:spPr>
                  </p:pic>
                </p:oleObj>
              </mc:Fallback>
            </mc:AlternateContent>
          </a:graphicData>
        </a:graphic>
      </p:graphicFrame>
      <p:graphicFrame>
        <p:nvGraphicFramePr>
          <p:cNvPr id="20" name="Object 10"/>
          <p:cNvGraphicFramePr>
            <a:graphicFrameLocks noChangeAspect="1"/>
          </p:cNvGraphicFramePr>
          <p:nvPr>
            <p:extLst>
              <p:ext uri="{D42A27DB-BD31-4B8C-83A1-F6EECF244321}">
                <p14:modId xmlns:p14="http://schemas.microsoft.com/office/powerpoint/2010/main" val="3419404933"/>
              </p:ext>
            </p:extLst>
          </p:nvPr>
        </p:nvGraphicFramePr>
        <p:xfrm>
          <a:off x="5030788" y="3135313"/>
          <a:ext cx="414337" cy="434975"/>
        </p:xfrm>
        <a:graphic>
          <a:graphicData uri="http://schemas.openxmlformats.org/presentationml/2006/ole">
            <mc:AlternateContent xmlns:mc="http://schemas.openxmlformats.org/markup-compatibility/2006">
              <mc:Choice xmlns:v="urn:schemas-microsoft-com:vml" Requires="v">
                <p:oleObj spid="_x0000_s838192" name="Equation" r:id="rId15" imgW="228600" imgH="241300" progId="Equation.3">
                  <p:embed/>
                </p:oleObj>
              </mc:Choice>
              <mc:Fallback>
                <p:oleObj name="Equation" r:id="rId15" imgW="228600" imgH="241300" progId="Equation.3">
                  <p:embed/>
                  <p:pic>
                    <p:nvPicPr>
                      <p:cNvPr id="0" name=""/>
                      <p:cNvPicPr>
                        <a:picLocks noChangeAspect="1" noChangeArrowheads="1"/>
                      </p:cNvPicPr>
                      <p:nvPr/>
                    </p:nvPicPr>
                    <p:blipFill>
                      <a:blip r:embed="rId16"/>
                      <a:srcRect/>
                      <a:stretch>
                        <a:fillRect/>
                      </a:stretch>
                    </p:blipFill>
                    <p:spPr bwMode="auto">
                      <a:xfrm>
                        <a:off x="5030788" y="3135313"/>
                        <a:ext cx="414337" cy="434975"/>
                      </a:xfrm>
                      <a:prstGeom prst="rect">
                        <a:avLst/>
                      </a:prstGeom>
                      <a:noFill/>
                      <a:ln>
                        <a:noFill/>
                      </a:ln>
                      <a:extLst/>
                    </p:spPr>
                  </p:pic>
                </p:oleObj>
              </mc:Fallback>
            </mc:AlternateContent>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577084883"/>
              </p:ext>
            </p:extLst>
          </p:nvPr>
        </p:nvGraphicFramePr>
        <p:xfrm>
          <a:off x="1524000" y="3962400"/>
          <a:ext cx="6096000" cy="2336800"/>
        </p:xfrm>
        <a:graphic>
          <a:graphicData uri="http://schemas.openxmlformats.org/drawingml/2006/table">
            <a:tbl>
              <a:tblPr firstRow="1" bandRow="1">
                <a:tableStyleId>{5C22544A-7EE6-4342-B048-85BDC9FD1C3A}</a:tableStyleId>
              </a:tblPr>
              <a:tblGrid>
                <a:gridCol w="1524000"/>
                <a:gridCol w="1524000"/>
                <a:gridCol w="1524000"/>
                <a:gridCol w="1524000"/>
              </a:tblGrid>
              <a:tr h="584200">
                <a:tc>
                  <a:txBody>
                    <a:bodyPr/>
                    <a:lstStyle/>
                    <a:p>
                      <a:r>
                        <a:rPr lang="en-US" sz="2000" dirty="0" smtClean="0">
                          <a:solidFill>
                            <a:schemeClr val="tx1"/>
                          </a:solidFill>
                        </a:rPr>
                        <a:t>GLUONS</a:t>
                      </a:r>
                      <a:endParaRPr lang="en-US" sz="20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r>
              <a:tr h="584200">
                <a:tc>
                  <a:txBody>
                    <a:bodyPr/>
                    <a:lstStyle/>
                    <a:p>
                      <a:pPr algn="ctr"/>
                      <a:r>
                        <a:rPr lang="en-US" dirty="0" smtClean="0"/>
                        <a:t>U</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84200">
                <a:tc>
                  <a:txBody>
                    <a:bodyPr/>
                    <a:lstStyle/>
                    <a:p>
                      <a:pPr algn="ctr"/>
                      <a:r>
                        <a:rPr lang="en-US" dirty="0" smtClean="0"/>
                        <a:t>L</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84200">
                <a:tc>
                  <a:txBody>
                    <a:bodyPr/>
                    <a:lstStyle/>
                    <a:p>
                      <a:pPr algn="ctr"/>
                      <a:r>
                        <a:rPr lang="en-US" dirty="0" smtClean="0"/>
                        <a:t>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23" name="Object 10"/>
          <p:cNvGraphicFramePr>
            <a:graphicFrameLocks noChangeAspect="1"/>
          </p:cNvGraphicFramePr>
          <p:nvPr>
            <p:extLst>
              <p:ext uri="{D42A27DB-BD31-4B8C-83A1-F6EECF244321}">
                <p14:modId xmlns:p14="http://schemas.microsoft.com/office/powerpoint/2010/main" val="1472420538"/>
              </p:ext>
            </p:extLst>
          </p:nvPr>
        </p:nvGraphicFramePr>
        <p:xfrm>
          <a:off x="3589338" y="5791200"/>
          <a:ext cx="506412" cy="460375"/>
        </p:xfrm>
        <a:graphic>
          <a:graphicData uri="http://schemas.openxmlformats.org/presentationml/2006/ole">
            <mc:AlternateContent xmlns:mc="http://schemas.openxmlformats.org/markup-compatibility/2006">
              <mc:Choice xmlns:v="urn:schemas-microsoft-com:vml" Requires="v">
                <p:oleObj spid="_x0000_s838193" name="Equation" r:id="rId17" imgW="279400" imgH="254000" progId="Equation.3">
                  <p:embed/>
                </p:oleObj>
              </mc:Choice>
              <mc:Fallback>
                <p:oleObj name="Equation" r:id="rId17" imgW="279400" imgH="254000" progId="Equation.3">
                  <p:embed/>
                  <p:pic>
                    <p:nvPicPr>
                      <p:cNvPr id="0" name=""/>
                      <p:cNvPicPr>
                        <a:picLocks noChangeAspect="1" noChangeArrowheads="1"/>
                      </p:cNvPicPr>
                      <p:nvPr/>
                    </p:nvPicPr>
                    <p:blipFill>
                      <a:blip r:embed="rId18"/>
                      <a:srcRect/>
                      <a:stretch>
                        <a:fillRect/>
                      </a:stretch>
                    </p:blipFill>
                    <p:spPr bwMode="auto">
                      <a:xfrm>
                        <a:off x="3589338" y="5791200"/>
                        <a:ext cx="506412" cy="460375"/>
                      </a:xfrm>
                      <a:prstGeom prst="rect">
                        <a:avLst/>
                      </a:prstGeom>
                      <a:noFill/>
                      <a:ln>
                        <a:noFill/>
                      </a:ln>
                      <a:extLst/>
                    </p:spPr>
                  </p:pic>
                </p:oleObj>
              </mc:Fallback>
            </mc:AlternateContent>
          </a:graphicData>
        </a:graphic>
      </p:graphicFrame>
      <p:graphicFrame>
        <p:nvGraphicFramePr>
          <p:cNvPr id="24" name="Object 10"/>
          <p:cNvGraphicFramePr>
            <a:graphicFrameLocks noChangeAspect="1"/>
          </p:cNvGraphicFramePr>
          <p:nvPr>
            <p:extLst>
              <p:ext uri="{D42A27DB-BD31-4B8C-83A1-F6EECF244321}">
                <p14:modId xmlns:p14="http://schemas.microsoft.com/office/powerpoint/2010/main" val="3305710405"/>
              </p:ext>
            </p:extLst>
          </p:nvPr>
        </p:nvGraphicFramePr>
        <p:xfrm>
          <a:off x="6619875" y="5181600"/>
          <a:ext cx="436563" cy="458788"/>
        </p:xfrm>
        <a:graphic>
          <a:graphicData uri="http://schemas.openxmlformats.org/presentationml/2006/ole">
            <mc:AlternateContent xmlns:mc="http://schemas.openxmlformats.org/markup-compatibility/2006">
              <mc:Choice xmlns:v="urn:schemas-microsoft-com:vml" Requires="v">
                <p:oleObj spid="_x0000_s838194" name="Equation" r:id="rId19" imgW="241300" imgH="254000" progId="Equation.3">
                  <p:embed/>
                </p:oleObj>
              </mc:Choice>
              <mc:Fallback>
                <p:oleObj name="Equation" r:id="rId19" imgW="241300" imgH="254000" progId="Equation.3">
                  <p:embed/>
                  <p:pic>
                    <p:nvPicPr>
                      <p:cNvPr id="0" name=""/>
                      <p:cNvPicPr>
                        <a:picLocks noChangeAspect="1" noChangeArrowheads="1"/>
                      </p:cNvPicPr>
                      <p:nvPr/>
                    </p:nvPicPr>
                    <p:blipFill>
                      <a:blip r:embed="rId20"/>
                      <a:srcRect/>
                      <a:stretch>
                        <a:fillRect/>
                      </a:stretch>
                    </p:blipFill>
                    <p:spPr bwMode="auto">
                      <a:xfrm>
                        <a:off x="6619875" y="5181600"/>
                        <a:ext cx="436563" cy="458788"/>
                      </a:xfrm>
                      <a:prstGeom prst="rect">
                        <a:avLst/>
                      </a:prstGeom>
                      <a:noFill/>
                      <a:ln>
                        <a:noFill/>
                      </a:ln>
                      <a:extLst/>
                    </p:spPr>
                  </p:pic>
                </p:oleObj>
              </mc:Fallback>
            </mc:AlternateContent>
          </a:graphicData>
        </a:graphic>
      </p:graphicFrame>
      <p:graphicFrame>
        <p:nvGraphicFramePr>
          <p:cNvPr id="25" name="Object 10"/>
          <p:cNvGraphicFramePr>
            <a:graphicFrameLocks noChangeAspect="1"/>
          </p:cNvGraphicFramePr>
          <p:nvPr>
            <p:extLst>
              <p:ext uri="{D42A27DB-BD31-4B8C-83A1-F6EECF244321}">
                <p14:modId xmlns:p14="http://schemas.microsoft.com/office/powerpoint/2010/main" val="3939824459"/>
              </p:ext>
            </p:extLst>
          </p:nvPr>
        </p:nvGraphicFramePr>
        <p:xfrm>
          <a:off x="6332538" y="5791200"/>
          <a:ext cx="922337" cy="460375"/>
        </p:xfrm>
        <a:graphic>
          <a:graphicData uri="http://schemas.openxmlformats.org/presentationml/2006/ole">
            <mc:AlternateContent xmlns:mc="http://schemas.openxmlformats.org/markup-compatibility/2006">
              <mc:Choice xmlns:v="urn:schemas-microsoft-com:vml" Requires="v">
                <p:oleObj spid="_x0000_s838195" name="Equation" r:id="rId21" imgW="508000" imgH="254000" progId="Equation.3">
                  <p:embed/>
                </p:oleObj>
              </mc:Choice>
              <mc:Fallback>
                <p:oleObj name="Equation" r:id="rId21" imgW="508000" imgH="254000" progId="Equation.3">
                  <p:embed/>
                  <p:pic>
                    <p:nvPicPr>
                      <p:cNvPr id="0" name=""/>
                      <p:cNvPicPr>
                        <a:picLocks noChangeAspect="1" noChangeArrowheads="1"/>
                      </p:cNvPicPr>
                      <p:nvPr/>
                    </p:nvPicPr>
                    <p:blipFill>
                      <a:blip r:embed="rId22"/>
                      <a:srcRect/>
                      <a:stretch>
                        <a:fillRect/>
                      </a:stretch>
                    </p:blipFill>
                    <p:spPr bwMode="auto">
                      <a:xfrm>
                        <a:off x="6332538" y="5791200"/>
                        <a:ext cx="922337" cy="460375"/>
                      </a:xfrm>
                      <a:prstGeom prst="rect">
                        <a:avLst/>
                      </a:prstGeom>
                      <a:noFill/>
                      <a:ln>
                        <a:noFill/>
                      </a:ln>
                      <a:extLst/>
                    </p:spPr>
                  </p:pic>
                </p:oleObj>
              </mc:Fallback>
            </mc:AlternateContent>
          </a:graphicData>
        </a:graphic>
      </p:graphicFrame>
      <p:graphicFrame>
        <p:nvGraphicFramePr>
          <p:cNvPr id="27" name="Object 10"/>
          <p:cNvGraphicFramePr>
            <a:graphicFrameLocks noChangeAspect="1"/>
          </p:cNvGraphicFramePr>
          <p:nvPr>
            <p:extLst>
              <p:ext uri="{D42A27DB-BD31-4B8C-83A1-F6EECF244321}">
                <p14:modId xmlns:p14="http://schemas.microsoft.com/office/powerpoint/2010/main" val="2764723120"/>
              </p:ext>
            </p:extLst>
          </p:nvPr>
        </p:nvGraphicFramePr>
        <p:xfrm>
          <a:off x="3509963" y="4038600"/>
          <a:ext cx="600075" cy="458788"/>
        </p:xfrm>
        <a:graphic>
          <a:graphicData uri="http://schemas.openxmlformats.org/presentationml/2006/ole">
            <mc:AlternateContent xmlns:mc="http://schemas.openxmlformats.org/markup-compatibility/2006">
              <mc:Choice xmlns:v="urn:schemas-microsoft-com:vml" Requires="v">
                <p:oleObj spid="_x0000_s838196" name="Equation" r:id="rId23" imgW="330200" imgH="254000" progId="Equation.3">
                  <p:embed/>
                </p:oleObj>
              </mc:Choice>
              <mc:Fallback>
                <p:oleObj name="Equation" r:id="rId23" imgW="330200" imgH="254000" progId="Equation.3">
                  <p:embed/>
                  <p:pic>
                    <p:nvPicPr>
                      <p:cNvPr id="0" name=""/>
                      <p:cNvPicPr>
                        <a:picLocks noChangeAspect="1" noChangeArrowheads="1"/>
                      </p:cNvPicPr>
                      <p:nvPr/>
                    </p:nvPicPr>
                    <p:blipFill>
                      <a:blip r:embed="rId24"/>
                      <a:srcRect/>
                      <a:stretch>
                        <a:fillRect/>
                      </a:stretch>
                    </p:blipFill>
                    <p:spPr bwMode="auto">
                      <a:xfrm>
                        <a:off x="3509963" y="4038600"/>
                        <a:ext cx="600075" cy="458788"/>
                      </a:xfrm>
                      <a:prstGeom prst="rect">
                        <a:avLst/>
                      </a:prstGeom>
                      <a:noFill/>
                      <a:ln>
                        <a:noFill/>
                      </a:ln>
                      <a:extLst/>
                    </p:spPr>
                  </p:pic>
                </p:oleObj>
              </mc:Fallback>
            </mc:AlternateContent>
          </a:graphicData>
        </a:graphic>
      </p:graphicFrame>
      <p:graphicFrame>
        <p:nvGraphicFramePr>
          <p:cNvPr id="28" name="Object 10"/>
          <p:cNvGraphicFramePr>
            <a:graphicFrameLocks noChangeAspect="1"/>
          </p:cNvGraphicFramePr>
          <p:nvPr>
            <p:extLst>
              <p:ext uri="{D42A27DB-BD31-4B8C-83A1-F6EECF244321}">
                <p14:modId xmlns:p14="http://schemas.microsoft.com/office/powerpoint/2010/main" val="3953864239"/>
              </p:ext>
            </p:extLst>
          </p:nvPr>
        </p:nvGraphicFramePr>
        <p:xfrm>
          <a:off x="3656013" y="4572000"/>
          <a:ext cx="393700" cy="460375"/>
        </p:xfrm>
        <a:graphic>
          <a:graphicData uri="http://schemas.openxmlformats.org/presentationml/2006/ole">
            <mc:AlternateContent xmlns:mc="http://schemas.openxmlformats.org/markup-compatibility/2006">
              <mc:Choice xmlns:v="urn:schemas-microsoft-com:vml" Requires="v">
                <p:oleObj spid="_x0000_s838197" name="Equation" r:id="rId25" imgW="215900" imgH="254000" progId="Equation.3">
                  <p:embed/>
                </p:oleObj>
              </mc:Choice>
              <mc:Fallback>
                <p:oleObj name="Equation" r:id="rId25" imgW="215900" imgH="254000" progId="Equation.3">
                  <p:embed/>
                  <p:pic>
                    <p:nvPicPr>
                      <p:cNvPr id="0" name=""/>
                      <p:cNvPicPr>
                        <a:picLocks noChangeAspect="1" noChangeArrowheads="1"/>
                      </p:cNvPicPr>
                      <p:nvPr/>
                    </p:nvPicPr>
                    <p:blipFill>
                      <a:blip r:embed="rId26"/>
                      <a:srcRect/>
                      <a:stretch>
                        <a:fillRect/>
                      </a:stretch>
                    </p:blipFill>
                    <p:spPr bwMode="auto">
                      <a:xfrm>
                        <a:off x="3656013" y="4572000"/>
                        <a:ext cx="393700" cy="460375"/>
                      </a:xfrm>
                      <a:prstGeom prst="rect">
                        <a:avLst/>
                      </a:prstGeom>
                      <a:noFill/>
                      <a:ln>
                        <a:noFill/>
                      </a:ln>
                      <a:extLst/>
                    </p:spPr>
                  </p:pic>
                </p:oleObj>
              </mc:Fallback>
            </mc:AlternateContent>
          </a:graphicData>
        </a:graphic>
      </p:graphicFrame>
      <p:graphicFrame>
        <p:nvGraphicFramePr>
          <p:cNvPr id="30" name="Object 10"/>
          <p:cNvGraphicFramePr>
            <a:graphicFrameLocks noChangeAspect="1"/>
          </p:cNvGraphicFramePr>
          <p:nvPr>
            <p:extLst>
              <p:ext uri="{D42A27DB-BD31-4B8C-83A1-F6EECF244321}">
                <p14:modId xmlns:p14="http://schemas.microsoft.com/office/powerpoint/2010/main" val="55539742"/>
              </p:ext>
            </p:extLst>
          </p:nvPr>
        </p:nvGraphicFramePr>
        <p:xfrm>
          <a:off x="6596063" y="4572000"/>
          <a:ext cx="438150" cy="460375"/>
        </p:xfrm>
        <a:graphic>
          <a:graphicData uri="http://schemas.openxmlformats.org/presentationml/2006/ole">
            <mc:AlternateContent xmlns:mc="http://schemas.openxmlformats.org/markup-compatibility/2006">
              <mc:Choice xmlns:v="urn:schemas-microsoft-com:vml" Requires="v">
                <p:oleObj spid="_x0000_s838198" name="Equation" r:id="rId27" imgW="241300" imgH="254000" progId="Equation.3">
                  <p:embed/>
                </p:oleObj>
              </mc:Choice>
              <mc:Fallback>
                <p:oleObj name="Equation" r:id="rId27" imgW="241300" imgH="254000" progId="Equation.3">
                  <p:embed/>
                  <p:pic>
                    <p:nvPicPr>
                      <p:cNvPr id="0" name=""/>
                      <p:cNvPicPr>
                        <a:picLocks noChangeAspect="1" noChangeArrowheads="1"/>
                      </p:cNvPicPr>
                      <p:nvPr/>
                    </p:nvPicPr>
                    <p:blipFill>
                      <a:blip r:embed="rId28"/>
                      <a:srcRect/>
                      <a:stretch>
                        <a:fillRect/>
                      </a:stretch>
                    </p:blipFill>
                    <p:spPr bwMode="auto">
                      <a:xfrm>
                        <a:off x="6596063" y="4572000"/>
                        <a:ext cx="438150" cy="460375"/>
                      </a:xfrm>
                      <a:prstGeom prst="rect">
                        <a:avLst/>
                      </a:prstGeom>
                      <a:noFill/>
                      <a:ln>
                        <a:noFill/>
                      </a:ln>
                      <a:extLst/>
                    </p:spPr>
                  </p:pic>
                </p:oleObj>
              </mc:Fallback>
            </mc:AlternateContent>
          </a:graphicData>
        </a:graphic>
      </p:graphicFrame>
      <p:graphicFrame>
        <p:nvGraphicFramePr>
          <p:cNvPr id="31" name="Object 10"/>
          <p:cNvGraphicFramePr>
            <a:graphicFrameLocks noChangeAspect="1"/>
          </p:cNvGraphicFramePr>
          <p:nvPr>
            <p:extLst>
              <p:ext uri="{D42A27DB-BD31-4B8C-83A1-F6EECF244321}">
                <p14:modId xmlns:p14="http://schemas.microsoft.com/office/powerpoint/2010/main" val="686485808"/>
              </p:ext>
            </p:extLst>
          </p:nvPr>
        </p:nvGraphicFramePr>
        <p:xfrm>
          <a:off x="5030788" y="5791200"/>
          <a:ext cx="414337" cy="458788"/>
        </p:xfrm>
        <a:graphic>
          <a:graphicData uri="http://schemas.openxmlformats.org/presentationml/2006/ole">
            <mc:AlternateContent xmlns:mc="http://schemas.openxmlformats.org/markup-compatibility/2006">
              <mc:Choice xmlns:v="urn:schemas-microsoft-com:vml" Requires="v">
                <p:oleObj spid="_x0000_s838199" name="Equation" r:id="rId29" imgW="228600" imgH="254000" progId="Equation.3">
                  <p:embed/>
                </p:oleObj>
              </mc:Choice>
              <mc:Fallback>
                <p:oleObj name="Equation" r:id="rId29" imgW="228600" imgH="254000" progId="Equation.3">
                  <p:embed/>
                  <p:pic>
                    <p:nvPicPr>
                      <p:cNvPr id="0" name=""/>
                      <p:cNvPicPr>
                        <a:picLocks noChangeAspect="1" noChangeArrowheads="1"/>
                      </p:cNvPicPr>
                      <p:nvPr/>
                    </p:nvPicPr>
                    <p:blipFill>
                      <a:blip r:embed="rId30"/>
                      <a:srcRect/>
                      <a:stretch>
                        <a:fillRect/>
                      </a:stretch>
                    </p:blipFill>
                    <p:spPr bwMode="auto">
                      <a:xfrm>
                        <a:off x="5030788" y="5791200"/>
                        <a:ext cx="414337" cy="458788"/>
                      </a:xfrm>
                      <a:prstGeom prst="rect">
                        <a:avLst/>
                      </a:prstGeom>
                      <a:noFill/>
                      <a:ln>
                        <a:noFill/>
                      </a:ln>
                      <a:extLst/>
                    </p:spPr>
                  </p:pic>
                </p:oleObj>
              </mc:Fallback>
            </mc:AlternateContent>
          </a:graphicData>
        </a:graphic>
      </p:graphicFrame>
      <p:graphicFrame>
        <p:nvGraphicFramePr>
          <p:cNvPr id="32" name="Object 10"/>
          <p:cNvGraphicFramePr>
            <a:graphicFrameLocks noChangeAspect="1"/>
          </p:cNvGraphicFramePr>
          <p:nvPr>
            <p:extLst>
              <p:ext uri="{D42A27DB-BD31-4B8C-83A1-F6EECF244321}">
                <p14:modId xmlns:p14="http://schemas.microsoft.com/office/powerpoint/2010/main" val="2149495420"/>
              </p:ext>
            </p:extLst>
          </p:nvPr>
        </p:nvGraphicFramePr>
        <p:xfrm>
          <a:off x="6621463" y="4038600"/>
          <a:ext cx="461962" cy="458788"/>
        </p:xfrm>
        <a:graphic>
          <a:graphicData uri="http://schemas.openxmlformats.org/presentationml/2006/ole">
            <mc:AlternateContent xmlns:mc="http://schemas.openxmlformats.org/markup-compatibility/2006">
              <mc:Choice xmlns:v="urn:schemas-microsoft-com:vml" Requires="v">
                <p:oleObj spid="_x0000_s838200" name="Equation" r:id="rId31" imgW="254000" imgH="254000" progId="Equation.3">
                  <p:embed/>
                </p:oleObj>
              </mc:Choice>
              <mc:Fallback>
                <p:oleObj name="Equation" r:id="rId31" imgW="254000" imgH="254000" progId="Equation.3">
                  <p:embed/>
                  <p:pic>
                    <p:nvPicPr>
                      <p:cNvPr id="0" name=""/>
                      <p:cNvPicPr>
                        <a:picLocks noChangeAspect="1" noChangeArrowheads="1"/>
                      </p:cNvPicPr>
                      <p:nvPr/>
                    </p:nvPicPr>
                    <p:blipFill>
                      <a:blip r:embed="rId32"/>
                      <a:srcRect/>
                      <a:stretch>
                        <a:fillRect/>
                      </a:stretch>
                    </p:blipFill>
                    <p:spPr bwMode="auto">
                      <a:xfrm>
                        <a:off x="6621463" y="4038600"/>
                        <a:ext cx="461962" cy="458788"/>
                      </a:xfrm>
                      <a:prstGeom prst="rect">
                        <a:avLst/>
                      </a:prstGeom>
                      <a:noFill/>
                      <a:ln>
                        <a:noFill/>
                      </a:ln>
                      <a:extLst/>
                    </p:spPr>
                  </p:pic>
                </p:oleObj>
              </mc:Fallback>
            </mc:AlternateContent>
          </a:graphicData>
        </a:graphic>
      </p:graphicFrame>
      <p:graphicFrame>
        <p:nvGraphicFramePr>
          <p:cNvPr id="33" name="Object 10"/>
          <p:cNvGraphicFramePr>
            <a:graphicFrameLocks noChangeAspect="1"/>
          </p:cNvGraphicFramePr>
          <p:nvPr>
            <p:extLst>
              <p:ext uri="{D42A27DB-BD31-4B8C-83A1-F6EECF244321}">
                <p14:modId xmlns:p14="http://schemas.microsoft.com/office/powerpoint/2010/main" val="2685313928"/>
              </p:ext>
            </p:extLst>
          </p:nvPr>
        </p:nvGraphicFramePr>
        <p:xfrm>
          <a:off x="5045075" y="4038600"/>
          <a:ext cx="415925" cy="458788"/>
        </p:xfrm>
        <a:graphic>
          <a:graphicData uri="http://schemas.openxmlformats.org/presentationml/2006/ole">
            <mc:AlternateContent xmlns:mc="http://schemas.openxmlformats.org/markup-compatibility/2006">
              <mc:Choice xmlns:v="urn:schemas-microsoft-com:vml" Requires="v">
                <p:oleObj spid="_x0000_s838201" name="Equation" r:id="rId33" imgW="228600" imgH="254000" progId="Equation.3">
                  <p:embed/>
                </p:oleObj>
              </mc:Choice>
              <mc:Fallback>
                <p:oleObj name="Equation" r:id="rId33" imgW="228600" imgH="254000" progId="Equation.3">
                  <p:embed/>
                  <p:pic>
                    <p:nvPicPr>
                      <p:cNvPr id="0" name=""/>
                      <p:cNvPicPr>
                        <a:picLocks noChangeAspect="1" noChangeArrowheads="1"/>
                      </p:cNvPicPr>
                      <p:nvPr/>
                    </p:nvPicPr>
                    <p:blipFill>
                      <a:blip r:embed="rId34"/>
                      <a:srcRect/>
                      <a:stretch>
                        <a:fillRect/>
                      </a:stretch>
                    </p:blipFill>
                    <p:spPr bwMode="auto">
                      <a:xfrm>
                        <a:off x="5045075" y="4038600"/>
                        <a:ext cx="415925" cy="458788"/>
                      </a:xfrm>
                      <a:prstGeom prst="rect">
                        <a:avLst/>
                      </a:prstGeom>
                      <a:noFill/>
                      <a:ln>
                        <a:noFill/>
                      </a:ln>
                      <a:extLst/>
                    </p:spPr>
                  </p:pic>
                </p:oleObj>
              </mc:Fallback>
            </mc:AlternateContent>
          </a:graphicData>
        </a:graphic>
      </p:graphicFrame>
      <p:graphicFrame>
        <p:nvGraphicFramePr>
          <p:cNvPr id="34" name="Object 10"/>
          <p:cNvGraphicFramePr>
            <a:graphicFrameLocks noChangeAspect="1"/>
          </p:cNvGraphicFramePr>
          <p:nvPr>
            <p:extLst>
              <p:ext uri="{D42A27DB-BD31-4B8C-83A1-F6EECF244321}">
                <p14:modId xmlns:p14="http://schemas.microsoft.com/office/powerpoint/2010/main" val="3236591318"/>
              </p:ext>
            </p:extLst>
          </p:nvPr>
        </p:nvGraphicFramePr>
        <p:xfrm>
          <a:off x="5094288" y="5181600"/>
          <a:ext cx="417512" cy="460375"/>
        </p:xfrm>
        <a:graphic>
          <a:graphicData uri="http://schemas.openxmlformats.org/presentationml/2006/ole">
            <mc:AlternateContent xmlns:mc="http://schemas.openxmlformats.org/markup-compatibility/2006">
              <mc:Choice xmlns:v="urn:schemas-microsoft-com:vml" Requires="v">
                <p:oleObj spid="_x0000_s838202" name="Equation" r:id="rId35" imgW="228600" imgH="254000" progId="Equation.3">
                  <p:embed/>
                </p:oleObj>
              </mc:Choice>
              <mc:Fallback>
                <p:oleObj name="Equation" r:id="rId35" imgW="228600" imgH="254000" progId="Equation.3">
                  <p:embed/>
                  <p:pic>
                    <p:nvPicPr>
                      <p:cNvPr id="0" name=""/>
                      <p:cNvPicPr>
                        <a:picLocks noChangeAspect="1" noChangeArrowheads="1"/>
                      </p:cNvPicPr>
                      <p:nvPr/>
                    </p:nvPicPr>
                    <p:blipFill>
                      <a:blip r:embed="rId36"/>
                      <a:srcRect/>
                      <a:stretch>
                        <a:fillRect/>
                      </a:stretch>
                    </p:blipFill>
                    <p:spPr bwMode="auto">
                      <a:xfrm>
                        <a:off x="5094288" y="5181600"/>
                        <a:ext cx="417512" cy="460375"/>
                      </a:xfrm>
                      <a:prstGeom prst="rect">
                        <a:avLst/>
                      </a:prstGeom>
                      <a:noFill/>
                      <a:ln>
                        <a:noFill/>
                      </a:ln>
                      <a:extLst/>
                    </p:spPr>
                  </p:pic>
                </p:oleObj>
              </mc:Fallback>
            </mc:AlternateContent>
          </a:graphicData>
        </a:graphic>
      </p:graphicFrame>
      <p:graphicFrame>
        <p:nvGraphicFramePr>
          <p:cNvPr id="26" name="Object 10"/>
          <p:cNvGraphicFramePr>
            <a:graphicFrameLocks noChangeAspect="1"/>
          </p:cNvGraphicFramePr>
          <p:nvPr>
            <p:extLst>
              <p:ext uri="{D42A27DB-BD31-4B8C-83A1-F6EECF244321}">
                <p14:modId xmlns:p14="http://schemas.microsoft.com/office/powerpoint/2010/main" val="2745293572"/>
              </p:ext>
            </p:extLst>
          </p:nvPr>
        </p:nvGraphicFramePr>
        <p:xfrm>
          <a:off x="6499225" y="1371600"/>
          <a:ext cx="714375" cy="458788"/>
        </p:xfrm>
        <a:graphic>
          <a:graphicData uri="http://schemas.openxmlformats.org/presentationml/2006/ole">
            <mc:AlternateContent xmlns:mc="http://schemas.openxmlformats.org/markup-compatibility/2006">
              <mc:Choice xmlns:v="urn:schemas-microsoft-com:vml" Requires="v">
                <p:oleObj spid="_x0000_s838203" name="Equation" r:id="rId37" imgW="393700" imgH="254000" progId="Equation.3">
                  <p:embed/>
                </p:oleObj>
              </mc:Choice>
              <mc:Fallback>
                <p:oleObj name="Equation" r:id="rId37" imgW="393700" imgH="254000" progId="Equation.3">
                  <p:embed/>
                  <p:pic>
                    <p:nvPicPr>
                      <p:cNvPr id="0" name=""/>
                      <p:cNvPicPr>
                        <a:picLocks noChangeAspect="1" noChangeArrowheads="1"/>
                      </p:cNvPicPr>
                      <p:nvPr/>
                    </p:nvPicPr>
                    <p:blipFill>
                      <a:blip r:embed="rId38"/>
                      <a:srcRect/>
                      <a:stretch>
                        <a:fillRect/>
                      </a:stretch>
                    </p:blipFill>
                    <p:spPr bwMode="auto">
                      <a:xfrm>
                        <a:off x="6499225" y="1371600"/>
                        <a:ext cx="714375" cy="458788"/>
                      </a:xfrm>
                      <a:prstGeom prst="rect">
                        <a:avLst/>
                      </a:prstGeom>
                      <a:noFill/>
                      <a:ln>
                        <a:noFill/>
                      </a:ln>
                      <a:extLst/>
                    </p:spPr>
                  </p:pic>
                </p:oleObj>
              </mc:Fallback>
            </mc:AlternateContent>
          </a:graphicData>
        </a:graphic>
      </p:graphicFrame>
      <p:graphicFrame>
        <p:nvGraphicFramePr>
          <p:cNvPr id="29" name="Object 10"/>
          <p:cNvGraphicFramePr>
            <a:graphicFrameLocks noChangeAspect="1"/>
          </p:cNvGraphicFramePr>
          <p:nvPr>
            <p:extLst>
              <p:ext uri="{D42A27DB-BD31-4B8C-83A1-F6EECF244321}">
                <p14:modId xmlns:p14="http://schemas.microsoft.com/office/powerpoint/2010/main" val="1301215615"/>
              </p:ext>
            </p:extLst>
          </p:nvPr>
        </p:nvGraphicFramePr>
        <p:xfrm>
          <a:off x="5102225" y="1382713"/>
          <a:ext cx="460375" cy="434975"/>
        </p:xfrm>
        <a:graphic>
          <a:graphicData uri="http://schemas.openxmlformats.org/presentationml/2006/ole">
            <mc:AlternateContent xmlns:mc="http://schemas.openxmlformats.org/markup-compatibility/2006">
              <mc:Choice xmlns:v="urn:schemas-microsoft-com:vml" Requires="v">
                <p:oleObj spid="_x0000_s838204" name="Equation" r:id="rId39" imgW="254000" imgH="241300" progId="Equation.3">
                  <p:embed/>
                </p:oleObj>
              </mc:Choice>
              <mc:Fallback>
                <p:oleObj name="Equation" r:id="rId39" imgW="254000" imgH="241300" progId="Equation.3">
                  <p:embed/>
                  <p:pic>
                    <p:nvPicPr>
                      <p:cNvPr id="0" name=""/>
                      <p:cNvPicPr>
                        <a:picLocks noChangeAspect="1" noChangeArrowheads="1"/>
                      </p:cNvPicPr>
                      <p:nvPr/>
                    </p:nvPicPr>
                    <p:blipFill>
                      <a:blip r:embed="rId40"/>
                      <a:srcRect/>
                      <a:stretch>
                        <a:fillRect/>
                      </a:stretch>
                    </p:blipFill>
                    <p:spPr bwMode="auto">
                      <a:xfrm>
                        <a:off x="5102225" y="1382713"/>
                        <a:ext cx="460375" cy="434975"/>
                      </a:xfrm>
                      <a:prstGeom prst="rect">
                        <a:avLst/>
                      </a:prstGeom>
                      <a:noFill/>
                      <a:ln>
                        <a:noFill/>
                      </a:ln>
                      <a:extLst/>
                    </p:spPr>
                  </p:pic>
                </p:oleObj>
              </mc:Fallback>
            </mc:AlternateContent>
          </a:graphicData>
        </a:graphic>
      </p:graphicFrame>
      <p:graphicFrame>
        <p:nvGraphicFramePr>
          <p:cNvPr id="35" name="Object 10"/>
          <p:cNvGraphicFramePr>
            <a:graphicFrameLocks noChangeAspect="1"/>
          </p:cNvGraphicFramePr>
          <p:nvPr>
            <p:extLst>
              <p:ext uri="{D42A27DB-BD31-4B8C-83A1-F6EECF244321}">
                <p14:modId xmlns:p14="http://schemas.microsoft.com/office/powerpoint/2010/main" val="1156004838"/>
              </p:ext>
            </p:extLst>
          </p:nvPr>
        </p:nvGraphicFramePr>
        <p:xfrm>
          <a:off x="3681413" y="1439863"/>
          <a:ext cx="254000" cy="320675"/>
        </p:xfrm>
        <a:graphic>
          <a:graphicData uri="http://schemas.openxmlformats.org/presentationml/2006/ole">
            <mc:AlternateContent xmlns:mc="http://schemas.openxmlformats.org/markup-compatibility/2006">
              <mc:Choice xmlns:v="urn:schemas-microsoft-com:vml" Requires="v">
                <p:oleObj spid="_x0000_s838205" name="Equation" r:id="rId41" imgW="139700" imgH="177800" progId="Equation.3">
                  <p:embed/>
                </p:oleObj>
              </mc:Choice>
              <mc:Fallback>
                <p:oleObj name="Equation" r:id="rId41" imgW="139700" imgH="177800" progId="Equation.3">
                  <p:embed/>
                  <p:pic>
                    <p:nvPicPr>
                      <p:cNvPr id="0" name=""/>
                      <p:cNvPicPr>
                        <a:picLocks noChangeAspect="1" noChangeArrowheads="1"/>
                      </p:cNvPicPr>
                      <p:nvPr/>
                    </p:nvPicPr>
                    <p:blipFill>
                      <a:blip r:embed="rId42"/>
                      <a:srcRect/>
                      <a:stretch>
                        <a:fillRect/>
                      </a:stretch>
                    </p:blipFill>
                    <p:spPr bwMode="auto">
                      <a:xfrm>
                        <a:off x="3681413" y="1439863"/>
                        <a:ext cx="254000" cy="32067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62134504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TMD structures for quark and gluon PFFs</a:t>
            </a:r>
            <a:endParaRPr lang="en-US" dirty="0"/>
          </a:p>
        </p:txBody>
      </p:sp>
      <p:sp>
        <p:nvSpPr>
          <p:cNvPr id="4" name="Slide Number Placeholder 3"/>
          <p:cNvSpPr>
            <a:spLocks noGrp="1"/>
          </p:cNvSpPr>
          <p:nvPr>
            <p:ph type="sldNum" sz="quarter" idx="12"/>
          </p:nvPr>
        </p:nvSpPr>
        <p:spPr/>
        <p:txBody>
          <a:bodyPr/>
          <a:lstStyle/>
          <a:p>
            <a:pPr>
              <a:defRPr/>
            </a:pPr>
            <a:fld id="{55FF5543-E671-FF41-AAA2-21C7701FC712}" type="slidenum">
              <a:rPr lang="en-US" smtClean="0"/>
              <a:pPr>
                <a:defRPr/>
              </a:pPr>
              <a:t>18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765578534"/>
              </p:ext>
            </p:extLst>
          </p:nvPr>
        </p:nvGraphicFramePr>
        <p:xfrm>
          <a:off x="1524000" y="1295400"/>
          <a:ext cx="6096000" cy="2336800"/>
        </p:xfrm>
        <a:graphic>
          <a:graphicData uri="http://schemas.openxmlformats.org/drawingml/2006/table">
            <a:tbl>
              <a:tblPr firstRow="1" bandRow="1">
                <a:tableStyleId>{5C22544A-7EE6-4342-B048-85BDC9FD1C3A}</a:tableStyleId>
              </a:tblPr>
              <a:tblGrid>
                <a:gridCol w="1524000"/>
                <a:gridCol w="1524000"/>
                <a:gridCol w="1524000"/>
                <a:gridCol w="1524000"/>
              </a:tblGrid>
              <a:tr h="584200">
                <a:tc>
                  <a:txBody>
                    <a:bodyPr/>
                    <a:lstStyle/>
                    <a:p>
                      <a:r>
                        <a:rPr lang="en-US" sz="2000" dirty="0" smtClean="0">
                          <a:solidFill>
                            <a:schemeClr val="tx1"/>
                          </a:solidFill>
                        </a:rPr>
                        <a:t>QUARKS</a:t>
                      </a:r>
                      <a:endParaRPr lang="en-US" sz="20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r>
              <a:tr h="584200">
                <a:tc>
                  <a:txBody>
                    <a:bodyPr/>
                    <a:lstStyle/>
                    <a:p>
                      <a:pPr algn="ctr"/>
                      <a:r>
                        <a:rPr lang="en-US" dirty="0" smtClean="0"/>
                        <a:t>U</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84200">
                <a:tc>
                  <a:txBody>
                    <a:bodyPr/>
                    <a:lstStyle/>
                    <a:p>
                      <a:pPr algn="ctr"/>
                      <a:r>
                        <a:rPr lang="en-US" dirty="0" smtClean="0"/>
                        <a:t>L</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84200">
                <a:tc>
                  <a:txBody>
                    <a:bodyPr/>
                    <a:lstStyle/>
                    <a:p>
                      <a:pPr algn="ctr"/>
                      <a:r>
                        <a:rPr lang="en-US" dirty="0" smtClean="0"/>
                        <a:t>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7" name="Object 10"/>
          <p:cNvGraphicFramePr>
            <a:graphicFrameLocks noChangeAspect="1"/>
          </p:cNvGraphicFramePr>
          <p:nvPr>
            <p:extLst>
              <p:ext uri="{D42A27DB-BD31-4B8C-83A1-F6EECF244321}">
                <p14:modId xmlns:p14="http://schemas.microsoft.com/office/powerpoint/2010/main" val="2024132555"/>
              </p:ext>
            </p:extLst>
          </p:nvPr>
        </p:nvGraphicFramePr>
        <p:xfrm>
          <a:off x="3611563" y="3124200"/>
          <a:ext cx="461962" cy="460375"/>
        </p:xfrm>
        <a:graphic>
          <a:graphicData uri="http://schemas.openxmlformats.org/presentationml/2006/ole">
            <mc:AlternateContent xmlns:mc="http://schemas.openxmlformats.org/markup-compatibility/2006">
              <mc:Choice xmlns:v="urn:schemas-microsoft-com:vml" Requires="v">
                <p:oleObj spid="_x0000_s841238" name="Equation" r:id="rId3" imgW="254000" imgH="254000" progId="Equation.3">
                  <p:embed/>
                </p:oleObj>
              </mc:Choice>
              <mc:Fallback>
                <p:oleObj name="Equation" r:id="rId3" imgW="254000" imgH="254000" progId="Equation.3">
                  <p:embed/>
                  <p:pic>
                    <p:nvPicPr>
                      <p:cNvPr id="0" name=""/>
                      <p:cNvPicPr>
                        <a:picLocks noChangeAspect="1" noChangeArrowheads="1"/>
                      </p:cNvPicPr>
                      <p:nvPr/>
                    </p:nvPicPr>
                    <p:blipFill>
                      <a:blip r:embed="rId4"/>
                      <a:srcRect/>
                      <a:stretch>
                        <a:fillRect/>
                      </a:stretch>
                    </p:blipFill>
                    <p:spPr bwMode="auto">
                      <a:xfrm>
                        <a:off x="3611563" y="3124200"/>
                        <a:ext cx="461962" cy="460375"/>
                      </a:xfrm>
                      <a:prstGeom prst="rect">
                        <a:avLst/>
                      </a:prstGeom>
                      <a:noFill/>
                      <a:ln>
                        <a:noFill/>
                      </a:ln>
                      <a:extLst/>
                    </p:spPr>
                  </p:pic>
                </p:oleObj>
              </mc:Fallback>
            </mc:AlternateContent>
          </a:graphicData>
        </a:graphic>
      </p:graphicFrame>
      <p:graphicFrame>
        <p:nvGraphicFramePr>
          <p:cNvPr id="9" name="Object 10"/>
          <p:cNvGraphicFramePr>
            <a:graphicFrameLocks noChangeAspect="1"/>
          </p:cNvGraphicFramePr>
          <p:nvPr>
            <p:extLst>
              <p:ext uri="{D42A27DB-BD31-4B8C-83A1-F6EECF244321}">
                <p14:modId xmlns:p14="http://schemas.microsoft.com/office/powerpoint/2010/main" val="2704017641"/>
              </p:ext>
            </p:extLst>
          </p:nvPr>
        </p:nvGraphicFramePr>
        <p:xfrm>
          <a:off x="6596063" y="2514600"/>
          <a:ext cx="482600" cy="458788"/>
        </p:xfrm>
        <a:graphic>
          <a:graphicData uri="http://schemas.openxmlformats.org/presentationml/2006/ole">
            <mc:AlternateContent xmlns:mc="http://schemas.openxmlformats.org/markup-compatibility/2006">
              <mc:Choice xmlns:v="urn:schemas-microsoft-com:vml" Requires="v">
                <p:oleObj spid="_x0000_s841239" name="Equation" r:id="rId5" imgW="266700" imgH="254000" progId="Equation.3">
                  <p:embed/>
                </p:oleObj>
              </mc:Choice>
              <mc:Fallback>
                <p:oleObj name="Equation" r:id="rId5" imgW="266700" imgH="254000" progId="Equation.3">
                  <p:embed/>
                  <p:pic>
                    <p:nvPicPr>
                      <p:cNvPr id="0" name=""/>
                      <p:cNvPicPr>
                        <a:picLocks noChangeAspect="1" noChangeArrowheads="1"/>
                      </p:cNvPicPr>
                      <p:nvPr/>
                    </p:nvPicPr>
                    <p:blipFill>
                      <a:blip r:embed="rId6"/>
                      <a:srcRect/>
                      <a:stretch>
                        <a:fillRect/>
                      </a:stretch>
                    </p:blipFill>
                    <p:spPr bwMode="auto">
                      <a:xfrm>
                        <a:off x="6596063" y="2514600"/>
                        <a:ext cx="482600" cy="458788"/>
                      </a:xfrm>
                      <a:prstGeom prst="rect">
                        <a:avLst/>
                      </a:prstGeom>
                      <a:noFill/>
                      <a:ln>
                        <a:noFill/>
                      </a:ln>
                      <a:extLst/>
                    </p:spPr>
                  </p:pic>
                </p:oleObj>
              </mc:Fallback>
            </mc:AlternateContent>
          </a:graphicData>
        </a:graphic>
      </p:graphicFrame>
      <p:graphicFrame>
        <p:nvGraphicFramePr>
          <p:cNvPr id="10" name="Object 10"/>
          <p:cNvGraphicFramePr>
            <a:graphicFrameLocks noChangeAspect="1"/>
          </p:cNvGraphicFramePr>
          <p:nvPr>
            <p:extLst>
              <p:ext uri="{D42A27DB-BD31-4B8C-83A1-F6EECF244321}">
                <p14:modId xmlns:p14="http://schemas.microsoft.com/office/powerpoint/2010/main" val="2488622303"/>
              </p:ext>
            </p:extLst>
          </p:nvPr>
        </p:nvGraphicFramePr>
        <p:xfrm>
          <a:off x="6264275" y="3124200"/>
          <a:ext cx="1058863" cy="460375"/>
        </p:xfrm>
        <a:graphic>
          <a:graphicData uri="http://schemas.openxmlformats.org/presentationml/2006/ole">
            <mc:AlternateContent xmlns:mc="http://schemas.openxmlformats.org/markup-compatibility/2006">
              <mc:Choice xmlns:v="urn:schemas-microsoft-com:vml" Requires="v">
                <p:oleObj spid="_x0000_s841240" name="Equation" r:id="rId7" imgW="584200" imgH="254000" progId="Equation.3">
                  <p:embed/>
                </p:oleObj>
              </mc:Choice>
              <mc:Fallback>
                <p:oleObj name="Equation" r:id="rId7" imgW="584200" imgH="254000" progId="Equation.3">
                  <p:embed/>
                  <p:pic>
                    <p:nvPicPr>
                      <p:cNvPr id="0" name=""/>
                      <p:cNvPicPr>
                        <a:picLocks noChangeAspect="1" noChangeArrowheads="1"/>
                      </p:cNvPicPr>
                      <p:nvPr/>
                    </p:nvPicPr>
                    <p:blipFill>
                      <a:blip r:embed="rId8"/>
                      <a:srcRect/>
                      <a:stretch>
                        <a:fillRect/>
                      </a:stretch>
                    </p:blipFill>
                    <p:spPr bwMode="auto">
                      <a:xfrm>
                        <a:off x="6264275" y="3124200"/>
                        <a:ext cx="1058863" cy="460375"/>
                      </a:xfrm>
                      <a:prstGeom prst="rect">
                        <a:avLst/>
                      </a:prstGeom>
                      <a:noFill/>
                      <a:ln>
                        <a:noFill/>
                      </a:ln>
                      <a:extLst/>
                    </p:spPr>
                  </p:pic>
                </p:oleObj>
              </mc:Fallback>
            </mc:AlternateContent>
          </a:graphicData>
        </a:graphic>
      </p:graphicFrame>
      <p:graphicFrame>
        <p:nvGraphicFramePr>
          <p:cNvPr id="16" name="Object 10"/>
          <p:cNvGraphicFramePr>
            <a:graphicFrameLocks noChangeAspect="1"/>
          </p:cNvGraphicFramePr>
          <p:nvPr>
            <p:extLst>
              <p:ext uri="{D42A27DB-BD31-4B8C-83A1-F6EECF244321}">
                <p14:modId xmlns:p14="http://schemas.microsoft.com/office/powerpoint/2010/main" val="375006566"/>
              </p:ext>
            </p:extLst>
          </p:nvPr>
        </p:nvGraphicFramePr>
        <p:xfrm>
          <a:off x="3678238" y="1916113"/>
          <a:ext cx="347662" cy="438150"/>
        </p:xfrm>
        <a:graphic>
          <a:graphicData uri="http://schemas.openxmlformats.org/presentationml/2006/ole">
            <mc:AlternateContent xmlns:mc="http://schemas.openxmlformats.org/markup-compatibility/2006">
              <mc:Choice xmlns:v="urn:schemas-microsoft-com:vml" Requires="v">
                <p:oleObj spid="_x0000_s841241" name="Equation" r:id="rId9" imgW="190500" imgH="241300" progId="Equation.3">
                  <p:embed/>
                </p:oleObj>
              </mc:Choice>
              <mc:Fallback>
                <p:oleObj name="Equation" r:id="rId9" imgW="190500" imgH="241300" progId="Equation.3">
                  <p:embed/>
                  <p:pic>
                    <p:nvPicPr>
                      <p:cNvPr id="0" name=""/>
                      <p:cNvPicPr>
                        <a:picLocks noChangeAspect="1" noChangeArrowheads="1"/>
                      </p:cNvPicPr>
                      <p:nvPr/>
                    </p:nvPicPr>
                    <p:blipFill>
                      <a:blip r:embed="rId10"/>
                      <a:srcRect/>
                      <a:stretch>
                        <a:fillRect/>
                      </a:stretch>
                    </p:blipFill>
                    <p:spPr bwMode="auto">
                      <a:xfrm>
                        <a:off x="3678238" y="1916113"/>
                        <a:ext cx="347662" cy="438150"/>
                      </a:xfrm>
                      <a:prstGeom prst="rect">
                        <a:avLst/>
                      </a:prstGeom>
                      <a:noFill/>
                      <a:ln>
                        <a:noFill/>
                      </a:ln>
                      <a:extLst/>
                    </p:spPr>
                  </p:pic>
                </p:oleObj>
              </mc:Fallback>
            </mc:AlternateContent>
          </a:graphicData>
        </a:graphic>
      </p:graphicFrame>
      <p:graphicFrame>
        <p:nvGraphicFramePr>
          <p:cNvPr id="17" name="Object 10"/>
          <p:cNvGraphicFramePr>
            <a:graphicFrameLocks noChangeAspect="1"/>
          </p:cNvGraphicFramePr>
          <p:nvPr>
            <p:extLst>
              <p:ext uri="{D42A27DB-BD31-4B8C-83A1-F6EECF244321}">
                <p14:modId xmlns:p14="http://schemas.microsoft.com/office/powerpoint/2010/main" val="4222594326"/>
              </p:ext>
            </p:extLst>
          </p:nvPr>
        </p:nvGraphicFramePr>
        <p:xfrm>
          <a:off x="5024438" y="2514600"/>
          <a:ext cx="441325" cy="438150"/>
        </p:xfrm>
        <a:graphic>
          <a:graphicData uri="http://schemas.openxmlformats.org/presentationml/2006/ole">
            <mc:AlternateContent xmlns:mc="http://schemas.openxmlformats.org/markup-compatibility/2006">
              <mc:Choice xmlns:v="urn:schemas-microsoft-com:vml" Requires="v">
                <p:oleObj spid="_x0000_s841242" name="Equation" r:id="rId11" imgW="241300" imgH="241300" progId="Equation.3">
                  <p:embed/>
                </p:oleObj>
              </mc:Choice>
              <mc:Fallback>
                <p:oleObj name="Equation" r:id="rId11" imgW="241300" imgH="241300" progId="Equation.3">
                  <p:embed/>
                  <p:pic>
                    <p:nvPicPr>
                      <p:cNvPr id="0" name=""/>
                      <p:cNvPicPr>
                        <a:picLocks noChangeAspect="1" noChangeArrowheads="1"/>
                      </p:cNvPicPr>
                      <p:nvPr/>
                    </p:nvPicPr>
                    <p:blipFill>
                      <a:blip r:embed="rId12"/>
                      <a:srcRect/>
                      <a:stretch>
                        <a:fillRect/>
                      </a:stretch>
                    </p:blipFill>
                    <p:spPr bwMode="auto">
                      <a:xfrm>
                        <a:off x="5024438" y="2514600"/>
                        <a:ext cx="441325" cy="438150"/>
                      </a:xfrm>
                      <a:prstGeom prst="rect">
                        <a:avLst/>
                      </a:prstGeom>
                      <a:noFill/>
                      <a:ln>
                        <a:noFill/>
                      </a:ln>
                      <a:extLst/>
                    </p:spPr>
                  </p:pic>
                </p:oleObj>
              </mc:Fallback>
            </mc:AlternateContent>
          </a:graphicData>
        </a:graphic>
      </p:graphicFrame>
      <p:graphicFrame>
        <p:nvGraphicFramePr>
          <p:cNvPr id="19" name="Object 10"/>
          <p:cNvGraphicFramePr>
            <a:graphicFrameLocks noChangeAspect="1"/>
          </p:cNvGraphicFramePr>
          <p:nvPr>
            <p:extLst>
              <p:ext uri="{D42A27DB-BD31-4B8C-83A1-F6EECF244321}">
                <p14:modId xmlns:p14="http://schemas.microsoft.com/office/powerpoint/2010/main" val="3502231315"/>
              </p:ext>
            </p:extLst>
          </p:nvPr>
        </p:nvGraphicFramePr>
        <p:xfrm>
          <a:off x="6596063" y="1905000"/>
          <a:ext cx="438150" cy="460375"/>
        </p:xfrm>
        <a:graphic>
          <a:graphicData uri="http://schemas.openxmlformats.org/presentationml/2006/ole">
            <mc:AlternateContent xmlns:mc="http://schemas.openxmlformats.org/markup-compatibility/2006">
              <mc:Choice xmlns:v="urn:schemas-microsoft-com:vml" Requires="v">
                <p:oleObj spid="_x0000_s841243" name="Equation" r:id="rId13" imgW="241300" imgH="254000" progId="Equation.3">
                  <p:embed/>
                </p:oleObj>
              </mc:Choice>
              <mc:Fallback>
                <p:oleObj name="Equation" r:id="rId13" imgW="241300" imgH="254000" progId="Equation.3">
                  <p:embed/>
                  <p:pic>
                    <p:nvPicPr>
                      <p:cNvPr id="0" name=""/>
                      <p:cNvPicPr>
                        <a:picLocks noChangeAspect="1" noChangeArrowheads="1"/>
                      </p:cNvPicPr>
                      <p:nvPr/>
                    </p:nvPicPr>
                    <p:blipFill>
                      <a:blip r:embed="rId14"/>
                      <a:srcRect/>
                      <a:stretch>
                        <a:fillRect/>
                      </a:stretch>
                    </p:blipFill>
                    <p:spPr bwMode="auto">
                      <a:xfrm>
                        <a:off x="6596063" y="1905000"/>
                        <a:ext cx="438150" cy="460375"/>
                      </a:xfrm>
                      <a:prstGeom prst="rect">
                        <a:avLst/>
                      </a:prstGeom>
                      <a:noFill/>
                      <a:ln>
                        <a:noFill/>
                      </a:ln>
                      <a:extLst/>
                    </p:spPr>
                  </p:pic>
                </p:oleObj>
              </mc:Fallback>
            </mc:AlternateContent>
          </a:graphicData>
        </a:graphic>
      </p:graphicFrame>
      <p:graphicFrame>
        <p:nvGraphicFramePr>
          <p:cNvPr id="20" name="Object 10"/>
          <p:cNvGraphicFramePr>
            <a:graphicFrameLocks noChangeAspect="1"/>
          </p:cNvGraphicFramePr>
          <p:nvPr>
            <p:extLst>
              <p:ext uri="{D42A27DB-BD31-4B8C-83A1-F6EECF244321}">
                <p14:modId xmlns:p14="http://schemas.microsoft.com/office/powerpoint/2010/main" val="3649702425"/>
              </p:ext>
            </p:extLst>
          </p:nvPr>
        </p:nvGraphicFramePr>
        <p:xfrm>
          <a:off x="5019675" y="3135313"/>
          <a:ext cx="438150" cy="434975"/>
        </p:xfrm>
        <a:graphic>
          <a:graphicData uri="http://schemas.openxmlformats.org/presentationml/2006/ole">
            <mc:AlternateContent xmlns:mc="http://schemas.openxmlformats.org/markup-compatibility/2006">
              <mc:Choice xmlns:v="urn:schemas-microsoft-com:vml" Requires="v">
                <p:oleObj spid="_x0000_s841244" name="Equation" r:id="rId15" imgW="241300" imgH="241300" progId="Equation.3">
                  <p:embed/>
                </p:oleObj>
              </mc:Choice>
              <mc:Fallback>
                <p:oleObj name="Equation" r:id="rId15" imgW="241300" imgH="241300" progId="Equation.3">
                  <p:embed/>
                  <p:pic>
                    <p:nvPicPr>
                      <p:cNvPr id="0" name=""/>
                      <p:cNvPicPr>
                        <a:picLocks noChangeAspect="1" noChangeArrowheads="1"/>
                      </p:cNvPicPr>
                      <p:nvPr/>
                    </p:nvPicPr>
                    <p:blipFill>
                      <a:blip r:embed="rId16"/>
                      <a:srcRect/>
                      <a:stretch>
                        <a:fillRect/>
                      </a:stretch>
                    </p:blipFill>
                    <p:spPr bwMode="auto">
                      <a:xfrm>
                        <a:off x="5019675" y="3135313"/>
                        <a:ext cx="438150" cy="434975"/>
                      </a:xfrm>
                      <a:prstGeom prst="rect">
                        <a:avLst/>
                      </a:prstGeom>
                      <a:noFill/>
                      <a:ln>
                        <a:noFill/>
                      </a:ln>
                      <a:extLst/>
                    </p:spPr>
                  </p:pic>
                </p:oleObj>
              </mc:Fallback>
            </mc:AlternateContent>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2961543636"/>
              </p:ext>
            </p:extLst>
          </p:nvPr>
        </p:nvGraphicFramePr>
        <p:xfrm>
          <a:off x="1524000" y="3962400"/>
          <a:ext cx="6096000" cy="2336800"/>
        </p:xfrm>
        <a:graphic>
          <a:graphicData uri="http://schemas.openxmlformats.org/drawingml/2006/table">
            <a:tbl>
              <a:tblPr firstRow="1" bandRow="1">
                <a:tableStyleId>{5C22544A-7EE6-4342-B048-85BDC9FD1C3A}</a:tableStyleId>
              </a:tblPr>
              <a:tblGrid>
                <a:gridCol w="1524000"/>
                <a:gridCol w="1524000"/>
                <a:gridCol w="1524000"/>
                <a:gridCol w="1524000"/>
              </a:tblGrid>
              <a:tr h="584200">
                <a:tc>
                  <a:txBody>
                    <a:bodyPr/>
                    <a:lstStyle/>
                    <a:p>
                      <a:r>
                        <a:rPr lang="en-US" sz="2000" dirty="0" smtClean="0">
                          <a:solidFill>
                            <a:schemeClr val="tx1"/>
                          </a:solidFill>
                        </a:rPr>
                        <a:t>GLUONS</a:t>
                      </a:r>
                      <a:endParaRPr lang="en-US" sz="20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r>
              <a:tr h="584200">
                <a:tc>
                  <a:txBody>
                    <a:bodyPr/>
                    <a:lstStyle/>
                    <a:p>
                      <a:pPr algn="ctr"/>
                      <a:r>
                        <a:rPr lang="en-US" dirty="0" smtClean="0"/>
                        <a:t>U</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84200">
                <a:tc>
                  <a:txBody>
                    <a:bodyPr/>
                    <a:lstStyle/>
                    <a:p>
                      <a:pPr algn="ctr"/>
                      <a:r>
                        <a:rPr lang="en-US" dirty="0" smtClean="0"/>
                        <a:t>L</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84200">
                <a:tc>
                  <a:txBody>
                    <a:bodyPr/>
                    <a:lstStyle/>
                    <a:p>
                      <a:pPr algn="ctr"/>
                      <a:r>
                        <a:rPr lang="en-US" dirty="0" smtClean="0"/>
                        <a:t>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23" name="Object 10"/>
          <p:cNvGraphicFramePr>
            <a:graphicFrameLocks noChangeAspect="1"/>
          </p:cNvGraphicFramePr>
          <p:nvPr>
            <p:extLst>
              <p:ext uri="{D42A27DB-BD31-4B8C-83A1-F6EECF244321}">
                <p14:modId xmlns:p14="http://schemas.microsoft.com/office/powerpoint/2010/main" val="2863681356"/>
              </p:ext>
            </p:extLst>
          </p:nvPr>
        </p:nvGraphicFramePr>
        <p:xfrm>
          <a:off x="3578225" y="5791200"/>
          <a:ext cx="528638" cy="460375"/>
        </p:xfrm>
        <a:graphic>
          <a:graphicData uri="http://schemas.openxmlformats.org/presentationml/2006/ole">
            <mc:AlternateContent xmlns:mc="http://schemas.openxmlformats.org/markup-compatibility/2006">
              <mc:Choice xmlns:v="urn:schemas-microsoft-com:vml" Requires="v">
                <p:oleObj spid="_x0000_s841245" name="Equation" r:id="rId17" imgW="292100" imgH="254000" progId="Equation.3">
                  <p:embed/>
                </p:oleObj>
              </mc:Choice>
              <mc:Fallback>
                <p:oleObj name="Equation" r:id="rId17" imgW="292100" imgH="254000" progId="Equation.3">
                  <p:embed/>
                  <p:pic>
                    <p:nvPicPr>
                      <p:cNvPr id="0" name=""/>
                      <p:cNvPicPr>
                        <a:picLocks noChangeAspect="1" noChangeArrowheads="1"/>
                      </p:cNvPicPr>
                      <p:nvPr/>
                    </p:nvPicPr>
                    <p:blipFill>
                      <a:blip r:embed="rId18"/>
                      <a:srcRect/>
                      <a:stretch>
                        <a:fillRect/>
                      </a:stretch>
                    </p:blipFill>
                    <p:spPr bwMode="auto">
                      <a:xfrm>
                        <a:off x="3578225" y="5791200"/>
                        <a:ext cx="528638" cy="460375"/>
                      </a:xfrm>
                      <a:prstGeom prst="rect">
                        <a:avLst/>
                      </a:prstGeom>
                      <a:noFill/>
                      <a:ln>
                        <a:noFill/>
                      </a:ln>
                      <a:extLst/>
                    </p:spPr>
                  </p:pic>
                </p:oleObj>
              </mc:Fallback>
            </mc:AlternateContent>
          </a:graphicData>
        </a:graphic>
      </p:graphicFrame>
      <p:graphicFrame>
        <p:nvGraphicFramePr>
          <p:cNvPr id="24" name="Object 10"/>
          <p:cNvGraphicFramePr>
            <a:graphicFrameLocks noChangeAspect="1"/>
          </p:cNvGraphicFramePr>
          <p:nvPr>
            <p:extLst>
              <p:ext uri="{D42A27DB-BD31-4B8C-83A1-F6EECF244321}">
                <p14:modId xmlns:p14="http://schemas.microsoft.com/office/powerpoint/2010/main" val="1429199438"/>
              </p:ext>
            </p:extLst>
          </p:nvPr>
        </p:nvGraphicFramePr>
        <p:xfrm>
          <a:off x="6562725" y="5181600"/>
          <a:ext cx="550863" cy="458788"/>
        </p:xfrm>
        <a:graphic>
          <a:graphicData uri="http://schemas.openxmlformats.org/presentationml/2006/ole">
            <mc:AlternateContent xmlns:mc="http://schemas.openxmlformats.org/markup-compatibility/2006">
              <mc:Choice xmlns:v="urn:schemas-microsoft-com:vml" Requires="v">
                <p:oleObj spid="_x0000_s841246" name="Equation" r:id="rId19" imgW="304800" imgH="254000" progId="Equation.3">
                  <p:embed/>
                </p:oleObj>
              </mc:Choice>
              <mc:Fallback>
                <p:oleObj name="Equation" r:id="rId19" imgW="304800" imgH="254000" progId="Equation.3">
                  <p:embed/>
                  <p:pic>
                    <p:nvPicPr>
                      <p:cNvPr id="0" name=""/>
                      <p:cNvPicPr>
                        <a:picLocks noChangeAspect="1" noChangeArrowheads="1"/>
                      </p:cNvPicPr>
                      <p:nvPr/>
                    </p:nvPicPr>
                    <p:blipFill>
                      <a:blip r:embed="rId20"/>
                      <a:srcRect/>
                      <a:stretch>
                        <a:fillRect/>
                      </a:stretch>
                    </p:blipFill>
                    <p:spPr bwMode="auto">
                      <a:xfrm>
                        <a:off x="6562725" y="5181600"/>
                        <a:ext cx="550863" cy="458788"/>
                      </a:xfrm>
                      <a:prstGeom prst="rect">
                        <a:avLst/>
                      </a:prstGeom>
                      <a:noFill/>
                      <a:ln>
                        <a:noFill/>
                      </a:ln>
                      <a:extLst/>
                    </p:spPr>
                  </p:pic>
                </p:oleObj>
              </mc:Fallback>
            </mc:AlternateContent>
          </a:graphicData>
        </a:graphic>
      </p:graphicFrame>
      <p:graphicFrame>
        <p:nvGraphicFramePr>
          <p:cNvPr id="25" name="Object 10"/>
          <p:cNvGraphicFramePr>
            <a:graphicFrameLocks noChangeAspect="1"/>
          </p:cNvGraphicFramePr>
          <p:nvPr>
            <p:extLst>
              <p:ext uri="{D42A27DB-BD31-4B8C-83A1-F6EECF244321}">
                <p14:modId xmlns:p14="http://schemas.microsoft.com/office/powerpoint/2010/main" val="1332292842"/>
              </p:ext>
            </p:extLst>
          </p:nvPr>
        </p:nvGraphicFramePr>
        <p:xfrm>
          <a:off x="6229350" y="5791200"/>
          <a:ext cx="1128713" cy="460375"/>
        </p:xfrm>
        <a:graphic>
          <a:graphicData uri="http://schemas.openxmlformats.org/presentationml/2006/ole">
            <mc:AlternateContent xmlns:mc="http://schemas.openxmlformats.org/markup-compatibility/2006">
              <mc:Choice xmlns:v="urn:schemas-microsoft-com:vml" Requires="v">
                <p:oleObj spid="_x0000_s841247" name="Equation" r:id="rId21" imgW="622300" imgH="254000" progId="Equation.3">
                  <p:embed/>
                </p:oleObj>
              </mc:Choice>
              <mc:Fallback>
                <p:oleObj name="Equation" r:id="rId21" imgW="622300" imgH="254000" progId="Equation.3">
                  <p:embed/>
                  <p:pic>
                    <p:nvPicPr>
                      <p:cNvPr id="0" name=""/>
                      <p:cNvPicPr>
                        <a:picLocks noChangeAspect="1" noChangeArrowheads="1"/>
                      </p:cNvPicPr>
                      <p:nvPr/>
                    </p:nvPicPr>
                    <p:blipFill>
                      <a:blip r:embed="rId22"/>
                      <a:srcRect/>
                      <a:stretch>
                        <a:fillRect/>
                      </a:stretch>
                    </p:blipFill>
                    <p:spPr bwMode="auto">
                      <a:xfrm>
                        <a:off x="6229350" y="5791200"/>
                        <a:ext cx="1128713" cy="460375"/>
                      </a:xfrm>
                      <a:prstGeom prst="rect">
                        <a:avLst/>
                      </a:prstGeom>
                      <a:noFill/>
                      <a:ln>
                        <a:noFill/>
                      </a:ln>
                      <a:extLst/>
                    </p:spPr>
                  </p:pic>
                </p:oleObj>
              </mc:Fallback>
            </mc:AlternateContent>
          </a:graphicData>
        </a:graphic>
      </p:graphicFrame>
      <p:graphicFrame>
        <p:nvGraphicFramePr>
          <p:cNvPr id="27" name="Object 10"/>
          <p:cNvGraphicFramePr>
            <a:graphicFrameLocks noChangeAspect="1"/>
          </p:cNvGraphicFramePr>
          <p:nvPr>
            <p:extLst>
              <p:ext uri="{D42A27DB-BD31-4B8C-83A1-F6EECF244321}">
                <p14:modId xmlns:p14="http://schemas.microsoft.com/office/powerpoint/2010/main" val="122938051"/>
              </p:ext>
            </p:extLst>
          </p:nvPr>
        </p:nvGraphicFramePr>
        <p:xfrm>
          <a:off x="3509963" y="4038600"/>
          <a:ext cx="600075" cy="458788"/>
        </p:xfrm>
        <a:graphic>
          <a:graphicData uri="http://schemas.openxmlformats.org/presentationml/2006/ole">
            <mc:AlternateContent xmlns:mc="http://schemas.openxmlformats.org/markup-compatibility/2006">
              <mc:Choice xmlns:v="urn:schemas-microsoft-com:vml" Requires="v">
                <p:oleObj spid="_x0000_s841248" name="Equation" r:id="rId23" imgW="330200" imgH="254000" progId="Equation.3">
                  <p:embed/>
                </p:oleObj>
              </mc:Choice>
              <mc:Fallback>
                <p:oleObj name="Equation" r:id="rId23" imgW="330200" imgH="254000" progId="Equation.3">
                  <p:embed/>
                  <p:pic>
                    <p:nvPicPr>
                      <p:cNvPr id="0" name=""/>
                      <p:cNvPicPr>
                        <a:picLocks noChangeAspect="1" noChangeArrowheads="1"/>
                      </p:cNvPicPr>
                      <p:nvPr/>
                    </p:nvPicPr>
                    <p:blipFill>
                      <a:blip r:embed="rId24"/>
                      <a:srcRect/>
                      <a:stretch>
                        <a:fillRect/>
                      </a:stretch>
                    </p:blipFill>
                    <p:spPr bwMode="auto">
                      <a:xfrm>
                        <a:off x="3509963" y="4038600"/>
                        <a:ext cx="600075" cy="458788"/>
                      </a:xfrm>
                      <a:prstGeom prst="rect">
                        <a:avLst/>
                      </a:prstGeom>
                      <a:noFill/>
                      <a:ln>
                        <a:noFill/>
                      </a:ln>
                      <a:extLst/>
                    </p:spPr>
                  </p:pic>
                </p:oleObj>
              </mc:Fallback>
            </mc:AlternateContent>
          </a:graphicData>
        </a:graphic>
      </p:graphicFrame>
      <p:graphicFrame>
        <p:nvGraphicFramePr>
          <p:cNvPr id="28" name="Object 10"/>
          <p:cNvGraphicFramePr>
            <a:graphicFrameLocks noChangeAspect="1"/>
          </p:cNvGraphicFramePr>
          <p:nvPr>
            <p:extLst>
              <p:ext uri="{D42A27DB-BD31-4B8C-83A1-F6EECF244321}">
                <p14:modId xmlns:p14="http://schemas.microsoft.com/office/powerpoint/2010/main" val="298744294"/>
              </p:ext>
            </p:extLst>
          </p:nvPr>
        </p:nvGraphicFramePr>
        <p:xfrm>
          <a:off x="3644900" y="4572000"/>
          <a:ext cx="417513" cy="460375"/>
        </p:xfrm>
        <a:graphic>
          <a:graphicData uri="http://schemas.openxmlformats.org/presentationml/2006/ole">
            <mc:AlternateContent xmlns:mc="http://schemas.openxmlformats.org/markup-compatibility/2006">
              <mc:Choice xmlns:v="urn:schemas-microsoft-com:vml" Requires="v">
                <p:oleObj spid="_x0000_s841249" name="Equation" r:id="rId25" imgW="228600" imgH="254000" progId="Equation.3">
                  <p:embed/>
                </p:oleObj>
              </mc:Choice>
              <mc:Fallback>
                <p:oleObj name="Equation" r:id="rId25" imgW="228600" imgH="254000" progId="Equation.3">
                  <p:embed/>
                  <p:pic>
                    <p:nvPicPr>
                      <p:cNvPr id="0" name=""/>
                      <p:cNvPicPr>
                        <a:picLocks noChangeAspect="1" noChangeArrowheads="1"/>
                      </p:cNvPicPr>
                      <p:nvPr/>
                    </p:nvPicPr>
                    <p:blipFill>
                      <a:blip r:embed="rId26"/>
                      <a:srcRect/>
                      <a:stretch>
                        <a:fillRect/>
                      </a:stretch>
                    </p:blipFill>
                    <p:spPr bwMode="auto">
                      <a:xfrm>
                        <a:off x="3644900" y="4572000"/>
                        <a:ext cx="417513" cy="460375"/>
                      </a:xfrm>
                      <a:prstGeom prst="rect">
                        <a:avLst/>
                      </a:prstGeom>
                      <a:noFill/>
                      <a:ln>
                        <a:noFill/>
                      </a:ln>
                      <a:extLst/>
                    </p:spPr>
                  </p:pic>
                </p:oleObj>
              </mc:Fallback>
            </mc:AlternateContent>
          </a:graphicData>
        </a:graphic>
      </p:graphicFrame>
      <p:graphicFrame>
        <p:nvGraphicFramePr>
          <p:cNvPr id="30" name="Object 10"/>
          <p:cNvGraphicFramePr>
            <a:graphicFrameLocks noChangeAspect="1"/>
          </p:cNvGraphicFramePr>
          <p:nvPr>
            <p:extLst>
              <p:ext uri="{D42A27DB-BD31-4B8C-83A1-F6EECF244321}">
                <p14:modId xmlns:p14="http://schemas.microsoft.com/office/powerpoint/2010/main" val="3266068059"/>
              </p:ext>
            </p:extLst>
          </p:nvPr>
        </p:nvGraphicFramePr>
        <p:xfrm>
          <a:off x="6538913" y="4572000"/>
          <a:ext cx="554037" cy="460375"/>
        </p:xfrm>
        <a:graphic>
          <a:graphicData uri="http://schemas.openxmlformats.org/presentationml/2006/ole">
            <mc:AlternateContent xmlns:mc="http://schemas.openxmlformats.org/markup-compatibility/2006">
              <mc:Choice xmlns:v="urn:schemas-microsoft-com:vml" Requires="v">
                <p:oleObj spid="_x0000_s841250" name="Equation" r:id="rId27" imgW="304800" imgH="254000" progId="Equation.3">
                  <p:embed/>
                </p:oleObj>
              </mc:Choice>
              <mc:Fallback>
                <p:oleObj name="Equation" r:id="rId27" imgW="304800" imgH="254000" progId="Equation.3">
                  <p:embed/>
                  <p:pic>
                    <p:nvPicPr>
                      <p:cNvPr id="0" name=""/>
                      <p:cNvPicPr>
                        <a:picLocks noChangeAspect="1" noChangeArrowheads="1"/>
                      </p:cNvPicPr>
                      <p:nvPr/>
                    </p:nvPicPr>
                    <p:blipFill>
                      <a:blip r:embed="rId28"/>
                      <a:srcRect/>
                      <a:stretch>
                        <a:fillRect/>
                      </a:stretch>
                    </p:blipFill>
                    <p:spPr bwMode="auto">
                      <a:xfrm>
                        <a:off x="6538913" y="4572000"/>
                        <a:ext cx="554037" cy="460375"/>
                      </a:xfrm>
                      <a:prstGeom prst="rect">
                        <a:avLst/>
                      </a:prstGeom>
                      <a:noFill/>
                      <a:ln>
                        <a:noFill/>
                      </a:ln>
                      <a:extLst/>
                    </p:spPr>
                  </p:pic>
                </p:oleObj>
              </mc:Fallback>
            </mc:AlternateContent>
          </a:graphicData>
        </a:graphic>
      </p:graphicFrame>
      <p:graphicFrame>
        <p:nvGraphicFramePr>
          <p:cNvPr id="31" name="Object 10"/>
          <p:cNvGraphicFramePr>
            <a:graphicFrameLocks noChangeAspect="1"/>
          </p:cNvGraphicFramePr>
          <p:nvPr>
            <p:extLst>
              <p:ext uri="{D42A27DB-BD31-4B8C-83A1-F6EECF244321}">
                <p14:modId xmlns:p14="http://schemas.microsoft.com/office/powerpoint/2010/main" val="2791738132"/>
              </p:ext>
            </p:extLst>
          </p:nvPr>
        </p:nvGraphicFramePr>
        <p:xfrm>
          <a:off x="5019675" y="5802313"/>
          <a:ext cx="438150" cy="434975"/>
        </p:xfrm>
        <a:graphic>
          <a:graphicData uri="http://schemas.openxmlformats.org/presentationml/2006/ole">
            <mc:AlternateContent xmlns:mc="http://schemas.openxmlformats.org/markup-compatibility/2006">
              <mc:Choice xmlns:v="urn:schemas-microsoft-com:vml" Requires="v">
                <p:oleObj spid="_x0000_s841251" name="Equation" r:id="rId29" imgW="241300" imgH="241300" progId="Equation.3">
                  <p:embed/>
                </p:oleObj>
              </mc:Choice>
              <mc:Fallback>
                <p:oleObj name="Equation" r:id="rId29" imgW="241300" imgH="241300" progId="Equation.3">
                  <p:embed/>
                  <p:pic>
                    <p:nvPicPr>
                      <p:cNvPr id="0" name=""/>
                      <p:cNvPicPr>
                        <a:picLocks noChangeAspect="1" noChangeArrowheads="1"/>
                      </p:cNvPicPr>
                      <p:nvPr/>
                    </p:nvPicPr>
                    <p:blipFill>
                      <a:blip r:embed="rId30"/>
                      <a:srcRect/>
                      <a:stretch>
                        <a:fillRect/>
                      </a:stretch>
                    </p:blipFill>
                    <p:spPr bwMode="auto">
                      <a:xfrm>
                        <a:off x="5019675" y="5802313"/>
                        <a:ext cx="438150" cy="434975"/>
                      </a:xfrm>
                      <a:prstGeom prst="rect">
                        <a:avLst/>
                      </a:prstGeom>
                      <a:noFill/>
                      <a:ln>
                        <a:noFill/>
                      </a:ln>
                      <a:extLst/>
                    </p:spPr>
                  </p:pic>
                </p:oleObj>
              </mc:Fallback>
            </mc:AlternateContent>
          </a:graphicData>
        </a:graphic>
      </p:graphicFrame>
      <p:graphicFrame>
        <p:nvGraphicFramePr>
          <p:cNvPr id="32" name="Object 10"/>
          <p:cNvGraphicFramePr>
            <a:graphicFrameLocks noChangeAspect="1"/>
          </p:cNvGraphicFramePr>
          <p:nvPr>
            <p:extLst>
              <p:ext uri="{D42A27DB-BD31-4B8C-83A1-F6EECF244321}">
                <p14:modId xmlns:p14="http://schemas.microsoft.com/office/powerpoint/2010/main" val="109467852"/>
              </p:ext>
            </p:extLst>
          </p:nvPr>
        </p:nvGraphicFramePr>
        <p:xfrm>
          <a:off x="6621463" y="4038600"/>
          <a:ext cx="461962" cy="458788"/>
        </p:xfrm>
        <a:graphic>
          <a:graphicData uri="http://schemas.openxmlformats.org/presentationml/2006/ole">
            <mc:AlternateContent xmlns:mc="http://schemas.openxmlformats.org/markup-compatibility/2006">
              <mc:Choice xmlns:v="urn:schemas-microsoft-com:vml" Requires="v">
                <p:oleObj spid="_x0000_s841252" name="Equation" r:id="rId31" imgW="254000" imgH="254000" progId="Equation.3">
                  <p:embed/>
                </p:oleObj>
              </mc:Choice>
              <mc:Fallback>
                <p:oleObj name="Equation" r:id="rId31" imgW="254000" imgH="254000" progId="Equation.3">
                  <p:embed/>
                  <p:pic>
                    <p:nvPicPr>
                      <p:cNvPr id="0" name=""/>
                      <p:cNvPicPr>
                        <a:picLocks noChangeAspect="1" noChangeArrowheads="1"/>
                      </p:cNvPicPr>
                      <p:nvPr/>
                    </p:nvPicPr>
                    <p:blipFill>
                      <a:blip r:embed="rId32"/>
                      <a:srcRect/>
                      <a:stretch>
                        <a:fillRect/>
                      </a:stretch>
                    </p:blipFill>
                    <p:spPr bwMode="auto">
                      <a:xfrm>
                        <a:off x="6621463" y="4038600"/>
                        <a:ext cx="461962" cy="458788"/>
                      </a:xfrm>
                      <a:prstGeom prst="rect">
                        <a:avLst/>
                      </a:prstGeom>
                      <a:noFill/>
                      <a:ln>
                        <a:noFill/>
                      </a:ln>
                      <a:extLst/>
                    </p:spPr>
                  </p:pic>
                </p:oleObj>
              </mc:Fallback>
            </mc:AlternateContent>
          </a:graphicData>
        </a:graphic>
      </p:graphicFrame>
      <p:graphicFrame>
        <p:nvGraphicFramePr>
          <p:cNvPr id="33" name="Object 10"/>
          <p:cNvGraphicFramePr>
            <a:graphicFrameLocks noChangeAspect="1"/>
          </p:cNvGraphicFramePr>
          <p:nvPr>
            <p:extLst>
              <p:ext uri="{D42A27DB-BD31-4B8C-83A1-F6EECF244321}">
                <p14:modId xmlns:p14="http://schemas.microsoft.com/office/powerpoint/2010/main" val="1838952353"/>
              </p:ext>
            </p:extLst>
          </p:nvPr>
        </p:nvGraphicFramePr>
        <p:xfrm>
          <a:off x="5045075" y="4038600"/>
          <a:ext cx="415925" cy="458788"/>
        </p:xfrm>
        <a:graphic>
          <a:graphicData uri="http://schemas.openxmlformats.org/presentationml/2006/ole">
            <mc:AlternateContent xmlns:mc="http://schemas.openxmlformats.org/markup-compatibility/2006">
              <mc:Choice xmlns:v="urn:schemas-microsoft-com:vml" Requires="v">
                <p:oleObj spid="_x0000_s841253" name="Equation" r:id="rId33" imgW="228600" imgH="254000" progId="Equation.3">
                  <p:embed/>
                </p:oleObj>
              </mc:Choice>
              <mc:Fallback>
                <p:oleObj name="Equation" r:id="rId33" imgW="228600" imgH="254000" progId="Equation.3">
                  <p:embed/>
                  <p:pic>
                    <p:nvPicPr>
                      <p:cNvPr id="0" name=""/>
                      <p:cNvPicPr>
                        <a:picLocks noChangeAspect="1" noChangeArrowheads="1"/>
                      </p:cNvPicPr>
                      <p:nvPr/>
                    </p:nvPicPr>
                    <p:blipFill>
                      <a:blip r:embed="rId34"/>
                      <a:srcRect/>
                      <a:stretch>
                        <a:fillRect/>
                      </a:stretch>
                    </p:blipFill>
                    <p:spPr bwMode="auto">
                      <a:xfrm>
                        <a:off x="5045075" y="4038600"/>
                        <a:ext cx="415925" cy="458788"/>
                      </a:xfrm>
                      <a:prstGeom prst="rect">
                        <a:avLst/>
                      </a:prstGeom>
                      <a:noFill/>
                      <a:ln>
                        <a:noFill/>
                      </a:ln>
                      <a:extLst/>
                    </p:spPr>
                  </p:pic>
                </p:oleObj>
              </mc:Fallback>
            </mc:AlternateContent>
          </a:graphicData>
        </a:graphic>
      </p:graphicFrame>
      <p:graphicFrame>
        <p:nvGraphicFramePr>
          <p:cNvPr id="34" name="Object 10"/>
          <p:cNvGraphicFramePr>
            <a:graphicFrameLocks noChangeAspect="1"/>
          </p:cNvGraphicFramePr>
          <p:nvPr>
            <p:extLst>
              <p:ext uri="{D42A27DB-BD31-4B8C-83A1-F6EECF244321}">
                <p14:modId xmlns:p14="http://schemas.microsoft.com/office/powerpoint/2010/main" val="2712067035"/>
              </p:ext>
            </p:extLst>
          </p:nvPr>
        </p:nvGraphicFramePr>
        <p:xfrm>
          <a:off x="5083175" y="5181600"/>
          <a:ext cx="441325" cy="460375"/>
        </p:xfrm>
        <a:graphic>
          <a:graphicData uri="http://schemas.openxmlformats.org/presentationml/2006/ole">
            <mc:AlternateContent xmlns:mc="http://schemas.openxmlformats.org/markup-compatibility/2006">
              <mc:Choice xmlns:v="urn:schemas-microsoft-com:vml" Requires="v">
                <p:oleObj spid="_x0000_s841254" name="Equation" r:id="rId35" imgW="241300" imgH="254000" progId="Equation.3">
                  <p:embed/>
                </p:oleObj>
              </mc:Choice>
              <mc:Fallback>
                <p:oleObj name="Equation" r:id="rId35" imgW="241300" imgH="254000" progId="Equation.3">
                  <p:embed/>
                  <p:pic>
                    <p:nvPicPr>
                      <p:cNvPr id="0" name=""/>
                      <p:cNvPicPr>
                        <a:picLocks noChangeAspect="1" noChangeArrowheads="1"/>
                      </p:cNvPicPr>
                      <p:nvPr/>
                    </p:nvPicPr>
                    <p:blipFill>
                      <a:blip r:embed="rId36"/>
                      <a:srcRect/>
                      <a:stretch>
                        <a:fillRect/>
                      </a:stretch>
                    </p:blipFill>
                    <p:spPr bwMode="auto">
                      <a:xfrm>
                        <a:off x="5083175" y="5181600"/>
                        <a:ext cx="441325" cy="460375"/>
                      </a:xfrm>
                      <a:prstGeom prst="rect">
                        <a:avLst/>
                      </a:prstGeom>
                      <a:noFill/>
                      <a:ln>
                        <a:noFill/>
                      </a:ln>
                      <a:extLst/>
                    </p:spPr>
                  </p:pic>
                </p:oleObj>
              </mc:Fallback>
            </mc:AlternateContent>
          </a:graphicData>
        </a:graphic>
      </p:graphicFrame>
      <p:graphicFrame>
        <p:nvGraphicFramePr>
          <p:cNvPr id="26" name="Object 10"/>
          <p:cNvGraphicFramePr>
            <a:graphicFrameLocks noChangeAspect="1"/>
          </p:cNvGraphicFramePr>
          <p:nvPr>
            <p:extLst>
              <p:ext uri="{D42A27DB-BD31-4B8C-83A1-F6EECF244321}">
                <p14:modId xmlns:p14="http://schemas.microsoft.com/office/powerpoint/2010/main" val="2745293572"/>
              </p:ext>
            </p:extLst>
          </p:nvPr>
        </p:nvGraphicFramePr>
        <p:xfrm>
          <a:off x="6499225" y="1371600"/>
          <a:ext cx="714375" cy="458788"/>
        </p:xfrm>
        <a:graphic>
          <a:graphicData uri="http://schemas.openxmlformats.org/presentationml/2006/ole">
            <mc:AlternateContent xmlns:mc="http://schemas.openxmlformats.org/markup-compatibility/2006">
              <mc:Choice xmlns:v="urn:schemas-microsoft-com:vml" Requires="v">
                <p:oleObj spid="_x0000_s841255" name="Equation" r:id="rId37" imgW="393700" imgH="254000" progId="Equation.3">
                  <p:embed/>
                </p:oleObj>
              </mc:Choice>
              <mc:Fallback>
                <p:oleObj name="Equation" r:id="rId37" imgW="393700" imgH="254000" progId="Equation.3">
                  <p:embed/>
                  <p:pic>
                    <p:nvPicPr>
                      <p:cNvPr id="0" name=""/>
                      <p:cNvPicPr>
                        <a:picLocks noChangeAspect="1" noChangeArrowheads="1"/>
                      </p:cNvPicPr>
                      <p:nvPr/>
                    </p:nvPicPr>
                    <p:blipFill>
                      <a:blip r:embed="rId38"/>
                      <a:srcRect/>
                      <a:stretch>
                        <a:fillRect/>
                      </a:stretch>
                    </p:blipFill>
                    <p:spPr bwMode="auto">
                      <a:xfrm>
                        <a:off x="6499225" y="1371600"/>
                        <a:ext cx="714375" cy="458788"/>
                      </a:xfrm>
                      <a:prstGeom prst="rect">
                        <a:avLst/>
                      </a:prstGeom>
                      <a:noFill/>
                      <a:ln>
                        <a:noFill/>
                      </a:ln>
                      <a:extLst/>
                    </p:spPr>
                  </p:pic>
                </p:oleObj>
              </mc:Fallback>
            </mc:AlternateContent>
          </a:graphicData>
        </a:graphic>
      </p:graphicFrame>
      <p:graphicFrame>
        <p:nvGraphicFramePr>
          <p:cNvPr id="29" name="Object 10"/>
          <p:cNvGraphicFramePr>
            <a:graphicFrameLocks noChangeAspect="1"/>
          </p:cNvGraphicFramePr>
          <p:nvPr>
            <p:extLst>
              <p:ext uri="{D42A27DB-BD31-4B8C-83A1-F6EECF244321}">
                <p14:modId xmlns:p14="http://schemas.microsoft.com/office/powerpoint/2010/main" val="1301215615"/>
              </p:ext>
            </p:extLst>
          </p:nvPr>
        </p:nvGraphicFramePr>
        <p:xfrm>
          <a:off x="5102225" y="1382713"/>
          <a:ext cx="460375" cy="434975"/>
        </p:xfrm>
        <a:graphic>
          <a:graphicData uri="http://schemas.openxmlformats.org/presentationml/2006/ole">
            <mc:AlternateContent xmlns:mc="http://schemas.openxmlformats.org/markup-compatibility/2006">
              <mc:Choice xmlns:v="urn:schemas-microsoft-com:vml" Requires="v">
                <p:oleObj spid="_x0000_s841256" name="Equation" r:id="rId39" imgW="254000" imgH="241300" progId="Equation.3">
                  <p:embed/>
                </p:oleObj>
              </mc:Choice>
              <mc:Fallback>
                <p:oleObj name="Equation" r:id="rId39" imgW="254000" imgH="241300" progId="Equation.3">
                  <p:embed/>
                  <p:pic>
                    <p:nvPicPr>
                      <p:cNvPr id="0" name=""/>
                      <p:cNvPicPr>
                        <a:picLocks noChangeAspect="1" noChangeArrowheads="1"/>
                      </p:cNvPicPr>
                      <p:nvPr/>
                    </p:nvPicPr>
                    <p:blipFill>
                      <a:blip r:embed="rId40"/>
                      <a:srcRect/>
                      <a:stretch>
                        <a:fillRect/>
                      </a:stretch>
                    </p:blipFill>
                    <p:spPr bwMode="auto">
                      <a:xfrm>
                        <a:off x="5102225" y="1382713"/>
                        <a:ext cx="460375" cy="434975"/>
                      </a:xfrm>
                      <a:prstGeom prst="rect">
                        <a:avLst/>
                      </a:prstGeom>
                      <a:noFill/>
                      <a:ln>
                        <a:noFill/>
                      </a:ln>
                      <a:extLst/>
                    </p:spPr>
                  </p:pic>
                </p:oleObj>
              </mc:Fallback>
            </mc:AlternateContent>
          </a:graphicData>
        </a:graphic>
      </p:graphicFrame>
      <p:graphicFrame>
        <p:nvGraphicFramePr>
          <p:cNvPr id="35" name="Object 10"/>
          <p:cNvGraphicFramePr>
            <a:graphicFrameLocks noChangeAspect="1"/>
          </p:cNvGraphicFramePr>
          <p:nvPr>
            <p:extLst>
              <p:ext uri="{D42A27DB-BD31-4B8C-83A1-F6EECF244321}">
                <p14:modId xmlns:p14="http://schemas.microsoft.com/office/powerpoint/2010/main" val="1156004838"/>
              </p:ext>
            </p:extLst>
          </p:nvPr>
        </p:nvGraphicFramePr>
        <p:xfrm>
          <a:off x="3681413" y="1439863"/>
          <a:ext cx="254000" cy="320675"/>
        </p:xfrm>
        <a:graphic>
          <a:graphicData uri="http://schemas.openxmlformats.org/presentationml/2006/ole">
            <mc:AlternateContent xmlns:mc="http://schemas.openxmlformats.org/markup-compatibility/2006">
              <mc:Choice xmlns:v="urn:schemas-microsoft-com:vml" Requires="v">
                <p:oleObj spid="_x0000_s841257" name="Equation" r:id="rId41" imgW="139700" imgH="177800" progId="Equation.3">
                  <p:embed/>
                </p:oleObj>
              </mc:Choice>
              <mc:Fallback>
                <p:oleObj name="Equation" r:id="rId41" imgW="139700" imgH="177800" progId="Equation.3">
                  <p:embed/>
                  <p:pic>
                    <p:nvPicPr>
                      <p:cNvPr id="0" name=""/>
                      <p:cNvPicPr>
                        <a:picLocks noChangeAspect="1" noChangeArrowheads="1"/>
                      </p:cNvPicPr>
                      <p:nvPr/>
                    </p:nvPicPr>
                    <p:blipFill>
                      <a:blip r:embed="rId42"/>
                      <a:srcRect/>
                      <a:stretch>
                        <a:fillRect/>
                      </a:stretch>
                    </p:blipFill>
                    <p:spPr bwMode="auto">
                      <a:xfrm>
                        <a:off x="3681413" y="1439863"/>
                        <a:ext cx="254000" cy="32067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59427533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and possibilities to measure Q</a:t>
            </a:r>
            <a:r>
              <a:rPr lang="en-US" baseline="-25000" dirty="0" smtClean="0"/>
              <a:t>T</a:t>
            </a:r>
            <a:endParaRPr lang="en-US" baseline="-25000" dirty="0"/>
          </a:p>
        </p:txBody>
      </p:sp>
      <p:sp>
        <p:nvSpPr>
          <p:cNvPr id="3" name="Content Placeholder 2"/>
          <p:cNvSpPr>
            <a:spLocks noGrp="1"/>
          </p:cNvSpPr>
          <p:nvPr>
            <p:ph idx="1"/>
          </p:nvPr>
        </p:nvSpPr>
        <p:spPr>
          <a:xfrm>
            <a:off x="228600" y="762000"/>
            <a:ext cx="8686800" cy="5867400"/>
          </a:xfrm>
        </p:spPr>
        <p:txBody>
          <a:bodyPr/>
          <a:lstStyle/>
          <a:p>
            <a:pPr marL="342900" lvl="1" indent="-342900">
              <a:buBlip>
                <a:blip r:embed="rId2"/>
              </a:buBlip>
            </a:pPr>
            <a:r>
              <a:rPr lang="en-US" sz="1800" dirty="0" smtClean="0">
                <a:sym typeface="Wingdings"/>
              </a:rPr>
              <a:t>Parton </a:t>
            </a:r>
            <a:r>
              <a:rPr lang="en-US" sz="1800" dirty="0">
                <a:sym typeface="Wingdings"/>
              </a:rPr>
              <a:t>collinear momentum (</a:t>
            </a:r>
            <a:r>
              <a:rPr lang="en-US" sz="1800" dirty="0" err="1">
                <a:sym typeface="Wingdings"/>
              </a:rPr>
              <a:t>lightcone</a:t>
            </a:r>
            <a:r>
              <a:rPr lang="en-US" sz="1800" dirty="0">
                <a:sym typeface="Wingdings"/>
              </a:rPr>
              <a:t> fractions)      scaling </a:t>
            </a:r>
            <a:r>
              <a:rPr lang="en-US" sz="1800" dirty="0" smtClean="0">
                <a:sym typeface="Wingdings"/>
              </a:rPr>
              <a:t>variables</a:t>
            </a:r>
          </a:p>
          <a:p>
            <a:pPr marL="342900" lvl="1" indent="-342900">
              <a:buBlip>
                <a:blip r:embed="rId2"/>
              </a:buBlip>
            </a:pPr>
            <a:endParaRPr lang="en-US" sz="1800" dirty="0">
              <a:sym typeface="Wingdings"/>
            </a:endParaRPr>
          </a:p>
          <a:p>
            <a:r>
              <a:rPr lang="en-US" sz="1800" dirty="0" smtClean="0">
                <a:sym typeface="Wingdings"/>
              </a:rPr>
              <a:t>Parton transverse momenta appear in </a:t>
            </a:r>
            <a:r>
              <a:rPr lang="en-US" sz="1800" dirty="0" err="1" smtClean="0">
                <a:sym typeface="Wingdings"/>
              </a:rPr>
              <a:t>noncollinear</a:t>
            </a:r>
            <a:r>
              <a:rPr lang="en-US" sz="1800" dirty="0" smtClean="0">
                <a:sym typeface="Wingdings"/>
              </a:rPr>
              <a:t> phenomena (azimuthal asymmetries)</a:t>
            </a:r>
          </a:p>
          <a:p>
            <a:pPr lvl="1"/>
            <a:r>
              <a:rPr lang="en-US" sz="1800" dirty="0" smtClean="0">
                <a:sym typeface="Wingdings"/>
              </a:rPr>
              <a:t>Jet fragments:  k = </a:t>
            </a:r>
            <a:r>
              <a:rPr lang="en-US" sz="1800" dirty="0" err="1">
                <a:sym typeface="Wingdings"/>
              </a:rPr>
              <a:t>K</a:t>
            </a:r>
            <a:r>
              <a:rPr lang="en-US" sz="1800" baseline="-25000" dirty="0" err="1">
                <a:sym typeface="Wingdings"/>
              </a:rPr>
              <a:t>h</a:t>
            </a:r>
            <a:r>
              <a:rPr lang="en-US" sz="1800" dirty="0" smtClean="0">
                <a:sym typeface="Wingdings"/>
              </a:rPr>
              <a:t>/z + </a:t>
            </a:r>
            <a:r>
              <a:rPr lang="en-US" sz="1800" dirty="0" err="1" smtClean="0">
                <a:sym typeface="Wingdings"/>
              </a:rPr>
              <a:t>k</a:t>
            </a:r>
            <a:r>
              <a:rPr lang="en-US" sz="1800" baseline="-25000" dirty="0" err="1" smtClean="0">
                <a:sym typeface="Wingdings"/>
              </a:rPr>
              <a:t>T</a:t>
            </a:r>
            <a:r>
              <a:rPr lang="en-US" sz="1800" baseline="-25000" dirty="0" smtClean="0">
                <a:sym typeface="Wingdings"/>
              </a:rPr>
              <a:t>   </a:t>
            </a:r>
            <a:r>
              <a:rPr lang="en-US" sz="1800" dirty="0" smtClean="0">
                <a:sym typeface="Wingdings"/>
              </a:rPr>
              <a:t> or    </a:t>
            </a:r>
            <a:r>
              <a:rPr lang="en-US" sz="1800" dirty="0" err="1" smtClean="0">
                <a:sym typeface="Wingdings"/>
              </a:rPr>
              <a:t>k</a:t>
            </a:r>
            <a:r>
              <a:rPr lang="en-US" sz="1800" baseline="-25000" dirty="0" err="1" smtClean="0">
                <a:sym typeface="Wingdings"/>
              </a:rPr>
              <a:t>T</a:t>
            </a:r>
            <a:r>
              <a:rPr lang="en-US" sz="1800" dirty="0" smtClean="0">
                <a:sym typeface="Wingdings"/>
              </a:rPr>
              <a:t> = k – </a:t>
            </a:r>
            <a:r>
              <a:rPr lang="en-US" sz="1800" dirty="0" err="1">
                <a:sym typeface="Wingdings"/>
              </a:rPr>
              <a:t>K</a:t>
            </a:r>
            <a:r>
              <a:rPr lang="en-US" sz="1800" baseline="-25000" dirty="0" err="1">
                <a:sym typeface="Wingdings"/>
              </a:rPr>
              <a:t>h</a:t>
            </a:r>
            <a:r>
              <a:rPr lang="en-US" sz="1800" dirty="0" smtClean="0">
                <a:sym typeface="Wingdings"/>
              </a:rPr>
              <a:t>/z = </a:t>
            </a:r>
            <a:r>
              <a:rPr lang="en-US" sz="1800" dirty="0" err="1" smtClean="0">
                <a:sym typeface="Wingdings"/>
              </a:rPr>
              <a:t>k</a:t>
            </a:r>
            <a:r>
              <a:rPr lang="en-US" sz="1800" baseline="-25000" dirty="0" err="1" smtClean="0">
                <a:sym typeface="Wingdings"/>
              </a:rPr>
              <a:t>jet</a:t>
            </a:r>
            <a:r>
              <a:rPr lang="en-US" sz="1800" dirty="0" smtClean="0">
                <a:sym typeface="Wingdings"/>
              </a:rPr>
              <a:t> – </a:t>
            </a:r>
            <a:r>
              <a:rPr lang="en-US" sz="1800" dirty="0" err="1">
                <a:sym typeface="Wingdings"/>
              </a:rPr>
              <a:t>K</a:t>
            </a:r>
            <a:r>
              <a:rPr lang="en-US" sz="1800" baseline="-25000" dirty="0" err="1">
                <a:sym typeface="Wingdings"/>
              </a:rPr>
              <a:t>h</a:t>
            </a:r>
            <a:r>
              <a:rPr lang="en-US" sz="1800" dirty="0" smtClean="0">
                <a:sym typeface="Wingdings"/>
              </a:rPr>
              <a:t>/z</a:t>
            </a:r>
          </a:p>
          <a:p>
            <a:pPr lvl="1"/>
            <a:r>
              <a:rPr lang="en-US" sz="1800" dirty="0" smtClean="0">
                <a:sym typeface="Wingdings"/>
              </a:rPr>
              <a:t>SIDIS:                        q + p = k but q + x P</a:t>
            </a:r>
            <a:r>
              <a:rPr lang="en-US" sz="1800" baseline="-25000" dirty="0" smtClean="0">
                <a:sym typeface="Wingdings"/>
              </a:rPr>
              <a:t>H</a:t>
            </a:r>
            <a:r>
              <a:rPr lang="en-US" sz="1800" dirty="0" smtClean="0">
                <a:sym typeface="Wingdings"/>
              </a:rPr>
              <a:t> ≠ </a:t>
            </a:r>
            <a:r>
              <a:rPr lang="en-US" sz="1800" dirty="0" err="1" smtClean="0">
                <a:sym typeface="Wingdings"/>
              </a:rPr>
              <a:t>K</a:t>
            </a:r>
            <a:r>
              <a:rPr lang="en-US" sz="1800" baseline="-25000" dirty="0" err="1" smtClean="0">
                <a:sym typeface="Wingdings"/>
              </a:rPr>
              <a:t>h</a:t>
            </a:r>
            <a:r>
              <a:rPr lang="en-US" sz="1800" dirty="0" smtClean="0">
                <a:sym typeface="Wingdings"/>
              </a:rPr>
              <a:t>/z</a:t>
            </a:r>
          </a:p>
          <a:p>
            <a:pPr lvl="1"/>
            <a:r>
              <a:rPr lang="en-US" sz="1800" dirty="0" smtClean="0">
                <a:sym typeface="Wingdings"/>
              </a:rPr>
              <a:t>Hadrons:          p</a:t>
            </a:r>
            <a:r>
              <a:rPr lang="en-US" sz="1800" baseline="-25000" dirty="0" smtClean="0">
                <a:sym typeface="Wingdings"/>
              </a:rPr>
              <a:t>1</a:t>
            </a:r>
            <a:r>
              <a:rPr lang="en-US" sz="1800" dirty="0" smtClean="0">
                <a:sym typeface="Wingdings"/>
              </a:rPr>
              <a:t> + p</a:t>
            </a:r>
            <a:r>
              <a:rPr lang="en-US" sz="1800" baseline="-25000" dirty="0" smtClean="0">
                <a:sym typeface="Wingdings"/>
              </a:rPr>
              <a:t>2</a:t>
            </a:r>
            <a:r>
              <a:rPr lang="en-US" sz="1800" dirty="0" smtClean="0">
                <a:sym typeface="Wingdings"/>
              </a:rPr>
              <a:t> = k</a:t>
            </a:r>
            <a:r>
              <a:rPr lang="en-US" sz="1800" baseline="-25000" dirty="0" smtClean="0">
                <a:sym typeface="Wingdings"/>
              </a:rPr>
              <a:t>1</a:t>
            </a:r>
            <a:r>
              <a:rPr lang="en-US" sz="1800" dirty="0" smtClean="0">
                <a:sym typeface="Wingdings"/>
              </a:rPr>
              <a:t> + k</a:t>
            </a:r>
            <a:r>
              <a:rPr lang="en-US" sz="1800" baseline="-25000" dirty="0" smtClean="0">
                <a:sym typeface="Wingdings"/>
              </a:rPr>
              <a:t>2</a:t>
            </a:r>
            <a:r>
              <a:rPr lang="en-US" sz="1800" dirty="0" smtClean="0">
                <a:sym typeface="Wingdings"/>
              </a:rPr>
              <a:t> but x</a:t>
            </a:r>
            <a:r>
              <a:rPr lang="en-US" sz="1800" baseline="-25000" dirty="0" smtClean="0">
                <a:sym typeface="Wingdings"/>
              </a:rPr>
              <a:t>1</a:t>
            </a:r>
            <a:r>
              <a:rPr lang="en-US" sz="1800" dirty="0" smtClean="0">
                <a:sym typeface="Wingdings"/>
              </a:rPr>
              <a:t> P</a:t>
            </a:r>
            <a:r>
              <a:rPr lang="en-US" sz="1800" baseline="-25000" dirty="0" smtClean="0">
                <a:sym typeface="Wingdings"/>
              </a:rPr>
              <a:t>1</a:t>
            </a:r>
            <a:r>
              <a:rPr lang="en-US" sz="1800" dirty="0" smtClean="0">
                <a:sym typeface="Wingdings"/>
              </a:rPr>
              <a:t> + x</a:t>
            </a:r>
            <a:r>
              <a:rPr lang="en-US" sz="1800" baseline="-25000" dirty="0" smtClean="0">
                <a:sym typeface="Wingdings"/>
              </a:rPr>
              <a:t>2</a:t>
            </a:r>
            <a:r>
              <a:rPr lang="en-US" sz="1800" dirty="0" smtClean="0">
                <a:sym typeface="Wingdings"/>
              </a:rPr>
              <a:t> P</a:t>
            </a:r>
            <a:r>
              <a:rPr lang="en-US" sz="1800" baseline="-25000" dirty="0" smtClean="0">
                <a:sym typeface="Wingdings"/>
              </a:rPr>
              <a:t>2</a:t>
            </a:r>
            <a:r>
              <a:rPr lang="en-US" sz="1800" dirty="0" smtClean="0">
                <a:sym typeface="Wingdings"/>
              </a:rPr>
              <a:t> ≠ k</a:t>
            </a:r>
            <a:r>
              <a:rPr lang="en-US" sz="1800" baseline="-25000" dirty="0" smtClean="0">
                <a:sym typeface="Wingdings"/>
              </a:rPr>
              <a:t>1</a:t>
            </a:r>
            <a:r>
              <a:rPr lang="en-US" sz="1800" dirty="0" smtClean="0">
                <a:sym typeface="Wingdings"/>
              </a:rPr>
              <a:t> + k</a:t>
            </a:r>
            <a:r>
              <a:rPr lang="en-US" sz="1800" baseline="-25000" dirty="0" smtClean="0">
                <a:sym typeface="Wingdings"/>
              </a:rPr>
              <a:t>2</a:t>
            </a:r>
            <a:r>
              <a:rPr lang="en-US" sz="1800" dirty="0" smtClean="0">
                <a:sym typeface="Wingdings"/>
              </a:rPr>
              <a:t> </a:t>
            </a:r>
          </a:p>
          <a:p>
            <a:pPr marL="457200" lvl="1" indent="0">
              <a:buNone/>
            </a:pPr>
            <a:endParaRPr lang="en-US" sz="1800" dirty="0" smtClean="0"/>
          </a:p>
          <a:p>
            <a:r>
              <a:rPr lang="en-US" sz="1800" dirty="0" smtClean="0"/>
              <a:t>Two ‘separated’ hadrons involved in a hard interaction (with scale Q), e.g.   SIDIS-like (</a:t>
            </a:r>
            <a:r>
              <a:rPr lang="en-US" sz="1800" dirty="0" smtClean="0">
                <a:latin typeface="Symbol" charset="2"/>
                <a:cs typeface="Symbol" charset="2"/>
              </a:rPr>
              <a:t>g</a:t>
            </a:r>
            <a:r>
              <a:rPr lang="en-US" sz="1800" dirty="0" smtClean="0"/>
              <a:t>*H </a:t>
            </a:r>
            <a:r>
              <a:rPr lang="en-US" sz="1800" dirty="0" smtClean="0">
                <a:sym typeface="Wingdings"/>
              </a:rPr>
              <a:t> h X or </a:t>
            </a:r>
            <a:r>
              <a:rPr lang="en-US" sz="1800" dirty="0" smtClean="0">
                <a:latin typeface="Symbol" charset="2"/>
                <a:cs typeface="Symbol" charset="2"/>
                <a:sym typeface="Wingdings"/>
              </a:rPr>
              <a:t>g</a:t>
            </a:r>
            <a:r>
              <a:rPr lang="en-US" sz="1800" dirty="0" smtClean="0">
                <a:sym typeface="Wingdings"/>
              </a:rPr>
              <a:t>*H  jet X), DY-like (H</a:t>
            </a:r>
            <a:r>
              <a:rPr lang="en-US" sz="1800" baseline="-25000" dirty="0" smtClean="0">
                <a:sym typeface="Wingdings"/>
              </a:rPr>
              <a:t>1</a:t>
            </a:r>
            <a:r>
              <a:rPr lang="en-US" sz="1800" dirty="0" smtClean="0">
                <a:sym typeface="Wingdings"/>
              </a:rPr>
              <a:t>H</a:t>
            </a:r>
            <a:r>
              <a:rPr lang="en-US" sz="1800" baseline="-25000" dirty="0" smtClean="0">
                <a:sym typeface="Wingdings"/>
              </a:rPr>
              <a:t>2</a:t>
            </a:r>
            <a:r>
              <a:rPr lang="en-US" sz="1800" dirty="0" smtClean="0">
                <a:sym typeface="Wingdings"/>
              </a:rPr>
              <a:t>  </a:t>
            </a:r>
            <a:r>
              <a:rPr lang="en-US" sz="1800" dirty="0" smtClean="0">
                <a:latin typeface="Symbol" charset="2"/>
                <a:cs typeface="Symbol" charset="2"/>
                <a:sym typeface="Wingdings"/>
              </a:rPr>
              <a:t>g</a:t>
            </a:r>
            <a:r>
              <a:rPr lang="en-US" sz="1800" dirty="0" smtClean="0">
                <a:sym typeface="Wingdings"/>
              </a:rPr>
              <a:t>* X or H</a:t>
            </a:r>
            <a:r>
              <a:rPr lang="en-US" sz="1800" baseline="-25000" dirty="0" smtClean="0">
                <a:sym typeface="Wingdings"/>
              </a:rPr>
              <a:t>1</a:t>
            </a:r>
            <a:r>
              <a:rPr lang="en-US" sz="1800" dirty="0" smtClean="0">
                <a:sym typeface="Wingdings"/>
              </a:rPr>
              <a:t>H</a:t>
            </a:r>
            <a:r>
              <a:rPr lang="en-US" sz="1800" baseline="-25000" dirty="0" smtClean="0">
                <a:sym typeface="Wingdings"/>
              </a:rPr>
              <a:t>2</a:t>
            </a:r>
            <a:r>
              <a:rPr lang="en-US" sz="1800" dirty="0" smtClean="0">
                <a:sym typeface="Wingdings"/>
              </a:rPr>
              <a:t>  </a:t>
            </a:r>
            <a:r>
              <a:rPr lang="en-US" sz="1800" dirty="0" err="1" smtClean="0">
                <a:cs typeface="Symbol" charset="2"/>
                <a:sym typeface="Wingdings"/>
              </a:rPr>
              <a:t>dijet</a:t>
            </a:r>
            <a:r>
              <a:rPr lang="en-US" sz="1800" dirty="0" smtClean="0">
                <a:sym typeface="Wingdings"/>
              </a:rPr>
              <a:t> X or H</a:t>
            </a:r>
            <a:r>
              <a:rPr lang="en-US" sz="1800" baseline="-25000" dirty="0" smtClean="0">
                <a:sym typeface="Wingdings"/>
              </a:rPr>
              <a:t>1</a:t>
            </a:r>
            <a:r>
              <a:rPr lang="en-US" sz="1800" dirty="0" smtClean="0">
                <a:sym typeface="Wingdings"/>
              </a:rPr>
              <a:t>H</a:t>
            </a:r>
            <a:r>
              <a:rPr lang="en-US" sz="1800" baseline="-25000" dirty="0" smtClean="0">
                <a:sym typeface="Wingdings"/>
              </a:rPr>
              <a:t>2</a:t>
            </a:r>
            <a:r>
              <a:rPr lang="en-US" sz="1800" dirty="0" smtClean="0">
                <a:sym typeface="Wingdings"/>
              </a:rPr>
              <a:t>  Higgs X), annihilation (</a:t>
            </a:r>
            <a:r>
              <a:rPr lang="en-US" sz="1800" dirty="0" err="1" smtClean="0">
                <a:sym typeface="Wingdings"/>
              </a:rPr>
              <a:t>e</a:t>
            </a:r>
            <a:r>
              <a:rPr lang="en-US" sz="1800" baseline="30000" dirty="0" err="1" smtClean="0">
                <a:sym typeface="Wingdings"/>
              </a:rPr>
              <a:t>+</a:t>
            </a:r>
            <a:r>
              <a:rPr lang="en-US" sz="1800" dirty="0" err="1" smtClean="0">
                <a:sym typeface="Wingdings"/>
              </a:rPr>
              <a:t>e</a:t>
            </a:r>
            <a:r>
              <a:rPr lang="en-US" sz="1800" baseline="30000" dirty="0" smtClean="0">
                <a:latin typeface="Symbol" charset="2"/>
                <a:cs typeface="Symbol" charset="2"/>
                <a:sym typeface="Wingdings"/>
              </a:rPr>
              <a:t>-</a:t>
            </a:r>
            <a:r>
              <a:rPr lang="en-US" sz="1800" dirty="0" smtClean="0">
                <a:sym typeface="Wingdings"/>
              </a:rPr>
              <a:t>  h</a:t>
            </a:r>
            <a:r>
              <a:rPr lang="en-US" sz="1800" baseline="-25000" dirty="0" smtClean="0">
                <a:sym typeface="Wingdings"/>
              </a:rPr>
              <a:t>1</a:t>
            </a:r>
            <a:r>
              <a:rPr lang="en-US" sz="1800" dirty="0" smtClean="0">
                <a:sym typeface="Wingdings"/>
              </a:rPr>
              <a:t>h</a:t>
            </a:r>
            <a:r>
              <a:rPr lang="en-US" sz="1800" baseline="-25000" dirty="0" smtClean="0">
                <a:sym typeface="Wingdings"/>
              </a:rPr>
              <a:t>2</a:t>
            </a:r>
            <a:r>
              <a:rPr lang="en-US" sz="1800" dirty="0" smtClean="0">
                <a:sym typeface="Wingdings"/>
              </a:rPr>
              <a:t> X or </a:t>
            </a:r>
            <a:r>
              <a:rPr lang="en-US" sz="1800" dirty="0" err="1" smtClean="0">
                <a:sym typeface="Wingdings"/>
              </a:rPr>
              <a:t>e</a:t>
            </a:r>
            <a:r>
              <a:rPr lang="en-US" sz="1800" baseline="30000" dirty="0" err="1" smtClean="0">
                <a:sym typeface="Wingdings"/>
              </a:rPr>
              <a:t>+</a:t>
            </a:r>
            <a:r>
              <a:rPr lang="en-US" sz="1800" dirty="0" err="1" smtClean="0">
                <a:sym typeface="Wingdings"/>
              </a:rPr>
              <a:t>e</a:t>
            </a:r>
            <a:r>
              <a:rPr lang="en-US" sz="1800" baseline="30000" dirty="0" smtClean="0">
                <a:latin typeface="Symbol" charset="2"/>
                <a:cs typeface="Symbol" charset="2"/>
                <a:sym typeface="Wingdings"/>
              </a:rPr>
              <a:t>-</a:t>
            </a:r>
            <a:r>
              <a:rPr lang="en-US" sz="1800" dirty="0" smtClean="0">
                <a:sym typeface="Wingdings"/>
              </a:rPr>
              <a:t>  </a:t>
            </a:r>
            <a:r>
              <a:rPr lang="en-US" sz="1800" dirty="0" err="1" smtClean="0">
                <a:sym typeface="Wingdings"/>
              </a:rPr>
              <a:t>dijet</a:t>
            </a:r>
            <a:r>
              <a:rPr lang="en-US" sz="1800" dirty="0" smtClean="0">
                <a:sym typeface="Wingdings"/>
              </a:rPr>
              <a:t> X)</a:t>
            </a:r>
          </a:p>
          <a:p>
            <a:endParaRPr lang="en-US" sz="1800" dirty="0" smtClean="0"/>
          </a:p>
          <a:p>
            <a:r>
              <a:rPr lang="en-US" sz="1800" dirty="0" smtClean="0"/>
              <a:t>Number of </a:t>
            </a:r>
            <a:r>
              <a:rPr lang="en-US" sz="1800" dirty="0" err="1" smtClean="0"/>
              <a:t>p</a:t>
            </a:r>
            <a:r>
              <a:rPr lang="en-US" sz="1800" baseline="-25000" dirty="0" err="1" smtClean="0"/>
              <a:t>T</a:t>
            </a:r>
            <a:r>
              <a:rPr lang="en-US" sz="1800" dirty="0" err="1" smtClean="0"/>
              <a:t>’s</a:t>
            </a:r>
            <a:r>
              <a:rPr lang="en-US" sz="1800" dirty="0" smtClean="0"/>
              <a:t> in </a:t>
            </a:r>
            <a:r>
              <a:rPr lang="en-US" sz="1800" dirty="0" err="1" smtClean="0"/>
              <a:t>parametrization</a:t>
            </a:r>
            <a:r>
              <a:rPr lang="en-US" sz="1800" dirty="0" smtClean="0"/>
              <a:t> </a:t>
            </a:r>
            <a:r>
              <a:rPr lang="en-US" sz="1800" dirty="0" smtClean="0">
                <a:sym typeface="Wingdings"/>
              </a:rPr>
              <a:t> rank of TMDs  azimuthal sine or cosine </a:t>
            </a:r>
            <a:r>
              <a:rPr lang="en-US" sz="1800" dirty="0">
                <a:sym typeface="Wingdings"/>
              </a:rPr>
              <a:t>m</a:t>
            </a:r>
            <a:r>
              <a:rPr lang="en-US" sz="1800" dirty="0" smtClean="0">
                <a:latin typeface="Symbol" charset="2"/>
                <a:cs typeface="Symbol" charset="2"/>
                <a:sym typeface="Wingdings"/>
              </a:rPr>
              <a:t>f </a:t>
            </a:r>
            <a:r>
              <a:rPr lang="en-US" sz="1800" dirty="0" smtClean="0">
                <a:cs typeface="Symbol" charset="2"/>
                <a:sym typeface="Wingdings"/>
              </a:rPr>
              <a:t>asymmetry  Need</a:t>
            </a:r>
            <a:r>
              <a:rPr lang="en-US" sz="1800" dirty="0" smtClean="0"/>
              <a:t> for dedicated facilities at low and high energies</a:t>
            </a:r>
          </a:p>
          <a:p>
            <a:endParaRPr lang="en-US" sz="1800" dirty="0"/>
          </a:p>
          <a:p>
            <a:endParaRPr lang="en-US" sz="1800" dirty="0" smtClean="0"/>
          </a:p>
          <a:p>
            <a:pPr marL="0" indent="0">
              <a:buNone/>
            </a:pPr>
            <a:endParaRPr lang="en-US" sz="1800" dirty="0" smtClean="0"/>
          </a:p>
          <a:p>
            <a:pPr marL="0" indent="0">
              <a:buNone/>
            </a:pPr>
            <a:endParaRPr lang="en-US" sz="1800" dirty="0"/>
          </a:p>
        </p:txBody>
      </p:sp>
      <p:sp>
        <p:nvSpPr>
          <p:cNvPr id="4" name="Slide Number Placeholder 3"/>
          <p:cNvSpPr>
            <a:spLocks noGrp="1"/>
          </p:cNvSpPr>
          <p:nvPr>
            <p:ph type="sldNum" sz="quarter" idx="12"/>
          </p:nvPr>
        </p:nvSpPr>
        <p:spPr/>
        <p:txBody>
          <a:bodyPr/>
          <a:lstStyle/>
          <a:p>
            <a:pPr>
              <a:defRPr/>
            </a:pPr>
            <a:fld id="{55FF5543-E671-FF41-AAA2-21C7701FC712}" type="slidenum">
              <a:rPr lang="en-US" smtClean="0"/>
              <a:pPr>
                <a:defRPr/>
              </a:pPr>
              <a:t>19</a:t>
            </a:fld>
            <a:endParaRPr lang="en-US"/>
          </a:p>
        </p:txBody>
      </p:sp>
    </p:spTree>
    <p:extLst>
      <p:ext uri="{BB962C8B-B14F-4D97-AF65-F5344CB8AC3E}">
        <p14:creationId xmlns:p14="http://schemas.microsoft.com/office/powerpoint/2010/main" val="173393513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ABSTRACT</a:t>
            </a:r>
            <a:endParaRPr lang="en-US" dirty="0"/>
          </a:p>
        </p:txBody>
      </p:sp>
      <p:sp>
        <p:nvSpPr>
          <p:cNvPr id="3" name="Content Placeholder 2"/>
          <p:cNvSpPr>
            <a:spLocks noGrp="1"/>
          </p:cNvSpPr>
          <p:nvPr>
            <p:ph idx="1"/>
          </p:nvPr>
        </p:nvSpPr>
        <p:spPr>
          <a:xfrm>
            <a:off x="228600" y="838200"/>
            <a:ext cx="8915400" cy="4876800"/>
          </a:xfrm>
        </p:spPr>
        <p:txBody>
          <a:bodyPr/>
          <a:lstStyle/>
          <a:p>
            <a:pPr marL="0" indent="0">
              <a:buFontTx/>
              <a:buNone/>
              <a:defRPr/>
            </a:pPr>
            <a:r>
              <a:rPr lang="en-US" sz="1800" b="1" dirty="0" smtClean="0">
                <a:solidFill>
                  <a:srgbClr val="FF0000"/>
                </a:solidFill>
              </a:rPr>
              <a:t>Spin Physics and Transverse Structure</a:t>
            </a:r>
          </a:p>
          <a:p>
            <a:pPr marL="0" indent="0">
              <a:buFontTx/>
              <a:buNone/>
              <a:defRPr/>
            </a:pPr>
            <a:endParaRPr lang="en-US" sz="1800" b="1" dirty="0" smtClean="0"/>
          </a:p>
          <a:p>
            <a:pPr marL="0" indent="0">
              <a:buFontTx/>
              <a:buNone/>
              <a:defRPr/>
            </a:pPr>
            <a:r>
              <a:rPr lang="en-US" sz="1800" b="1" dirty="0" smtClean="0"/>
              <a:t>Piet Mulders (</a:t>
            </a:r>
            <a:r>
              <a:rPr lang="en-US" sz="1800" b="1" dirty="0" err="1" smtClean="0"/>
              <a:t>Nikhef</a:t>
            </a:r>
            <a:r>
              <a:rPr lang="en-US" sz="1800" b="1" dirty="0" smtClean="0"/>
              <a:t> Theory Group/VU University Amsterdam)</a:t>
            </a:r>
          </a:p>
          <a:p>
            <a:pPr marL="0" indent="0">
              <a:buFontTx/>
              <a:buNone/>
              <a:defRPr/>
            </a:pPr>
            <a:endParaRPr lang="en-US" sz="1800" dirty="0" smtClean="0"/>
          </a:p>
          <a:p>
            <a:pPr marL="0" indent="0">
              <a:buFontTx/>
              <a:buNone/>
              <a:defRPr/>
            </a:pPr>
            <a:r>
              <a:rPr lang="en-US" sz="1800" dirty="0"/>
              <a:t>Spin is a welcome complication in the study of </a:t>
            </a:r>
            <a:r>
              <a:rPr lang="en-US" sz="1800" dirty="0" err="1"/>
              <a:t>partonic</a:t>
            </a:r>
            <a:r>
              <a:rPr lang="en-US" sz="1800" dirty="0"/>
              <a:t> structure that has led to new insights, even if experimentally not all dust has settled, in particular on quark flavor dependence and gluon spin. At the same time it opened new questions on angular momentum and effects of transverse structure, in particular the role of the transverse momenta of </a:t>
            </a:r>
            <a:r>
              <a:rPr lang="en-US" sz="1800" dirty="0" err="1"/>
              <a:t>partons</a:t>
            </a:r>
            <a:r>
              <a:rPr lang="en-US" sz="1800" dirty="0" smtClean="0"/>
              <a:t>. This provides again many theoretical and experimental challenges and hurdles. But it may also provide new tools in high-energy scattering experiments</a:t>
            </a:r>
            <a:r>
              <a:rPr lang="en-US" sz="1800" dirty="0"/>
              <a:t> </a:t>
            </a:r>
            <a:r>
              <a:rPr lang="en-US" sz="1800" dirty="0" smtClean="0"/>
              <a:t>linking polarization and final state angular dependence.</a:t>
            </a:r>
          </a:p>
        </p:txBody>
      </p:sp>
      <p:sp>
        <p:nvSpPr>
          <p:cNvPr id="4" name="Slide Number Placeholder 3"/>
          <p:cNvSpPr>
            <a:spLocks noGrp="1"/>
          </p:cNvSpPr>
          <p:nvPr>
            <p:ph type="sldNum" sz="quarter" idx="12"/>
          </p:nvPr>
        </p:nvSpPr>
        <p:spPr/>
        <p:txBody>
          <a:bodyPr/>
          <a:lstStyle/>
          <a:p>
            <a:pPr>
              <a:defRPr/>
            </a:pPr>
            <a:fld id="{10E162E8-A25D-8A40-A4C5-27A31759CD16}" type="slidenum">
              <a:rPr lang="en-US" smtClean="0"/>
              <a:pPr>
                <a:defRPr/>
              </a:pPr>
              <a:t>2</a:t>
            </a:fld>
            <a:endParaRPr lang="en-US"/>
          </a:p>
        </p:txBody>
      </p:sp>
    </p:spTree>
    <p:extLst>
      <p:ext uri="{BB962C8B-B14F-4D97-AF65-F5344CB8AC3E}">
        <p14:creationId xmlns:p14="http://schemas.microsoft.com/office/powerpoint/2010/main" val="357060140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Rich phenomenology </a:t>
            </a:r>
            <a:endParaRPr lang="en-US" dirty="0"/>
          </a:p>
        </p:txBody>
      </p:sp>
      <p:sp>
        <p:nvSpPr>
          <p:cNvPr id="4" name="Slide Number Placeholder 3"/>
          <p:cNvSpPr>
            <a:spLocks noGrp="1"/>
          </p:cNvSpPr>
          <p:nvPr>
            <p:ph type="sldNum" sz="quarter" idx="12"/>
          </p:nvPr>
        </p:nvSpPr>
        <p:spPr/>
        <p:txBody>
          <a:bodyPr/>
          <a:lstStyle/>
          <a:p>
            <a:pPr>
              <a:defRPr/>
            </a:pPr>
            <a:fld id="{55FF5543-E671-FF41-AAA2-21C7701FC712}" type="slidenum">
              <a:rPr lang="en-US" smtClean="0"/>
              <a:pPr>
                <a:defRPr/>
              </a:pPr>
              <a:t>20</a:t>
            </a:fld>
            <a:endParaRPr lang="en-US"/>
          </a:p>
        </p:txBody>
      </p:sp>
      <p:sp>
        <p:nvSpPr>
          <p:cNvPr id="5" name="TextBox 4"/>
          <p:cNvSpPr txBox="1"/>
          <p:nvPr/>
        </p:nvSpPr>
        <p:spPr>
          <a:xfrm>
            <a:off x="762000" y="40386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WG6/22  </a:t>
            </a:r>
            <a:r>
              <a:rPr lang="en-US" dirty="0" err="1" smtClean="0"/>
              <a:t>Lyu</a:t>
            </a:r>
            <a:endParaRPr lang="en-US" dirty="0"/>
          </a:p>
          <a:p>
            <a:r>
              <a:rPr lang="en-US" dirty="0" smtClean="0"/>
              <a:t>Collins Asymmetry at BESIII</a:t>
            </a:r>
            <a:endParaRPr lang="en-US" dirty="0"/>
          </a:p>
        </p:txBody>
      </p:sp>
      <p:sp>
        <p:nvSpPr>
          <p:cNvPr id="6" name="TextBox 5"/>
          <p:cNvSpPr txBox="1"/>
          <p:nvPr/>
        </p:nvSpPr>
        <p:spPr>
          <a:xfrm>
            <a:off x="762000" y="17526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WG6/161  </a:t>
            </a:r>
            <a:r>
              <a:rPr lang="en-US" dirty="0" err="1" smtClean="0"/>
              <a:t>Vossen</a:t>
            </a:r>
            <a:endParaRPr lang="en-US" dirty="0"/>
          </a:p>
          <a:p>
            <a:r>
              <a:rPr lang="en-US" dirty="0" smtClean="0"/>
              <a:t>FFs at Belle</a:t>
            </a:r>
            <a:endParaRPr lang="en-US" dirty="0"/>
          </a:p>
        </p:txBody>
      </p:sp>
      <p:sp>
        <p:nvSpPr>
          <p:cNvPr id="7" name="TextBox 6"/>
          <p:cNvSpPr txBox="1"/>
          <p:nvPr/>
        </p:nvSpPr>
        <p:spPr>
          <a:xfrm>
            <a:off x="762000" y="9906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WG6/151  Seder (COMPASS)</a:t>
            </a:r>
            <a:endParaRPr lang="en-US" dirty="0"/>
          </a:p>
          <a:p>
            <a:r>
              <a:rPr lang="en-US" dirty="0" smtClean="0"/>
              <a:t>Charged </a:t>
            </a:r>
            <a:r>
              <a:rPr lang="en-US" dirty="0" err="1" smtClean="0"/>
              <a:t>kaon</a:t>
            </a:r>
            <a:r>
              <a:rPr lang="en-US" dirty="0" smtClean="0"/>
              <a:t> multiplicities in SIDIS</a:t>
            </a:r>
            <a:endParaRPr lang="en-US" dirty="0"/>
          </a:p>
        </p:txBody>
      </p:sp>
      <p:sp>
        <p:nvSpPr>
          <p:cNvPr id="8" name="TextBox 7"/>
          <p:cNvSpPr txBox="1"/>
          <p:nvPr/>
        </p:nvSpPr>
        <p:spPr>
          <a:xfrm>
            <a:off x="762000" y="25146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WG6/135 </a:t>
            </a:r>
            <a:r>
              <a:rPr lang="en-US" dirty="0" err="1" smtClean="0"/>
              <a:t>Sbrizzai</a:t>
            </a:r>
            <a:r>
              <a:rPr lang="en-US" dirty="0" smtClean="0"/>
              <a:t> (COMPASS)</a:t>
            </a:r>
            <a:endParaRPr lang="en-US" dirty="0"/>
          </a:p>
          <a:p>
            <a:r>
              <a:rPr lang="en-US" dirty="0" smtClean="0"/>
              <a:t>Transverse spin asymmetries SIDIS</a:t>
            </a:r>
            <a:endParaRPr lang="en-US" dirty="0"/>
          </a:p>
        </p:txBody>
      </p:sp>
      <p:sp>
        <p:nvSpPr>
          <p:cNvPr id="9" name="TextBox 8"/>
          <p:cNvSpPr txBox="1"/>
          <p:nvPr/>
        </p:nvSpPr>
        <p:spPr>
          <a:xfrm>
            <a:off x="4800600" y="9906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WG6/75  Li (STAR)</a:t>
            </a:r>
            <a:endParaRPr lang="en-US" dirty="0"/>
          </a:p>
          <a:p>
            <a:r>
              <a:rPr lang="en-US" dirty="0" smtClean="0"/>
              <a:t>Jet and di-jet in pol. </a:t>
            </a:r>
            <a:r>
              <a:rPr lang="en-US" dirty="0" err="1" smtClean="0"/>
              <a:t>pp</a:t>
            </a:r>
            <a:endParaRPr lang="en-US" dirty="0"/>
          </a:p>
        </p:txBody>
      </p:sp>
      <p:sp>
        <p:nvSpPr>
          <p:cNvPr id="10" name="TextBox 9"/>
          <p:cNvSpPr txBox="1"/>
          <p:nvPr/>
        </p:nvSpPr>
        <p:spPr>
          <a:xfrm>
            <a:off x="762000" y="32766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WG6/84  </a:t>
            </a:r>
            <a:r>
              <a:rPr lang="en-US" dirty="0" err="1" smtClean="0"/>
              <a:t>Anulli</a:t>
            </a:r>
            <a:endParaRPr lang="en-US" dirty="0"/>
          </a:p>
          <a:p>
            <a:r>
              <a:rPr lang="en-US" dirty="0" smtClean="0"/>
              <a:t>Collins Asymmetry with </a:t>
            </a:r>
            <a:r>
              <a:rPr lang="en-US" dirty="0" err="1" smtClean="0"/>
              <a:t>BaBar</a:t>
            </a:r>
            <a:endParaRPr lang="en-US" dirty="0"/>
          </a:p>
        </p:txBody>
      </p:sp>
      <p:sp>
        <p:nvSpPr>
          <p:cNvPr id="12" name="TextBox 11"/>
          <p:cNvSpPr txBox="1"/>
          <p:nvPr/>
        </p:nvSpPr>
        <p:spPr>
          <a:xfrm>
            <a:off x="4800600" y="17526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WG6/136 </a:t>
            </a:r>
            <a:r>
              <a:rPr lang="en-US" dirty="0" err="1" smtClean="0"/>
              <a:t>Diefenthaler</a:t>
            </a:r>
            <a:r>
              <a:rPr lang="en-US" dirty="0" smtClean="0"/>
              <a:t> (</a:t>
            </a:r>
            <a:r>
              <a:rPr lang="en-US" dirty="0" err="1" smtClean="0"/>
              <a:t>SeaQuest</a:t>
            </a:r>
            <a:r>
              <a:rPr lang="en-US" dirty="0" smtClean="0"/>
              <a:t>)</a:t>
            </a:r>
            <a:endParaRPr lang="en-US" dirty="0"/>
          </a:p>
          <a:p>
            <a:r>
              <a:rPr lang="en-US" dirty="0" smtClean="0"/>
              <a:t>Polarized DY measurements</a:t>
            </a:r>
            <a:endParaRPr lang="en-US" dirty="0"/>
          </a:p>
        </p:txBody>
      </p:sp>
      <p:sp>
        <p:nvSpPr>
          <p:cNvPr id="14" name="TextBox 13"/>
          <p:cNvSpPr txBox="1"/>
          <p:nvPr/>
        </p:nvSpPr>
        <p:spPr>
          <a:xfrm>
            <a:off x="4800600" y="25146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WG6/153 </a:t>
            </a:r>
            <a:r>
              <a:rPr lang="en-US" dirty="0" err="1" smtClean="0"/>
              <a:t>Barish</a:t>
            </a:r>
            <a:r>
              <a:rPr lang="en-US" dirty="0" smtClean="0"/>
              <a:t> (PHENIX)</a:t>
            </a:r>
            <a:endParaRPr lang="en-US" dirty="0"/>
          </a:p>
          <a:p>
            <a:r>
              <a:rPr lang="en-US" dirty="0" smtClean="0"/>
              <a:t>Transverse Single-spin </a:t>
            </a:r>
            <a:r>
              <a:rPr lang="en-US" dirty="0" err="1" smtClean="0"/>
              <a:t>asymm</a:t>
            </a:r>
            <a:r>
              <a:rPr lang="en-US" dirty="0" smtClean="0"/>
              <a:t>.</a:t>
            </a:r>
            <a:endParaRPr lang="en-US" dirty="0"/>
          </a:p>
        </p:txBody>
      </p:sp>
      <p:sp>
        <p:nvSpPr>
          <p:cNvPr id="15" name="TextBox 14"/>
          <p:cNvSpPr txBox="1"/>
          <p:nvPr/>
        </p:nvSpPr>
        <p:spPr>
          <a:xfrm>
            <a:off x="4800600" y="32766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WG6/139  </a:t>
            </a:r>
            <a:r>
              <a:rPr lang="en-US" dirty="0" err="1" smtClean="0"/>
              <a:t>Allada</a:t>
            </a:r>
            <a:endParaRPr lang="en-US" dirty="0"/>
          </a:p>
          <a:p>
            <a:r>
              <a:rPr lang="en-US" dirty="0" smtClean="0"/>
              <a:t>Recent SIDIS results at </a:t>
            </a:r>
            <a:r>
              <a:rPr lang="en-US" dirty="0" err="1" smtClean="0"/>
              <a:t>JLab</a:t>
            </a:r>
            <a:endParaRPr lang="en-US" dirty="0"/>
          </a:p>
        </p:txBody>
      </p:sp>
      <p:sp>
        <p:nvSpPr>
          <p:cNvPr id="16" name="TextBox 15"/>
          <p:cNvSpPr txBox="1"/>
          <p:nvPr/>
        </p:nvSpPr>
        <p:spPr>
          <a:xfrm>
            <a:off x="4800600" y="40386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WG6/318  </a:t>
            </a:r>
            <a:r>
              <a:rPr lang="en-US" dirty="0" err="1" smtClean="0"/>
              <a:t>Liyanage</a:t>
            </a:r>
            <a:endParaRPr lang="en-US" dirty="0"/>
          </a:p>
          <a:p>
            <a:r>
              <a:rPr lang="en-US" dirty="0" smtClean="0"/>
              <a:t>Recent polarized DIS results at </a:t>
            </a:r>
            <a:r>
              <a:rPr lang="en-US" dirty="0" err="1" smtClean="0"/>
              <a:t>JLab</a:t>
            </a:r>
            <a:endParaRPr lang="en-US" dirty="0"/>
          </a:p>
        </p:txBody>
      </p:sp>
    </p:spTree>
    <p:extLst>
      <p:ext uri="{BB962C8B-B14F-4D97-AF65-F5344CB8AC3E}">
        <p14:creationId xmlns:p14="http://schemas.microsoft.com/office/powerpoint/2010/main" val="379423409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TMDs and factorization</a:t>
            </a:r>
            <a:endParaRPr lang="en-US" dirty="0"/>
          </a:p>
        </p:txBody>
      </p:sp>
      <p:sp>
        <p:nvSpPr>
          <p:cNvPr id="3" name="Content Placeholder 2"/>
          <p:cNvSpPr>
            <a:spLocks noGrp="1"/>
          </p:cNvSpPr>
          <p:nvPr>
            <p:ph sz="half" idx="1"/>
          </p:nvPr>
        </p:nvSpPr>
        <p:spPr>
          <a:xfrm>
            <a:off x="228600" y="838200"/>
            <a:ext cx="3871452" cy="5364163"/>
          </a:xfrm>
        </p:spPr>
        <p:txBody>
          <a:bodyPr/>
          <a:lstStyle/>
          <a:p>
            <a:r>
              <a:rPr lang="en-US" sz="1800" dirty="0" smtClean="0"/>
              <a:t>Collinear PDFs involve operators of a given twist</a:t>
            </a:r>
          </a:p>
          <a:p>
            <a:r>
              <a:rPr lang="en-US" sz="1800" dirty="0"/>
              <a:t>x</a:t>
            </a:r>
            <a:r>
              <a:rPr lang="en-US" sz="1800" dirty="0" smtClean="0"/>
              <a:t> ‘measurable’ </a:t>
            </a:r>
            <a:endParaRPr lang="en-US" sz="1800" dirty="0"/>
          </a:p>
        </p:txBody>
      </p:sp>
      <p:sp>
        <p:nvSpPr>
          <p:cNvPr id="4" name="Content Placeholder 3"/>
          <p:cNvSpPr>
            <a:spLocks noGrp="1"/>
          </p:cNvSpPr>
          <p:nvPr>
            <p:ph sz="half" idx="2"/>
          </p:nvPr>
        </p:nvSpPr>
        <p:spPr>
          <a:xfrm>
            <a:off x="4191000" y="838200"/>
            <a:ext cx="4800600" cy="5364163"/>
          </a:xfrm>
        </p:spPr>
        <p:txBody>
          <a:bodyPr/>
          <a:lstStyle/>
          <a:p>
            <a:r>
              <a:rPr lang="en-US" sz="1800" dirty="0" smtClean="0"/>
              <a:t>TMDs involve operators of all twist</a:t>
            </a:r>
          </a:p>
          <a:p>
            <a:r>
              <a:rPr lang="en-US" sz="1800" dirty="0" err="1" smtClean="0"/>
              <a:t>p</a:t>
            </a:r>
            <a:r>
              <a:rPr lang="en-US" sz="1800" baseline="-25000" dirty="0" err="1" smtClean="0"/>
              <a:t>T</a:t>
            </a:r>
            <a:r>
              <a:rPr lang="en-US" sz="1800" dirty="0" smtClean="0"/>
              <a:t> in a convolution (scale and rapidity cutoffs)</a:t>
            </a:r>
          </a:p>
          <a:p>
            <a:endParaRPr lang="en-US" sz="1800" dirty="0"/>
          </a:p>
          <a:p>
            <a:endParaRPr lang="en-US" sz="1800" dirty="0" smtClean="0"/>
          </a:p>
          <a:p>
            <a:endParaRPr lang="en-US" sz="1800" dirty="0"/>
          </a:p>
          <a:p>
            <a:r>
              <a:rPr lang="en-US" sz="1800" dirty="0" smtClean="0"/>
              <a:t>Impact parameter representation  including also large </a:t>
            </a:r>
            <a:r>
              <a:rPr lang="en-US" sz="1800" dirty="0" err="1" smtClean="0"/>
              <a:t>b</a:t>
            </a:r>
            <a:r>
              <a:rPr lang="en-US" sz="1800" baseline="-25000" dirty="0" err="1" smtClean="0"/>
              <a:t>T</a:t>
            </a:r>
            <a:r>
              <a:rPr lang="en-US" sz="1800" dirty="0" smtClean="0"/>
              <a:t> </a:t>
            </a:r>
          </a:p>
          <a:p>
            <a:endParaRPr lang="en-US" sz="1800" baseline="-25000" dirty="0"/>
          </a:p>
          <a:p>
            <a:endParaRPr lang="en-US" sz="1800" baseline="-25000" dirty="0" smtClean="0"/>
          </a:p>
          <a:p>
            <a:endParaRPr lang="en-US" sz="1800" baseline="-25000" dirty="0"/>
          </a:p>
          <a:p>
            <a:endParaRPr lang="en-US" sz="1800" baseline="-25000" dirty="0" smtClean="0"/>
          </a:p>
          <a:p>
            <a:endParaRPr lang="en-US" sz="1800" baseline="-25000" dirty="0" smtClean="0"/>
          </a:p>
          <a:p>
            <a:pPr marL="0" indent="0">
              <a:buNone/>
            </a:pPr>
            <a:endParaRPr lang="en-US" sz="1800" baseline="-25000" dirty="0"/>
          </a:p>
          <a:p>
            <a:r>
              <a:rPr lang="en-US" sz="1800" dirty="0" smtClean="0"/>
              <a:t>At small </a:t>
            </a:r>
            <a:r>
              <a:rPr lang="en-US" sz="1800" dirty="0" err="1" smtClean="0"/>
              <a:t>b</a:t>
            </a:r>
            <a:r>
              <a:rPr lang="en-US" sz="1800" baseline="-25000" dirty="0" err="1" smtClean="0"/>
              <a:t>T</a:t>
            </a:r>
            <a:r>
              <a:rPr lang="en-US" sz="1800" dirty="0" smtClean="0"/>
              <a:t>, large </a:t>
            </a:r>
            <a:r>
              <a:rPr lang="en-US" sz="1800" dirty="0" err="1" smtClean="0"/>
              <a:t>k</a:t>
            </a:r>
            <a:r>
              <a:rPr lang="en-US" sz="1800" baseline="-25000" dirty="0" err="1" smtClean="0"/>
              <a:t>T</a:t>
            </a:r>
            <a:r>
              <a:rPr lang="en-US" sz="1800" dirty="0" smtClean="0"/>
              <a:t> collinear physics (Collins-</a:t>
            </a:r>
            <a:r>
              <a:rPr lang="en-US" sz="1800" dirty="0" err="1" smtClean="0"/>
              <a:t>Soper</a:t>
            </a:r>
            <a:r>
              <a:rPr lang="en-US" sz="1800" dirty="0" smtClean="0"/>
              <a:t>-</a:t>
            </a:r>
            <a:r>
              <a:rPr lang="en-US" sz="1800" dirty="0" err="1" smtClean="0"/>
              <a:t>Sterman</a:t>
            </a:r>
            <a:r>
              <a:rPr lang="en-US" sz="1800" dirty="0" smtClean="0"/>
              <a:t>)</a:t>
            </a:r>
          </a:p>
          <a:p>
            <a:endParaRPr lang="en-US" sz="1800" dirty="0"/>
          </a:p>
          <a:p>
            <a:endParaRPr lang="en-US" sz="1800" dirty="0" smtClean="0"/>
          </a:p>
          <a:p>
            <a:endParaRPr lang="en-US" sz="1800" dirty="0"/>
          </a:p>
          <a:p>
            <a:endParaRPr lang="en-US" sz="1800" dirty="0" smtClean="0"/>
          </a:p>
          <a:p>
            <a:pPr marL="0" indent="0">
              <a:buNone/>
            </a:pPr>
            <a:endParaRPr lang="en-US" sz="1800" dirty="0"/>
          </a:p>
        </p:txBody>
      </p:sp>
      <p:sp>
        <p:nvSpPr>
          <p:cNvPr id="5" name="Slide Number Placeholder 4"/>
          <p:cNvSpPr>
            <a:spLocks noGrp="1"/>
          </p:cNvSpPr>
          <p:nvPr>
            <p:ph type="sldNum" sz="quarter" idx="12"/>
          </p:nvPr>
        </p:nvSpPr>
        <p:spPr/>
        <p:txBody>
          <a:bodyPr/>
          <a:lstStyle/>
          <a:p>
            <a:pPr>
              <a:defRPr/>
            </a:pPr>
            <a:fld id="{60919974-E1AF-7D49-91E5-B74D28A366AF}" type="slidenum">
              <a:rPr lang="en-US" smtClean="0"/>
              <a:pPr>
                <a:defRPr/>
              </a:pPr>
              <a:t>21</a:t>
            </a:fld>
            <a:endParaRPr lang="en-US"/>
          </a:p>
        </p:txBody>
      </p:sp>
      <p:graphicFrame>
        <p:nvGraphicFramePr>
          <p:cNvPr id="6" name="Object 14"/>
          <p:cNvGraphicFramePr>
            <a:graphicFrameLocks noChangeAspect="1"/>
          </p:cNvGraphicFramePr>
          <p:nvPr>
            <p:extLst>
              <p:ext uri="{D42A27DB-BD31-4B8C-83A1-F6EECF244321}">
                <p14:modId xmlns:p14="http://schemas.microsoft.com/office/powerpoint/2010/main" val="3655488034"/>
              </p:ext>
            </p:extLst>
          </p:nvPr>
        </p:nvGraphicFramePr>
        <p:xfrm>
          <a:off x="4572000" y="1828800"/>
          <a:ext cx="4343400" cy="883858"/>
        </p:xfrm>
        <a:graphic>
          <a:graphicData uri="http://schemas.openxmlformats.org/presentationml/2006/ole">
            <mc:AlternateContent xmlns:mc="http://schemas.openxmlformats.org/markup-compatibility/2006">
              <mc:Choice xmlns:v="urn:schemas-microsoft-com:vml" Requires="v">
                <p:oleObj spid="_x0000_s590035" name="Equation" r:id="rId3" imgW="2565400" imgH="520700" progId="Equation.3">
                  <p:embed/>
                </p:oleObj>
              </mc:Choice>
              <mc:Fallback>
                <p:oleObj name="Equation" r:id="rId3" imgW="2565400" imgH="520700" progId="Equation.3">
                  <p:embed/>
                  <p:pic>
                    <p:nvPicPr>
                      <p:cNvPr id="0" name=""/>
                      <p:cNvPicPr>
                        <a:picLocks noChangeAspect="1" noChangeArrowheads="1"/>
                      </p:cNvPicPr>
                      <p:nvPr/>
                    </p:nvPicPr>
                    <p:blipFill>
                      <a:blip r:embed="rId4"/>
                      <a:srcRect/>
                      <a:stretch>
                        <a:fillRect/>
                      </a:stretch>
                    </p:blipFill>
                    <p:spPr bwMode="auto">
                      <a:xfrm>
                        <a:off x="4572000" y="1828800"/>
                        <a:ext cx="4343400" cy="883858"/>
                      </a:xfrm>
                      <a:prstGeom prst="rect">
                        <a:avLst/>
                      </a:prstGeom>
                      <a:noFill/>
                      <a:ln>
                        <a:noFill/>
                      </a:ln>
                      <a:effectLst/>
                      <a:extLst/>
                    </p:spPr>
                  </p:pic>
                </p:oleObj>
              </mc:Fallback>
            </mc:AlternateContent>
          </a:graphicData>
        </a:graphic>
      </p:graphicFrame>
      <p:graphicFrame>
        <p:nvGraphicFramePr>
          <p:cNvPr id="7" name="Object 14"/>
          <p:cNvGraphicFramePr>
            <a:graphicFrameLocks noChangeAspect="1"/>
          </p:cNvGraphicFramePr>
          <p:nvPr>
            <p:extLst>
              <p:ext uri="{D42A27DB-BD31-4B8C-83A1-F6EECF244321}">
                <p14:modId xmlns:p14="http://schemas.microsoft.com/office/powerpoint/2010/main" val="20261694"/>
              </p:ext>
            </p:extLst>
          </p:nvPr>
        </p:nvGraphicFramePr>
        <p:xfrm>
          <a:off x="609600" y="1905000"/>
          <a:ext cx="3200400" cy="396810"/>
        </p:xfrm>
        <a:graphic>
          <a:graphicData uri="http://schemas.openxmlformats.org/presentationml/2006/ole">
            <mc:AlternateContent xmlns:mc="http://schemas.openxmlformats.org/markup-compatibility/2006">
              <mc:Choice xmlns:v="urn:schemas-microsoft-com:vml" Requires="v">
                <p:oleObj spid="_x0000_s590036" name="Equation" r:id="rId5" imgW="1955800" imgH="241300" progId="Equation.3">
                  <p:embed/>
                </p:oleObj>
              </mc:Choice>
              <mc:Fallback>
                <p:oleObj name="Equation" r:id="rId5" imgW="1955800" imgH="241300" progId="Equation.3">
                  <p:embed/>
                  <p:pic>
                    <p:nvPicPr>
                      <p:cNvPr id="0" name=""/>
                      <p:cNvPicPr>
                        <a:picLocks noChangeAspect="1" noChangeArrowheads="1"/>
                      </p:cNvPicPr>
                      <p:nvPr/>
                    </p:nvPicPr>
                    <p:blipFill>
                      <a:blip r:embed="rId6"/>
                      <a:srcRect/>
                      <a:stretch>
                        <a:fillRect/>
                      </a:stretch>
                    </p:blipFill>
                    <p:spPr bwMode="auto">
                      <a:xfrm>
                        <a:off x="609600" y="1905000"/>
                        <a:ext cx="3200400" cy="396810"/>
                      </a:xfrm>
                      <a:prstGeom prst="rect">
                        <a:avLst/>
                      </a:prstGeom>
                      <a:noFill/>
                      <a:ln>
                        <a:noFill/>
                      </a:ln>
                      <a:effectLst/>
                      <a:extLst/>
                    </p:spPr>
                  </p:pic>
                </p:oleObj>
              </mc:Fallback>
            </mc:AlternateContent>
          </a:graphicData>
        </a:graphic>
      </p:graphicFrame>
      <p:graphicFrame>
        <p:nvGraphicFramePr>
          <p:cNvPr id="8" name="Object 14"/>
          <p:cNvGraphicFramePr>
            <a:graphicFrameLocks noChangeAspect="1"/>
          </p:cNvGraphicFramePr>
          <p:nvPr>
            <p:extLst>
              <p:ext uri="{D42A27DB-BD31-4B8C-83A1-F6EECF244321}">
                <p14:modId xmlns:p14="http://schemas.microsoft.com/office/powerpoint/2010/main" val="3458373952"/>
              </p:ext>
            </p:extLst>
          </p:nvPr>
        </p:nvGraphicFramePr>
        <p:xfrm>
          <a:off x="4648199" y="3429000"/>
          <a:ext cx="4199823" cy="1295400"/>
        </p:xfrm>
        <a:graphic>
          <a:graphicData uri="http://schemas.openxmlformats.org/presentationml/2006/ole">
            <mc:AlternateContent xmlns:mc="http://schemas.openxmlformats.org/markup-compatibility/2006">
              <mc:Choice xmlns:v="urn:schemas-microsoft-com:vml" Requires="v">
                <p:oleObj spid="_x0000_s590037" name="Equation" r:id="rId7" imgW="2438400" imgH="749300" progId="Equation.3">
                  <p:embed/>
                </p:oleObj>
              </mc:Choice>
              <mc:Fallback>
                <p:oleObj name="Equation" r:id="rId7" imgW="2438400" imgH="749300" progId="Equation.3">
                  <p:embed/>
                  <p:pic>
                    <p:nvPicPr>
                      <p:cNvPr id="0" name=""/>
                      <p:cNvPicPr>
                        <a:picLocks noChangeAspect="1" noChangeArrowheads="1"/>
                      </p:cNvPicPr>
                      <p:nvPr/>
                    </p:nvPicPr>
                    <p:blipFill>
                      <a:blip r:embed="rId8"/>
                      <a:srcRect/>
                      <a:stretch>
                        <a:fillRect/>
                      </a:stretch>
                    </p:blipFill>
                    <p:spPr bwMode="auto">
                      <a:xfrm>
                        <a:off x="4648199" y="3429000"/>
                        <a:ext cx="4199823" cy="1295400"/>
                      </a:xfrm>
                      <a:prstGeom prst="rect">
                        <a:avLst/>
                      </a:prstGeom>
                      <a:noFill/>
                      <a:ln>
                        <a:noFill/>
                      </a:ln>
                      <a:effectLst/>
                      <a:extLst/>
                    </p:spPr>
                  </p:pic>
                </p:oleObj>
              </mc:Fallback>
            </mc:AlternateContent>
          </a:graphicData>
        </a:graphic>
      </p:graphicFrame>
      <p:sp>
        <p:nvSpPr>
          <p:cNvPr id="9" name="TextBox 8"/>
          <p:cNvSpPr txBox="1"/>
          <p:nvPr/>
        </p:nvSpPr>
        <p:spPr>
          <a:xfrm>
            <a:off x="4648200" y="54102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WG6/33  Collins</a:t>
            </a:r>
            <a:endParaRPr lang="en-US" dirty="0"/>
          </a:p>
          <a:p>
            <a:r>
              <a:rPr lang="en-US" dirty="0" smtClean="0"/>
              <a:t>TMD factorization and evolution</a:t>
            </a:r>
            <a:endParaRPr lang="en-US" dirty="0"/>
          </a:p>
        </p:txBody>
      </p:sp>
      <p:pic>
        <p:nvPicPr>
          <p:cNvPr id="11"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200" y="3048000"/>
            <a:ext cx="34290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0" y="6211669"/>
            <a:ext cx="4191000" cy="646331"/>
          </a:xfrm>
          <a:prstGeom prst="rect">
            <a:avLst/>
          </a:prstGeom>
          <a:solidFill>
            <a:schemeClr val="bg1">
              <a:lumMod val="95000"/>
            </a:schemeClr>
          </a:solidFill>
          <a:ln>
            <a:solidFill>
              <a:srgbClr val="0000FF"/>
            </a:solidFill>
          </a:ln>
        </p:spPr>
        <p:txBody>
          <a:bodyPr wrap="square" rtlCol="0">
            <a:spAutoFit/>
          </a:bodyPr>
          <a:lstStyle/>
          <a:p>
            <a:pPr>
              <a:defRPr/>
            </a:pPr>
            <a:r>
              <a:rPr lang="en-US" dirty="0"/>
              <a:t>J.C. Collins, Foundations of </a:t>
            </a:r>
            <a:r>
              <a:rPr lang="en-US" dirty="0" err="1"/>
              <a:t>Perturbative</a:t>
            </a:r>
            <a:r>
              <a:rPr lang="en-US" dirty="0"/>
              <a:t> QCD, Cambridge Univ. Press 2011</a:t>
            </a:r>
          </a:p>
        </p:txBody>
      </p:sp>
      <p:sp>
        <p:nvSpPr>
          <p:cNvPr id="12" name="TextBox 11"/>
          <p:cNvSpPr txBox="1"/>
          <p:nvPr/>
        </p:nvSpPr>
        <p:spPr>
          <a:xfrm>
            <a:off x="4648200" y="60960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WG6/312  Kang</a:t>
            </a:r>
            <a:endParaRPr lang="en-US" dirty="0"/>
          </a:p>
          <a:p>
            <a:r>
              <a:rPr lang="en-US" dirty="0" smtClean="0"/>
              <a:t>TMD evolution and global analysis</a:t>
            </a:r>
            <a:endParaRPr lang="en-US" dirty="0"/>
          </a:p>
        </p:txBody>
      </p:sp>
    </p:spTree>
    <p:extLst>
      <p:ext uri="{BB962C8B-B14F-4D97-AF65-F5344CB8AC3E}">
        <p14:creationId xmlns:p14="http://schemas.microsoft.com/office/powerpoint/2010/main" val="184196955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6"/>
          <p:cNvSpPr>
            <a:spLocks noGrp="1"/>
          </p:cNvSpPr>
          <p:nvPr>
            <p:ph type="sldNum" sz="quarter" idx="12"/>
          </p:nvPr>
        </p:nvSpPr>
        <p:spPr/>
        <p:txBody>
          <a:bodyPr/>
          <a:lstStyle/>
          <a:p>
            <a:pPr>
              <a:defRPr/>
            </a:pPr>
            <a:fld id="{5C0953A6-56E5-B646-A064-85069C057006}" type="slidenum">
              <a:rPr lang="en-US"/>
              <a:pPr>
                <a:defRPr/>
              </a:pPr>
              <a:t>22</a:t>
            </a:fld>
            <a:endParaRPr lang="en-US"/>
          </a:p>
        </p:txBody>
      </p:sp>
      <p:sp>
        <p:nvSpPr>
          <p:cNvPr id="305154" name="Rectangle 2"/>
          <p:cNvSpPr>
            <a:spLocks noChangeArrowheads="1"/>
          </p:cNvSpPr>
          <p:nvPr/>
        </p:nvSpPr>
        <p:spPr bwMode="auto">
          <a:xfrm>
            <a:off x="240725" y="2438400"/>
            <a:ext cx="8610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30000"/>
              </a:spcBef>
              <a:buClr>
                <a:srgbClr val="FF0000"/>
              </a:buClr>
              <a:buFont typeface="Wingdings" charset="2"/>
              <a:buChar char="u"/>
              <a:defRPr/>
            </a:pPr>
            <a:r>
              <a:rPr lang="en-US" dirty="0">
                <a:latin typeface="+mn-lt"/>
                <a:cs typeface="+mn-cs"/>
              </a:rPr>
              <a:t>Gauge </a:t>
            </a:r>
            <a:r>
              <a:rPr lang="en-US" dirty="0" smtClean="0">
                <a:latin typeface="+mn-lt"/>
                <a:cs typeface="+mn-cs"/>
              </a:rPr>
              <a:t>links associated with dimension zero (not suppressed!) collinear A</a:t>
            </a:r>
            <a:r>
              <a:rPr lang="en-US" baseline="30000" dirty="0" smtClean="0">
                <a:latin typeface="+mn-lt"/>
                <a:cs typeface="+mn-cs"/>
              </a:rPr>
              <a:t>n</a:t>
            </a:r>
            <a:r>
              <a:rPr lang="en-US" dirty="0" smtClean="0">
                <a:latin typeface="+mn-lt"/>
                <a:cs typeface="+mn-cs"/>
              </a:rPr>
              <a:t> = </a:t>
            </a:r>
            <a:r>
              <a:rPr lang="en-US" dirty="0" smtClean="0"/>
              <a:t>A</a:t>
            </a:r>
            <a:r>
              <a:rPr lang="en-US" baseline="30000" dirty="0"/>
              <a:t>+</a:t>
            </a:r>
            <a:r>
              <a:rPr lang="en-US" dirty="0" smtClean="0">
                <a:latin typeface="+mn-lt"/>
                <a:cs typeface="+mn-cs"/>
              </a:rPr>
              <a:t> gluons, leading for </a:t>
            </a:r>
            <a:r>
              <a:rPr lang="en-US" dirty="0">
                <a:latin typeface="+mn-lt"/>
                <a:cs typeface="+mn-cs"/>
              </a:rPr>
              <a:t>TMD </a:t>
            </a:r>
            <a:r>
              <a:rPr lang="en-US" dirty="0" err="1" smtClean="0">
                <a:latin typeface="+mn-lt"/>
                <a:cs typeface="+mn-cs"/>
              </a:rPr>
              <a:t>correlators</a:t>
            </a:r>
            <a:r>
              <a:rPr lang="en-US" dirty="0" smtClean="0">
                <a:latin typeface="+mn-lt"/>
                <a:cs typeface="+mn-cs"/>
              </a:rPr>
              <a:t> to </a:t>
            </a:r>
            <a:r>
              <a:rPr lang="en-US" dirty="0">
                <a:solidFill>
                  <a:srgbClr val="FF0000"/>
                </a:solidFill>
                <a:latin typeface="+mn-lt"/>
                <a:cs typeface="+mn-cs"/>
              </a:rPr>
              <a:t>process-</a:t>
            </a:r>
            <a:r>
              <a:rPr lang="en-US" dirty="0" smtClean="0">
                <a:solidFill>
                  <a:srgbClr val="FF0000"/>
                </a:solidFill>
                <a:latin typeface="+mn-lt"/>
                <a:cs typeface="+mn-cs"/>
              </a:rPr>
              <a:t>dependence</a:t>
            </a:r>
            <a:r>
              <a:rPr lang="en-US" dirty="0" smtClean="0">
                <a:latin typeface="+mn-lt"/>
                <a:cs typeface="+mn-cs"/>
              </a:rPr>
              <a:t>:</a:t>
            </a:r>
            <a:endParaRPr lang="en-US" dirty="0">
              <a:latin typeface="+mn-lt"/>
              <a:cs typeface="+mn-cs"/>
            </a:endParaRPr>
          </a:p>
        </p:txBody>
      </p:sp>
      <p:sp>
        <p:nvSpPr>
          <p:cNvPr id="305155" name="Rectangle 3"/>
          <p:cNvSpPr>
            <a:spLocks noGrp="1" noChangeArrowheads="1"/>
          </p:cNvSpPr>
          <p:nvPr>
            <p:ph type="title"/>
          </p:nvPr>
        </p:nvSpPr>
        <p:spPr/>
        <p:txBody>
          <a:bodyPr/>
          <a:lstStyle/>
          <a:p>
            <a:pPr eaLnBrk="1" hangingPunct="1">
              <a:defRPr/>
            </a:pPr>
            <a:r>
              <a:rPr lang="en-US" dirty="0" smtClean="0">
                <a:cs typeface="+mj-cs"/>
              </a:rPr>
              <a:t>Non-universality because of process dependent gauge links</a:t>
            </a:r>
          </a:p>
        </p:txBody>
      </p:sp>
      <p:graphicFrame>
        <p:nvGraphicFramePr>
          <p:cNvPr id="45060" name="Object 4"/>
          <p:cNvGraphicFramePr>
            <a:graphicFrameLocks noGrp="1" noChangeAspect="1"/>
          </p:cNvGraphicFramePr>
          <p:nvPr>
            <p:ph sz="half" idx="2"/>
            <p:extLst>
              <p:ext uri="{D42A27DB-BD31-4B8C-83A1-F6EECF244321}">
                <p14:modId xmlns:p14="http://schemas.microsoft.com/office/powerpoint/2010/main" val="2607516641"/>
              </p:ext>
            </p:extLst>
          </p:nvPr>
        </p:nvGraphicFramePr>
        <p:xfrm>
          <a:off x="381000" y="838200"/>
          <a:ext cx="7219482" cy="838200"/>
        </p:xfrm>
        <a:graphic>
          <a:graphicData uri="http://schemas.openxmlformats.org/presentationml/2006/ole">
            <mc:AlternateContent xmlns:mc="http://schemas.openxmlformats.org/markup-compatibility/2006">
              <mc:Choice xmlns:v="urn:schemas-microsoft-com:vml" Requires="v">
                <p:oleObj spid="_x0000_s559229" name="Equation" r:id="rId4" imgW="3822700" imgH="444500" progId="Equation.3">
                  <p:embed/>
                </p:oleObj>
              </mc:Choice>
              <mc:Fallback>
                <p:oleObj name="Equation" r:id="rId4" imgW="3822700" imgH="444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838200"/>
                        <a:ext cx="7219482" cy="838200"/>
                      </a:xfrm>
                      <a:prstGeom prst="rect">
                        <a:avLst/>
                      </a:prstGeom>
                      <a:noFill/>
                      <a:ln>
                        <a:noFill/>
                      </a:ln>
                      <a:extLst/>
                    </p:spPr>
                  </p:pic>
                </p:oleObj>
              </mc:Fallback>
            </mc:AlternateContent>
          </a:graphicData>
        </a:graphic>
      </p:graphicFrame>
      <p:pic>
        <p:nvPicPr>
          <p:cNvPr id="45062" name="Picture 6" descr="linkdistim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010" y="5105400"/>
            <a:ext cx="2667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9" name="Text Box 7"/>
          <p:cNvSpPr txBox="1">
            <a:spLocks noChangeArrowheads="1"/>
          </p:cNvSpPr>
          <p:nvPr/>
        </p:nvSpPr>
        <p:spPr bwMode="auto">
          <a:xfrm>
            <a:off x="143658" y="5410200"/>
            <a:ext cx="7254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b="1" dirty="0">
                <a:solidFill>
                  <a:srgbClr val="FF0000"/>
                </a:solidFill>
                <a:latin typeface="Symbol"/>
                <a:cs typeface="+mn-cs"/>
                <a:sym typeface="Wingdings" charset="0"/>
              </a:rPr>
              <a:t>F</a:t>
            </a:r>
            <a:r>
              <a:rPr lang="en-US" b="1" baseline="30000" dirty="0">
                <a:solidFill>
                  <a:srgbClr val="FF0000"/>
                </a:solidFill>
                <a:cs typeface="+mn-cs"/>
                <a:sym typeface="Wingdings" charset="0"/>
              </a:rPr>
              <a:t>[-]</a:t>
            </a:r>
            <a:endParaRPr lang="en-GB" b="1" baseline="30000" dirty="0">
              <a:solidFill>
                <a:srgbClr val="FF0000"/>
              </a:solidFill>
              <a:cs typeface="+mn-cs"/>
              <a:sym typeface="Wingdings" charset="0"/>
            </a:endParaRPr>
          </a:p>
        </p:txBody>
      </p:sp>
      <p:pic>
        <p:nvPicPr>
          <p:cNvPr id="45064" name="Picture 8" descr="linkdisspace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1810" y="5105400"/>
            <a:ext cx="2971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61" name="Text Box 9"/>
          <p:cNvSpPr txBox="1">
            <a:spLocks noChangeArrowheads="1"/>
          </p:cNvSpPr>
          <p:nvPr/>
        </p:nvSpPr>
        <p:spPr bwMode="auto">
          <a:xfrm>
            <a:off x="8409810" y="5410200"/>
            <a:ext cx="7254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b="1" dirty="0">
                <a:solidFill>
                  <a:srgbClr val="FF0000"/>
                </a:solidFill>
                <a:latin typeface="Symbol"/>
                <a:cs typeface="+mn-cs"/>
                <a:sym typeface="Wingdings" charset="0"/>
              </a:rPr>
              <a:t>F</a:t>
            </a:r>
            <a:r>
              <a:rPr lang="en-US" b="1" baseline="30000" dirty="0">
                <a:solidFill>
                  <a:srgbClr val="FF0000"/>
                </a:solidFill>
                <a:cs typeface="+mn-cs"/>
                <a:sym typeface="Wingdings" charset="0"/>
              </a:rPr>
              <a:t>[+]</a:t>
            </a:r>
            <a:endParaRPr lang="en-GB" b="1" baseline="30000" dirty="0">
              <a:solidFill>
                <a:srgbClr val="FF0000"/>
              </a:solidFill>
              <a:cs typeface="+mn-cs"/>
              <a:sym typeface="Wingdings" charset="0"/>
            </a:endParaRPr>
          </a:p>
        </p:txBody>
      </p:sp>
      <p:sp>
        <p:nvSpPr>
          <p:cNvPr id="305162" name="AutoShape 10"/>
          <p:cNvSpPr>
            <a:spLocks noChangeArrowheads="1"/>
          </p:cNvSpPr>
          <p:nvPr/>
        </p:nvSpPr>
        <p:spPr bwMode="auto">
          <a:xfrm>
            <a:off x="3761610" y="5410200"/>
            <a:ext cx="1447800" cy="304800"/>
          </a:xfrm>
          <a:prstGeom prst="leftRightArrow">
            <a:avLst>
              <a:gd name="adj1" fmla="val 50000"/>
              <a:gd name="adj2" fmla="val 95000"/>
            </a:avLst>
          </a:prstGeom>
          <a:solidFill>
            <a:srgbClr val="FF6600"/>
          </a:solidFill>
          <a:ln w="9525">
            <a:noFill/>
            <a:miter lim="800000"/>
            <a:headEnd/>
            <a:tailEnd/>
          </a:ln>
          <a:effectLst/>
          <a:extLst/>
        </p:spPr>
        <p:txBody>
          <a:bodyPr wrap="none" anchor="ctr"/>
          <a:lstStyle/>
          <a:p>
            <a:pPr>
              <a:defRPr/>
            </a:pPr>
            <a:endParaRPr lang="en-US">
              <a:cs typeface="+mn-cs"/>
            </a:endParaRPr>
          </a:p>
        </p:txBody>
      </p:sp>
      <p:sp>
        <p:nvSpPr>
          <p:cNvPr id="305163" name="Text Box 11"/>
          <p:cNvSpPr txBox="1">
            <a:spLocks noChangeArrowheads="1"/>
          </p:cNvSpPr>
          <p:nvPr/>
        </p:nvSpPr>
        <p:spPr bwMode="auto">
          <a:xfrm>
            <a:off x="3642191" y="5715000"/>
            <a:ext cx="15580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dirty="0">
                <a:solidFill>
                  <a:srgbClr val="FF0000"/>
                </a:solidFill>
                <a:latin typeface="+mn-lt"/>
                <a:cs typeface="+mn-cs"/>
              </a:rPr>
              <a:t>Time reversal</a:t>
            </a:r>
          </a:p>
        </p:txBody>
      </p:sp>
      <p:sp>
        <p:nvSpPr>
          <p:cNvPr id="305164" name="Text Box 12"/>
          <p:cNvSpPr txBox="1">
            <a:spLocks noChangeArrowheads="1"/>
          </p:cNvSpPr>
          <p:nvPr/>
        </p:nvSpPr>
        <p:spPr bwMode="auto">
          <a:xfrm>
            <a:off x="7772400" y="1066799"/>
            <a:ext cx="1143000" cy="36933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dirty="0">
                <a:latin typeface="+mn-lt"/>
                <a:cs typeface="+mn-cs"/>
              </a:rPr>
              <a:t>TMD</a:t>
            </a:r>
          </a:p>
        </p:txBody>
      </p:sp>
      <p:sp>
        <p:nvSpPr>
          <p:cNvPr id="305166" name="Rectangle 14"/>
          <p:cNvSpPr>
            <a:spLocks noChangeArrowheads="1"/>
          </p:cNvSpPr>
          <p:nvPr/>
        </p:nvSpPr>
        <p:spPr bwMode="auto">
          <a:xfrm>
            <a:off x="304800" y="838199"/>
            <a:ext cx="7467600" cy="8382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45071" name="Picture 17" descr="linkthree4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5858" y="3429000"/>
            <a:ext cx="1295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Picture 18" descr="linkthree5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39058" y="3429000"/>
            <a:ext cx="12954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71" name="Line 19"/>
          <p:cNvSpPr>
            <a:spLocks noChangeShapeType="1"/>
          </p:cNvSpPr>
          <p:nvPr/>
        </p:nvSpPr>
        <p:spPr bwMode="auto">
          <a:xfrm flipV="1">
            <a:off x="1058058" y="3733800"/>
            <a:ext cx="609600" cy="609600"/>
          </a:xfrm>
          <a:prstGeom prst="line">
            <a:avLst/>
          </a:prstGeom>
          <a:noFill/>
          <a:ln w="635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5172" name="Line 20"/>
          <p:cNvSpPr>
            <a:spLocks noChangeShapeType="1"/>
          </p:cNvSpPr>
          <p:nvPr/>
        </p:nvSpPr>
        <p:spPr bwMode="auto">
          <a:xfrm flipV="1">
            <a:off x="6849258" y="4038600"/>
            <a:ext cx="533400" cy="533400"/>
          </a:xfrm>
          <a:prstGeom prst="line">
            <a:avLst/>
          </a:prstGeom>
          <a:noFill/>
          <a:ln w="635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pic>
        <p:nvPicPr>
          <p:cNvPr id="45075" name="Picture 21" descr="hardprocess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6458" y="3505200"/>
            <a:ext cx="15240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200010" y="4572000"/>
            <a:ext cx="1042439" cy="400110"/>
          </a:xfrm>
          <a:prstGeom prst="rect">
            <a:avLst/>
          </a:prstGeom>
          <a:noFill/>
        </p:spPr>
        <p:txBody>
          <a:bodyPr wrap="none">
            <a:spAutoFit/>
          </a:bodyPr>
          <a:lstStyle/>
          <a:p>
            <a:pPr>
              <a:defRPr/>
            </a:pPr>
            <a:r>
              <a:rPr lang="en-US" sz="2000" dirty="0">
                <a:latin typeface="+mn-lt"/>
              </a:rPr>
              <a:t>… </a:t>
            </a:r>
            <a:r>
              <a:rPr lang="en-US" sz="2000" dirty="0" smtClean="0">
                <a:latin typeface="+mn-lt"/>
              </a:rPr>
              <a:t>A</a:t>
            </a:r>
            <a:r>
              <a:rPr lang="en-US" sz="2000" baseline="30000" dirty="0">
                <a:latin typeface="+mn-lt"/>
              </a:rPr>
              <a:t>+</a:t>
            </a:r>
            <a:r>
              <a:rPr lang="en-US" sz="2000" dirty="0" smtClean="0">
                <a:latin typeface="+mn-lt"/>
              </a:rPr>
              <a:t> </a:t>
            </a:r>
            <a:r>
              <a:rPr lang="en-US" sz="2000" dirty="0">
                <a:latin typeface="+mn-lt"/>
              </a:rPr>
              <a:t>…</a:t>
            </a:r>
          </a:p>
        </p:txBody>
      </p:sp>
      <p:sp>
        <p:nvSpPr>
          <p:cNvPr id="23" name="TextBox 22"/>
          <p:cNvSpPr txBox="1"/>
          <p:nvPr/>
        </p:nvSpPr>
        <p:spPr>
          <a:xfrm>
            <a:off x="637410" y="4343400"/>
            <a:ext cx="1856798" cy="707886"/>
          </a:xfrm>
          <a:prstGeom prst="rect">
            <a:avLst/>
          </a:prstGeom>
          <a:noFill/>
        </p:spPr>
        <p:txBody>
          <a:bodyPr wrap="none">
            <a:spAutoFit/>
          </a:bodyPr>
          <a:lstStyle/>
          <a:p>
            <a:pPr>
              <a:defRPr/>
            </a:pPr>
            <a:r>
              <a:rPr lang="en-US" sz="2000" dirty="0">
                <a:latin typeface="+mn-lt"/>
              </a:rPr>
              <a:t>… </a:t>
            </a:r>
            <a:r>
              <a:rPr lang="en-US" sz="2000" dirty="0" smtClean="0">
                <a:latin typeface="+mn-lt"/>
              </a:rPr>
              <a:t>A</a:t>
            </a:r>
            <a:r>
              <a:rPr lang="en-US" sz="2000" baseline="30000" dirty="0">
                <a:latin typeface="+mn-lt"/>
              </a:rPr>
              <a:t>+</a:t>
            </a:r>
            <a:r>
              <a:rPr lang="en-US" sz="2000" dirty="0" smtClean="0">
                <a:latin typeface="+mn-lt"/>
              </a:rPr>
              <a:t> …</a:t>
            </a:r>
          </a:p>
          <a:p>
            <a:pPr>
              <a:defRPr/>
            </a:pPr>
            <a:r>
              <a:rPr lang="en-US" sz="2000" dirty="0" smtClean="0">
                <a:latin typeface="+mn-lt"/>
              </a:rPr>
              <a:t>(</a:t>
            </a:r>
            <a:r>
              <a:rPr lang="en-US" sz="2000" dirty="0" err="1" smtClean="0">
                <a:latin typeface="+mn-lt"/>
              </a:rPr>
              <a:t>resummation</a:t>
            </a:r>
            <a:r>
              <a:rPr lang="en-US" sz="2000" dirty="0" smtClean="0">
                <a:latin typeface="+mn-lt"/>
              </a:rPr>
              <a:t>)</a:t>
            </a:r>
            <a:endParaRPr lang="en-US" sz="2000" dirty="0">
              <a:latin typeface="+mn-lt"/>
            </a:endParaRPr>
          </a:p>
        </p:txBody>
      </p:sp>
      <p:grpSp>
        <p:nvGrpSpPr>
          <p:cNvPr id="4" name="Group 3"/>
          <p:cNvGrpSpPr/>
          <p:nvPr/>
        </p:nvGrpSpPr>
        <p:grpSpPr>
          <a:xfrm>
            <a:off x="219858" y="3429000"/>
            <a:ext cx="8458200" cy="445532"/>
            <a:chOff x="228600" y="3810000"/>
            <a:chExt cx="8458200" cy="445532"/>
          </a:xfrm>
        </p:grpSpPr>
        <p:sp>
          <p:nvSpPr>
            <p:cNvPr id="27" name="TextBox 26"/>
            <p:cNvSpPr txBox="1"/>
            <p:nvPr/>
          </p:nvSpPr>
          <p:spPr bwMode="auto">
            <a:xfrm flipH="1">
              <a:off x="7467600" y="3810000"/>
              <a:ext cx="1219200" cy="369332"/>
            </a:xfrm>
            <a:prstGeom prst="rect">
              <a:avLst/>
            </a:prstGeom>
            <a:solidFill>
              <a:srgbClr val="FFFAB7"/>
            </a:solidFill>
          </p:spPr>
          <p:txBody>
            <a:bodyPr wrap="square">
              <a:spAutoFit/>
            </a:bodyPr>
            <a:lstStyle/>
            <a:p>
              <a:pPr>
                <a:defRPr/>
              </a:pPr>
              <a:r>
                <a:rPr lang="en-US" dirty="0">
                  <a:latin typeface="+mn-lt"/>
                </a:rPr>
                <a:t>   </a:t>
              </a:r>
              <a:r>
                <a:rPr lang="en-US" dirty="0" smtClean="0">
                  <a:latin typeface="+mn-lt"/>
                </a:rPr>
                <a:t>SIDIS</a:t>
              </a:r>
              <a:endParaRPr lang="en-US" dirty="0"/>
            </a:p>
          </p:txBody>
        </p:sp>
        <p:sp>
          <p:nvSpPr>
            <p:cNvPr id="29" name="TextBox 28"/>
            <p:cNvSpPr txBox="1"/>
            <p:nvPr/>
          </p:nvSpPr>
          <p:spPr bwMode="auto">
            <a:xfrm flipH="1">
              <a:off x="228600" y="3886200"/>
              <a:ext cx="914400" cy="369332"/>
            </a:xfrm>
            <a:prstGeom prst="rect">
              <a:avLst/>
            </a:prstGeom>
            <a:solidFill>
              <a:srgbClr val="FFFAB7"/>
            </a:solidFill>
          </p:spPr>
          <p:txBody>
            <a:bodyPr wrap="square">
              <a:spAutoFit/>
            </a:bodyPr>
            <a:lstStyle/>
            <a:p>
              <a:pPr>
                <a:defRPr/>
              </a:pPr>
              <a:r>
                <a:rPr lang="en-US" dirty="0">
                  <a:latin typeface="+mn-lt"/>
                </a:rPr>
                <a:t> </a:t>
              </a:r>
              <a:r>
                <a:rPr lang="en-US" dirty="0" smtClean="0">
                  <a:latin typeface="+mn-lt"/>
                  <a:sym typeface="Wingdings"/>
                </a:rPr>
                <a:t>DY</a:t>
              </a:r>
              <a:endParaRPr lang="en-US" dirty="0"/>
            </a:p>
          </p:txBody>
        </p:sp>
      </p:grpSp>
      <p:cxnSp>
        <p:nvCxnSpPr>
          <p:cNvPr id="5" name="Straight Connector 4"/>
          <p:cNvCxnSpPr/>
          <p:nvPr/>
        </p:nvCxnSpPr>
        <p:spPr>
          <a:xfrm>
            <a:off x="1058058" y="4343400"/>
            <a:ext cx="457200" cy="0"/>
          </a:xfrm>
          <a:prstGeom prst="line">
            <a:avLst/>
          </a:prstGeom>
          <a:ln w="38100" cmpd="dbl">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392058" y="4572000"/>
            <a:ext cx="457200" cy="0"/>
          </a:xfrm>
          <a:prstGeom prst="line">
            <a:avLst/>
          </a:prstGeom>
          <a:ln w="38100" cmpd="dbl">
            <a:solidFill>
              <a:srgbClr val="FF0000"/>
            </a:solidFill>
          </a:ln>
        </p:spPr>
        <p:style>
          <a:lnRef idx="2">
            <a:schemeClr val="accent1"/>
          </a:lnRef>
          <a:fillRef idx="0">
            <a:schemeClr val="accent1"/>
          </a:fillRef>
          <a:effectRef idx="1">
            <a:schemeClr val="accent1"/>
          </a:effectRef>
          <a:fontRef idx="minor">
            <a:schemeClr val="tx1"/>
          </a:fontRef>
        </p:style>
      </p:cxnSp>
      <p:sp>
        <p:nvSpPr>
          <p:cNvPr id="31" name="Rectangular Callout 30"/>
          <p:cNvSpPr/>
          <p:nvPr/>
        </p:nvSpPr>
        <p:spPr>
          <a:xfrm>
            <a:off x="4876800" y="1981200"/>
            <a:ext cx="2895600" cy="381000"/>
          </a:xfrm>
          <a:prstGeom prst="wedgeRectCallout">
            <a:avLst>
              <a:gd name="adj1" fmla="val -22765"/>
              <a:gd name="adj2" fmla="val -202937"/>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p</a:t>
            </a:r>
            <a:r>
              <a:rPr lang="en-US" dirty="0" smtClean="0">
                <a:solidFill>
                  <a:schemeClr val="tx1"/>
                </a:solidFill>
              </a:rPr>
              <a:t>ath dependent gauge link </a:t>
            </a:r>
            <a:endParaRPr lang="en-US" dirty="0">
              <a:solidFill>
                <a:schemeClr val="tx1"/>
              </a:solidFill>
            </a:endParaRPr>
          </a:p>
        </p:txBody>
      </p:sp>
      <p:sp>
        <p:nvSpPr>
          <p:cNvPr id="28" name="TextBox 27"/>
          <p:cNvSpPr txBox="1"/>
          <p:nvPr/>
        </p:nvSpPr>
        <p:spPr>
          <a:xfrm>
            <a:off x="0" y="6488668"/>
            <a:ext cx="5562600" cy="369332"/>
          </a:xfrm>
          <a:prstGeom prst="rect">
            <a:avLst/>
          </a:prstGeom>
          <a:solidFill>
            <a:schemeClr val="bg1">
              <a:lumMod val="95000"/>
            </a:schemeClr>
          </a:solidFill>
          <a:ln>
            <a:solidFill>
              <a:srgbClr val="0000FF"/>
            </a:solidFill>
          </a:ln>
        </p:spPr>
        <p:txBody>
          <a:bodyPr wrap="square" rtlCol="0">
            <a:spAutoFit/>
          </a:bodyPr>
          <a:lstStyle/>
          <a:p>
            <a:pPr>
              <a:defRPr/>
            </a:pPr>
            <a:r>
              <a:rPr lang="en-US" dirty="0" err="1" smtClean="0"/>
              <a:t>Belitsky</a:t>
            </a:r>
            <a:r>
              <a:rPr lang="en-US" dirty="0" smtClean="0"/>
              <a:t>, </a:t>
            </a:r>
            <a:r>
              <a:rPr lang="en-US" dirty="0" err="1" smtClean="0"/>
              <a:t>Ji</a:t>
            </a:r>
            <a:r>
              <a:rPr lang="en-US" dirty="0" smtClean="0"/>
              <a:t>, Yuan, 2003;</a:t>
            </a:r>
            <a:r>
              <a:rPr lang="en-US" dirty="0"/>
              <a:t> </a:t>
            </a:r>
            <a:r>
              <a:rPr lang="en-US" dirty="0" smtClean="0"/>
              <a:t>Boer, M, </a:t>
            </a:r>
            <a:r>
              <a:rPr lang="en-US" dirty="0" err="1" smtClean="0"/>
              <a:t>Pijlman</a:t>
            </a:r>
            <a:r>
              <a:rPr lang="en-US" dirty="0" smtClean="0"/>
              <a:t>, 2003</a:t>
            </a:r>
            <a:endParaRPr lang="en-US" dirty="0"/>
          </a:p>
        </p:txBody>
      </p:sp>
    </p:spTree>
    <p:extLst>
      <p:ext uri="{BB962C8B-B14F-4D97-AF65-F5344CB8AC3E}">
        <p14:creationId xmlns:p14="http://schemas.microsoft.com/office/powerpoint/2010/main" val="376578453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6"/>
          <p:cNvSpPr>
            <a:spLocks noGrp="1"/>
          </p:cNvSpPr>
          <p:nvPr>
            <p:ph type="sldNum" sz="quarter" idx="12"/>
          </p:nvPr>
        </p:nvSpPr>
        <p:spPr/>
        <p:txBody>
          <a:bodyPr/>
          <a:lstStyle/>
          <a:p>
            <a:pPr>
              <a:defRPr/>
            </a:pPr>
            <a:fld id="{86F568EF-3C46-524A-A453-74C0A9538704}" type="slidenum">
              <a:rPr lang="en-US"/>
              <a:pPr>
                <a:defRPr/>
              </a:pPr>
              <a:t>23</a:t>
            </a:fld>
            <a:endParaRPr lang="en-US"/>
          </a:p>
        </p:txBody>
      </p:sp>
      <p:sp>
        <p:nvSpPr>
          <p:cNvPr id="307202" name="Rectangle 2"/>
          <p:cNvSpPr>
            <a:spLocks noGrp="1" noChangeArrowheads="1"/>
          </p:cNvSpPr>
          <p:nvPr>
            <p:ph type="title"/>
          </p:nvPr>
        </p:nvSpPr>
        <p:spPr/>
        <p:txBody>
          <a:bodyPr/>
          <a:lstStyle/>
          <a:p>
            <a:pPr eaLnBrk="1" hangingPunct="1">
              <a:defRPr/>
            </a:pPr>
            <a:r>
              <a:rPr lang="en-US" dirty="0"/>
              <a:t>Non-universality because of process dependent gauge links</a:t>
            </a:r>
            <a:endParaRPr lang="en-US" dirty="0" smtClean="0">
              <a:latin typeface="+mn-lt"/>
              <a:cs typeface="+mj-cs"/>
            </a:endParaRPr>
          </a:p>
        </p:txBody>
      </p:sp>
      <p:graphicFrame>
        <p:nvGraphicFramePr>
          <p:cNvPr id="47107" name="Object 3"/>
          <p:cNvGraphicFramePr>
            <a:graphicFrameLocks noGrp="1" noChangeAspect="1"/>
          </p:cNvGraphicFramePr>
          <p:nvPr>
            <p:ph sz="half" idx="1"/>
            <p:extLst>
              <p:ext uri="{D42A27DB-BD31-4B8C-83A1-F6EECF244321}">
                <p14:modId xmlns:p14="http://schemas.microsoft.com/office/powerpoint/2010/main" val="1070641744"/>
              </p:ext>
            </p:extLst>
          </p:nvPr>
        </p:nvGraphicFramePr>
        <p:xfrm>
          <a:off x="457200" y="914400"/>
          <a:ext cx="7975600" cy="845514"/>
        </p:xfrm>
        <a:graphic>
          <a:graphicData uri="http://schemas.openxmlformats.org/presentationml/2006/ole">
            <mc:AlternateContent xmlns:mc="http://schemas.openxmlformats.org/markup-compatibility/2006">
              <mc:Choice xmlns:v="urn:schemas-microsoft-com:vml" Requires="v">
                <p:oleObj spid="_x0000_s561302" name="Equation" r:id="rId3" imgW="4432300" imgH="469900" progId="Equation.3">
                  <p:embed/>
                </p:oleObj>
              </mc:Choice>
              <mc:Fallback>
                <p:oleObj name="Equation" r:id="rId3" imgW="44323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14400"/>
                        <a:ext cx="7975600" cy="845514"/>
                      </a:xfrm>
                      <a:prstGeom prst="rect">
                        <a:avLst/>
                      </a:prstGeom>
                      <a:noFill/>
                      <a:ln>
                        <a:noFill/>
                      </a:ln>
                      <a:extLst/>
                    </p:spPr>
                  </p:pic>
                </p:oleObj>
              </mc:Fallback>
            </mc:AlternateContent>
          </a:graphicData>
        </a:graphic>
      </p:graphicFrame>
      <p:sp>
        <p:nvSpPr>
          <p:cNvPr id="307204" name="Rectangle 4"/>
          <p:cNvSpPr>
            <a:spLocks noChangeArrowheads="1"/>
          </p:cNvSpPr>
          <p:nvPr/>
        </p:nvSpPr>
        <p:spPr bwMode="auto">
          <a:xfrm>
            <a:off x="228600" y="1905000"/>
            <a:ext cx="838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buClr>
                <a:srgbClr val="FF0000"/>
              </a:buClr>
              <a:buFont typeface="Wingdings" charset="2"/>
              <a:buChar char="u"/>
              <a:defRPr/>
            </a:pPr>
            <a:r>
              <a:rPr lang="en-US" dirty="0">
                <a:latin typeface="+mn-lt"/>
                <a:cs typeface="+mn-cs"/>
              </a:rPr>
              <a:t>The TMD gluon </a:t>
            </a:r>
            <a:r>
              <a:rPr lang="en-US" dirty="0" err="1">
                <a:latin typeface="+mn-lt"/>
                <a:cs typeface="+mn-cs"/>
              </a:rPr>
              <a:t>correlators</a:t>
            </a:r>
            <a:r>
              <a:rPr lang="en-US" dirty="0">
                <a:latin typeface="+mn-lt"/>
                <a:cs typeface="+mn-cs"/>
              </a:rPr>
              <a:t> contain </a:t>
            </a:r>
            <a:r>
              <a:rPr lang="en-US" dirty="0">
                <a:solidFill>
                  <a:srgbClr val="FF0000"/>
                </a:solidFill>
                <a:latin typeface="+mn-lt"/>
                <a:cs typeface="+mn-cs"/>
              </a:rPr>
              <a:t>two</a:t>
            </a:r>
            <a:r>
              <a:rPr lang="en-US" dirty="0">
                <a:latin typeface="+mn-lt"/>
                <a:cs typeface="+mn-cs"/>
              </a:rPr>
              <a:t> links, which can have different paths. Note that standard field displacement involves C = C</a:t>
            </a:r>
            <a:r>
              <a:rPr lang="ja-JP" altLang="en-US" dirty="0">
                <a:latin typeface="+mn-lt"/>
                <a:cs typeface="+mn-cs"/>
              </a:rPr>
              <a:t>’</a:t>
            </a:r>
            <a:r>
              <a:rPr lang="en-US" dirty="0">
                <a:latin typeface="+mn-lt"/>
                <a:cs typeface="+mn-cs"/>
              </a:rPr>
              <a:t> </a:t>
            </a:r>
          </a:p>
          <a:p>
            <a:pPr marL="342900" indent="-342900">
              <a:lnSpc>
                <a:spcPct val="90000"/>
              </a:lnSpc>
              <a:spcBef>
                <a:spcPct val="20000"/>
              </a:spcBef>
              <a:buClr>
                <a:srgbClr val="FF0000"/>
              </a:buClr>
              <a:buFont typeface="Wingdings" charset="2"/>
              <a:buChar char="u"/>
              <a:defRPr/>
            </a:pPr>
            <a:endParaRPr lang="en-US" dirty="0">
              <a:latin typeface="+mn-lt"/>
              <a:cs typeface="+mn-cs"/>
            </a:endParaRPr>
          </a:p>
          <a:p>
            <a:pPr marL="342900" indent="-342900">
              <a:lnSpc>
                <a:spcPct val="90000"/>
              </a:lnSpc>
              <a:spcBef>
                <a:spcPct val="20000"/>
              </a:spcBef>
              <a:buClr>
                <a:srgbClr val="FF0000"/>
              </a:buClr>
              <a:buFont typeface="Wingdings" charset="2"/>
              <a:buChar char="u"/>
              <a:defRPr/>
            </a:pPr>
            <a:endParaRPr lang="en-US" dirty="0">
              <a:latin typeface="+mn-lt"/>
              <a:cs typeface="+mn-cs"/>
            </a:endParaRPr>
          </a:p>
          <a:p>
            <a:pPr marL="342900" indent="-342900">
              <a:lnSpc>
                <a:spcPct val="90000"/>
              </a:lnSpc>
              <a:spcBef>
                <a:spcPct val="20000"/>
              </a:spcBef>
              <a:buClr>
                <a:srgbClr val="FF0000"/>
              </a:buClr>
              <a:buFont typeface="Wingdings" charset="2"/>
              <a:buChar char="u"/>
              <a:defRPr/>
            </a:pPr>
            <a:endParaRPr lang="en-US" dirty="0" smtClean="0">
              <a:latin typeface="+mn-lt"/>
              <a:cs typeface="+mn-cs"/>
            </a:endParaRPr>
          </a:p>
          <a:p>
            <a:pPr marL="342900" indent="-342900">
              <a:lnSpc>
                <a:spcPct val="90000"/>
              </a:lnSpc>
              <a:spcBef>
                <a:spcPct val="20000"/>
              </a:spcBef>
              <a:buClr>
                <a:srgbClr val="FF0000"/>
              </a:buClr>
              <a:buFont typeface="Wingdings" charset="2"/>
              <a:buChar char="u"/>
              <a:defRPr/>
            </a:pPr>
            <a:r>
              <a:rPr lang="en-US" dirty="0" smtClean="0">
                <a:latin typeface="+mn-lt"/>
                <a:cs typeface="+mn-cs"/>
              </a:rPr>
              <a:t>Basic </a:t>
            </a:r>
            <a:r>
              <a:rPr lang="en-US" dirty="0">
                <a:latin typeface="+mn-lt"/>
                <a:cs typeface="+mn-cs"/>
              </a:rPr>
              <a:t>(simplest) gauge links for gluon TMD </a:t>
            </a:r>
            <a:r>
              <a:rPr lang="en-US" dirty="0" err="1">
                <a:latin typeface="+mn-lt"/>
                <a:cs typeface="+mn-cs"/>
              </a:rPr>
              <a:t>correlators</a:t>
            </a:r>
            <a:r>
              <a:rPr lang="en-US" dirty="0">
                <a:latin typeface="+mn-lt"/>
                <a:cs typeface="+mn-cs"/>
              </a:rPr>
              <a:t>:</a:t>
            </a:r>
          </a:p>
        </p:txBody>
      </p:sp>
      <p:graphicFrame>
        <p:nvGraphicFramePr>
          <p:cNvPr id="47109" name="Object 5"/>
          <p:cNvGraphicFramePr>
            <a:graphicFrameLocks noGrp="1" noChangeAspect="1"/>
          </p:cNvGraphicFramePr>
          <p:nvPr>
            <p:ph sz="half" idx="2"/>
            <p:extLst>
              <p:ext uri="{D42A27DB-BD31-4B8C-83A1-F6EECF244321}">
                <p14:modId xmlns:p14="http://schemas.microsoft.com/office/powerpoint/2010/main" val="1996690308"/>
              </p:ext>
            </p:extLst>
          </p:nvPr>
        </p:nvGraphicFramePr>
        <p:xfrm>
          <a:off x="1143000" y="2543175"/>
          <a:ext cx="3223263" cy="457200"/>
        </p:xfrm>
        <a:graphic>
          <a:graphicData uri="http://schemas.openxmlformats.org/presentationml/2006/ole">
            <mc:AlternateContent xmlns:mc="http://schemas.openxmlformats.org/markup-compatibility/2006">
              <mc:Choice xmlns:v="urn:schemas-microsoft-com:vml" Requires="v">
                <p:oleObj spid="_x0000_s561303" name="Equation" r:id="rId5" imgW="1790700" imgH="254000" progId="Equation.3">
                  <p:embed/>
                </p:oleObj>
              </mc:Choice>
              <mc:Fallback>
                <p:oleObj name="Equation" r:id="rId5" imgW="1790700" imgH="254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2543175"/>
                        <a:ext cx="3223263" cy="457200"/>
                      </a:xfrm>
                      <a:prstGeom prst="rect">
                        <a:avLst/>
                      </a:prstGeom>
                      <a:noFill/>
                      <a:ln>
                        <a:noFill/>
                      </a:ln>
                      <a:extLst/>
                    </p:spPr>
                  </p:pic>
                </p:oleObj>
              </mc:Fallback>
            </mc:AlternateContent>
          </a:graphicData>
        </a:graphic>
      </p:graphicFrame>
      <p:pic>
        <p:nvPicPr>
          <p:cNvPr id="47110" name="Picture 6" descr="link5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3886200"/>
            <a:ext cx="28194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descr="link5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3838575"/>
            <a:ext cx="2819400"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8" descr="link5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4905375"/>
            <a:ext cx="2859088"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9" descr="link5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1200" y="4933950"/>
            <a:ext cx="27432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10" name="Text Box 10"/>
          <p:cNvSpPr txBox="1">
            <a:spLocks noChangeArrowheads="1"/>
          </p:cNvSpPr>
          <p:nvPr/>
        </p:nvSpPr>
        <p:spPr bwMode="auto">
          <a:xfrm>
            <a:off x="685800" y="4295775"/>
            <a:ext cx="9797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err="1">
                <a:solidFill>
                  <a:srgbClr val="FF0000"/>
                </a:solidFill>
                <a:latin typeface="Symbol"/>
                <a:cs typeface="+mn-cs"/>
                <a:sym typeface="Wingdings" charset="0"/>
              </a:rPr>
              <a:t>F</a:t>
            </a:r>
            <a:r>
              <a:rPr lang="en-US" sz="2000" b="1" baseline="-25000" dirty="0" err="1">
                <a:solidFill>
                  <a:srgbClr val="FF0000"/>
                </a:solidFill>
                <a:latin typeface="+mn-lt"/>
                <a:cs typeface="+mn-cs"/>
                <a:sym typeface="Wingdings" charset="0"/>
              </a:rPr>
              <a:t>g</a:t>
            </a:r>
            <a:r>
              <a:rPr lang="en-US" sz="2000" b="1" baseline="30000" dirty="0">
                <a:solidFill>
                  <a:srgbClr val="FF0000"/>
                </a:solidFill>
                <a:cs typeface="+mn-cs"/>
                <a:sym typeface="Wingdings" charset="0"/>
              </a:rPr>
              <a:t>[+,+]</a:t>
            </a:r>
            <a:endParaRPr lang="en-GB" sz="2000" b="1" baseline="30000" dirty="0">
              <a:solidFill>
                <a:srgbClr val="FF0000"/>
              </a:solidFill>
              <a:cs typeface="+mn-cs"/>
              <a:sym typeface="Wingdings" charset="0"/>
            </a:endParaRPr>
          </a:p>
        </p:txBody>
      </p:sp>
      <p:sp>
        <p:nvSpPr>
          <p:cNvPr id="307211" name="Text Box 11"/>
          <p:cNvSpPr txBox="1">
            <a:spLocks noChangeArrowheads="1"/>
          </p:cNvSpPr>
          <p:nvPr/>
        </p:nvSpPr>
        <p:spPr bwMode="auto">
          <a:xfrm>
            <a:off x="4724400" y="4219575"/>
            <a:ext cx="8441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err="1">
                <a:solidFill>
                  <a:srgbClr val="FF0000"/>
                </a:solidFill>
                <a:latin typeface="Symbol"/>
                <a:cs typeface="+mn-cs"/>
                <a:sym typeface="Wingdings" charset="0"/>
              </a:rPr>
              <a:t>F</a:t>
            </a:r>
            <a:r>
              <a:rPr lang="en-US" sz="2000" b="1" baseline="-25000" dirty="0" err="1">
                <a:solidFill>
                  <a:srgbClr val="FF0000"/>
                </a:solidFill>
                <a:latin typeface="+mn-lt"/>
                <a:cs typeface="+mn-cs"/>
                <a:sym typeface="Wingdings" charset="0"/>
              </a:rPr>
              <a:t>g</a:t>
            </a:r>
            <a:r>
              <a:rPr lang="en-US" sz="2000" b="1" baseline="30000" dirty="0">
                <a:solidFill>
                  <a:srgbClr val="FF0000"/>
                </a:solidFill>
                <a:cs typeface="+mn-cs"/>
                <a:sym typeface="Wingdings" charset="0"/>
              </a:rPr>
              <a:t>[-,-]</a:t>
            </a:r>
            <a:endParaRPr lang="en-GB" sz="2000" b="1" baseline="30000" dirty="0">
              <a:solidFill>
                <a:srgbClr val="FF0000"/>
              </a:solidFill>
              <a:cs typeface="+mn-cs"/>
              <a:sym typeface="Wingdings" charset="0"/>
            </a:endParaRPr>
          </a:p>
        </p:txBody>
      </p:sp>
      <p:sp>
        <p:nvSpPr>
          <p:cNvPr id="307212" name="Text Box 12"/>
          <p:cNvSpPr txBox="1">
            <a:spLocks noChangeArrowheads="1"/>
          </p:cNvSpPr>
          <p:nvPr/>
        </p:nvSpPr>
        <p:spPr bwMode="auto">
          <a:xfrm>
            <a:off x="685800" y="5286375"/>
            <a:ext cx="928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err="1">
                <a:solidFill>
                  <a:srgbClr val="FF0000"/>
                </a:solidFill>
                <a:latin typeface="Symbol"/>
                <a:cs typeface="+mn-cs"/>
                <a:sym typeface="Wingdings" charset="0"/>
              </a:rPr>
              <a:t>F</a:t>
            </a:r>
            <a:r>
              <a:rPr lang="en-US" sz="2000" b="1" baseline="-25000" dirty="0" err="1">
                <a:solidFill>
                  <a:srgbClr val="FF0000"/>
                </a:solidFill>
                <a:latin typeface="+mn-lt"/>
                <a:cs typeface="+mn-cs"/>
                <a:sym typeface="Wingdings" charset="0"/>
              </a:rPr>
              <a:t>g</a:t>
            </a:r>
            <a:r>
              <a:rPr lang="en-US" sz="2000" b="1" baseline="30000" dirty="0">
                <a:solidFill>
                  <a:srgbClr val="FF0000"/>
                </a:solidFill>
                <a:cs typeface="+mn-cs"/>
                <a:sym typeface="Wingdings" charset="0"/>
              </a:rPr>
              <a:t>[+,-]</a:t>
            </a:r>
            <a:endParaRPr lang="en-GB" sz="2000" b="1" baseline="30000" dirty="0">
              <a:solidFill>
                <a:srgbClr val="FF0000"/>
              </a:solidFill>
              <a:cs typeface="+mn-cs"/>
              <a:sym typeface="Wingdings" charset="0"/>
            </a:endParaRPr>
          </a:p>
        </p:txBody>
      </p:sp>
      <p:sp>
        <p:nvSpPr>
          <p:cNvPr id="307213" name="Text Box 13"/>
          <p:cNvSpPr txBox="1">
            <a:spLocks noChangeArrowheads="1"/>
          </p:cNvSpPr>
          <p:nvPr/>
        </p:nvSpPr>
        <p:spPr bwMode="auto">
          <a:xfrm>
            <a:off x="4800600" y="5286375"/>
            <a:ext cx="9156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err="1">
                <a:solidFill>
                  <a:srgbClr val="FF0000"/>
                </a:solidFill>
                <a:latin typeface="Symbol"/>
                <a:cs typeface="+mn-cs"/>
                <a:sym typeface="Wingdings" charset="0"/>
              </a:rPr>
              <a:t>F</a:t>
            </a:r>
            <a:r>
              <a:rPr lang="en-US" sz="2000" b="1" baseline="-25000" dirty="0" err="1">
                <a:solidFill>
                  <a:srgbClr val="FF0000"/>
                </a:solidFill>
                <a:latin typeface="+mn-lt"/>
                <a:cs typeface="+mn-cs"/>
                <a:sym typeface="Wingdings" charset="0"/>
              </a:rPr>
              <a:t>g</a:t>
            </a:r>
            <a:r>
              <a:rPr lang="en-US" sz="2000" b="1" baseline="30000" dirty="0">
                <a:solidFill>
                  <a:srgbClr val="FF0000"/>
                </a:solidFill>
                <a:cs typeface="+mn-cs"/>
                <a:sym typeface="Wingdings" charset="0"/>
              </a:rPr>
              <a:t>[-,+]</a:t>
            </a:r>
            <a:endParaRPr lang="en-GB" sz="2000" b="1" baseline="30000" dirty="0">
              <a:solidFill>
                <a:srgbClr val="FF0000"/>
              </a:solidFill>
              <a:cs typeface="+mn-cs"/>
              <a:sym typeface="Wingdings" charset="0"/>
            </a:endParaRPr>
          </a:p>
        </p:txBody>
      </p:sp>
      <p:sp>
        <p:nvSpPr>
          <p:cNvPr id="307214" name="Rectangle 14"/>
          <p:cNvSpPr>
            <a:spLocks noChangeArrowheads="1"/>
          </p:cNvSpPr>
          <p:nvPr/>
        </p:nvSpPr>
        <p:spPr bwMode="auto">
          <a:xfrm>
            <a:off x="355600" y="914400"/>
            <a:ext cx="8229600" cy="838200"/>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9" name="Group 8"/>
          <p:cNvGrpSpPr/>
          <p:nvPr/>
        </p:nvGrpSpPr>
        <p:grpSpPr>
          <a:xfrm>
            <a:off x="5791200" y="3228975"/>
            <a:ext cx="3048000" cy="3307795"/>
            <a:chOff x="5791200" y="3429000"/>
            <a:chExt cx="3048000" cy="3307795"/>
          </a:xfrm>
        </p:grpSpPr>
        <p:cxnSp>
          <p:nvCxnSpPr>
            <p:cNvPr id="18" name="Straight Arrow Connector 17"/>
            <p:cNvCxnSpPr>
              <a:stCxn id="2" idx="2"/>
            </p:cNvCxnSpPr>
            <p:nvPr/>
          </p:nvCxnSpPr>
          <p:spPr bwMode="auto">
            <a:xfrm flipH="1">
              <a:off x="7772400" y="3890963"/>
              <a:ext cx="228600" cy="45243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bwMode="auto">
            <a:xfrm flipV="1">
              <a:off x="6553200" y="5943601"/>
              <a:ext cx="0" cy="4572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bwMode="auto">
            <a:xfrm flipH="1">
              <a:off x="7162800" y="3429000"/>
              <a:ext cx="1676400" cy="461963"/>
            </a:xfrm>
            <a:prstGeom prst="rect">
              <a:avLst/>
            </a:prstGeom>
            <a:solidFill>
              <a:srgbClr val="FFFAB7"/>
            </a:solidFill>
          </p:spPr>
          <p:txBody>
            <a:bodyPr>
              <a:spAutoFit/>
            </a:bodyPr>
            <a:lstStyle/>
            <a:p>
              <a:pPr>
                <a:defRPr/>
              </a:pPr>
              <a:r>
                <a:rPr lang="en-US" dirty="0">
                  <a:latin typeface="+mn-lt"/>
                </a:rPr>
                <a:t>   </a:t>
              </a:r>
              <a:r>
                <a:rPr lang="en-US" dirty="0" err="1">
                  <a:latin typeface="+mn-lt"/>
                </a:rPr>
                <a:t>gg</a:t>
              </a:r>
              <a:r>
                <a:rPr lang="en-US" dirty="0">
                  <a:latin typeface="+mn-lt"/>
                </a:rPr>
                <a:t> </a:t>
              </a:r>
              <a:r>
                <a:rPr lang="en-US" dirty="0">
                  <a:latin typeface="Wingdings"/>
                  <a:ea typeface="Wingdings"/>
                  <a:cs typeface="Wingdings"/>
                  <a:sym typeface="Wingdings"/>
                </a:rPr>
                <a:t></a:t>
              </a:r>
              <a:r>
                <a:rPr lang="en-US" dirty="0">
                  <a:sym typeface="Wingdings"/>
                </a:rPr>
                <a:t> </a:t>
              </a:r>
              <a:r>
                <a:rPr lang="en-US" dirty="0">
                  <a:latin typeface="+mn-lt"/>
                  <a:sym typeface="Wingdings"/>
                </a:rPr>
                <a:t>H</a:t>
              </a:r>
              <a:endParaRPr lang="en-US" dirty="0"/>
            </a:p>
          </p:txBody>
        </p:sp>
        <p:grpSp>
          <p:nvGrpSpPr>
            <p:cNvPr id="7" name="Group 6"/>
            <p:cNvGrpSpPr/>
            <p:nvPr/>
          </p:nvGrpSpPr>
          <p:grpSpPr>
            <a:xfrm>
              <a:off x="5791200" y="6367463"/>
              <a:ext cx="1981200" cy="369332"/>
              <a:chOff x="5791200" y="6367463"/>
              <a:chExt cx="1981200" cy="369332"/>
            </a:xfrm>
          </p:grpSpPr>
          <p:sp>
            <p:nvSpPr>
              <p:cNvPr id="23" name="TextBox 22"/>
              <p:cNvSpPr txBox="1"/>
              <p:nvPr/>
            </p:nvSpPr>
            <p:spPr bwMode="auto">
              <a:xfrm flipH="1">
                <a:off x="5791200" y="6367463"/>
                <a:ext cx="1981200" cy="369332"/>
              </a:xfrm>
              <a:prstGeom prst="rect">
                <a:avLst/>
              </a:prstGeom>
              <a:solidFill>
                <a:srgbClr val="FFFAB7"/>
              </a:solidFill>
            </p:spPr>
            <p:txBody>
              <a:bodyPr wrap="square">
                <a:spAutoFit/>
              </a:bodyPr>
              <a:lstStyle/>
              <a:p>
                <a:pPr>
                  <a:defRPr/>
                </a:pPr>
                <a:r>
                  <a:rPr lang="en-US" dirty="0">
                    <a:latin typeface="+mn-lt"/>
                  </a:rPr>
                  <a:t> in </a:t>
                </a:r>
                <a:r>
                  <a:rPr lang="en-US" dirty="0" err="1" smtClean="0">
                    <a:latin typeface="+mn-lt"/>
                  </a:rPr>
                  <a:t>gg</a:t>
                </a:r>
                <a:r>
                  <a:rPr lang="en-US" dirty="0" smtClean="0">
                    <a:latin typeface="+mn-lt"/>
                  </a:rPr>
                  <a:t>  </a:t>
                </a:r>
                <a:r>
                  <a:rPr lang="en-US" dirty="0" smtClean="0">
                    <a:latin typeface="Wingdings"/>
                    <a:ea typeface="Wingdings"/>
                    <a:cs typeface="Wingdings"/>
                    <a:sym typeface="Wingdings"/>
                  </a:rPr>
                  <a:t></a:t>
                </a:r>
                <a:r>
                  <a:rPr lang="en-US" dirty="0" smtClean="0">
                    <a:sym typeface="Wingdings"/>
                  </a:rPr>
                  <a:t> </a:t>
                </a:r>
                <a:r>
                  <a:rPr lang="en-US" dirty="0" smtClean="0">
                    <a:latin typeface="+mn-lt"/>
                    <a:sym typeface="Wingdings"/>
                  </a:rPr>
                  <a:t>QQ </a:t>
                </a:r>
                <a:endParaRPr lang="en-US" dirty="0"/>
              </a:p>
            </p:txBody>
          </p:sp>
          <p:cxnSp>
            <p:nvCxnSpPr>
              <p:cNvPr id="4" name="Straight Connector 3"/>
              <p:cNvCxnSpPr/>
              <p:nvPr/>
            </p:nvCxnSpPr>
            <p:spPr>
              <a:xfrm>
                <a:off x="7086600" y="6400800"/>
                <a:ext cx="152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25" name="TextBox 24"/>
          <p:cNvSpPr txBox="1"/>
          <p:nvPr/>
        </p:nvSpPr>
        <p:spPr>
          <a:xfrm>
            <a:off x="0" y="6488668"/>
            <a:ext cx="5943600" cy="369332"/>
          </a:xfrm>
          <a:prstGeom prst="rect">
            <a:avLst/>
          </a:prstGeom>
          <a:solidFill>
            <a:schemeClr val="bg1">
              <a:lumMod val="95000"/>
            </a:schemeClr>
          </a:solidFill>
          <a:ln>
            <a:solidFill>
              <a:srgbClr val="0000FF"/>
            </a:solidFill>
          </a:ln>
        </p:spPr>
        <p:txBody>
          <a:bodyPr wrap="square" rtlCol="0">
            <a:spAutoFit/>
          </a:bodyPr>
          <a:lstStyle/>
          <a:p>
            <a:pPr>
              <a:defRPr/>
            </a:pPr>
            <a:r>
              <a:rPr lang="en-US" dirty="0" err="1" smtClean="0"/>
              <a:t>Bomhof</a:t>
            </a:r>
            <a:r>
              <a:rPr lang="en-US" dirty="0" smtClean="0"/>
              <a:t>, M, </a:t>
            </a:r>
            <a:r>
              <a:rPr lang="en-US" dirty="0" err="1" smtClean="0"/>
              <a:t>Pijlman</a:t>
            </a:r>
            <a:r>
              <a:rPr lang="en-US" dirty="0" smtClean="0"/>
              <a:t>, 2006; Dominguez, Xiao, Yuan, 2011</a:t>
            </a:r>
            <a:endParaRPr lang="en-US" dirty="0"/>
          </a:p>
        </p:txBody>
      </p:sp>
    </p:spTree>
    <p:extLst>
      <p:ext uri="{BB962C8B-B14F-4D97-AF65-F5344CB8AC3E}">
        <p14:creationId xmlns:p14="http://schemas.microsoft.com/office/powerpoint/2010/main" val="396482236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Consequences for </a:t>
            </a:r>
            <a:r>
              <a:rPr lang="en-US" dirty="0" err="1" smtClean="0"/>
              <a:t>parametrizations</a:t>
            </a:r>
            <a:r>
              <a:rPr lang="en-US" dirty="0" smtClean="0"/>
              <a:t> of TMDs</a:t>
            </a:r>
            <a:endParaRPr lang="en-US" dirty="0"/>
          </a:p>
        </p:txBody>
      </p:sp>
      <p:sp>
        <p:nvSpPr>
          <p:cNvPr id="3" name="Content Placeholder 2"/>
          <p:cNvSpPr>
            <a:spLocks noGrp="1"/>
          </p:cNvSpPr>
          <p:nvPr>
            <p:ph idx="1"/>
          </p:nvPr>
        </p:nvSpPr>
        <p:spPr>
          <a:xfrm>
            <a:off x="228600" y="762000"/>
            <a:ext cx="8686800" cy="5562600"/>
          </a:xfrm>
        </p:spPr>
        <p:txBody>
          <a:bodyPr/>
          <a:lstStyle/>
          <a:p>
            <a:r>
              <a:rPr lang="en-US" sz="1800" dirty="0" smtClean="0"/>
              <a:t>Gauge link dependence</a:t>
            </a:r>
          </a:p>
          <a:p>
            <a:endParaRPr lang="en-US" sz="1800" dirty="0" smtClean="0"/>
          </a:p>
          <a:p>
            <a:r>
              <a:rPr lang="en-US" sz="1800" dirty="0" smtClean="0"/>
              <a:t>Leading quark TMDs</a:t>
            </a:r>
          </a:p>
          <a:p>
            <a:pPr marL="0" indent="0">
              <a:buNone/>
            </a:pPr>
            <a:endParaRPr lang="en-US" sz="1800" dirty="0" smtClean="0"/>
          </a:p>
          <a:p>
            <a:pPr marL="0" indent="0">
              <a:buNone/>
            </a:pPr>
            <a:endParaRPr lang="en-US" sz="1800" dirty="0" smtClean="0"/>
          </a:p>
          <a:p>
            <a:endParaRPr lang="en-US" sz="1800" dirty="0"/>
          </a:p>
          <a:p>
            <a:endParaRPr lang="en-US" sz="1800" dirty="0" smtClean="0"/>
          </a:p>
          <a:p>
            <a:endParaRPr lang="en-US" sz="1800" dirty="0"/>
          </a:p>
          <a:p>
            <a:r>
              <a:rPr lang="en-US" sz="1800" dirty="0" smtClean="0"/>
              <a:t>Leading gluon TMDs</a:t>
            </a:r>
          </a:p>
          <a:p>
            <a:endParaRPr lang="en-US" sz="1800" dirty="0"/>
          </a:p>
          <a:p>
            <a:endParaRPr lang="en-US" sz="1800" dirty="0" smtClean="0"/>
          </a:p>
          <a:p>
            <a:endParaRPr lang="en-US" sz="1800" dirty="0"/>
          </a:p>
          <a:p>
            <a:endParaRPr lang="en-US" sz="1800" dirty="0" smtClean="0"/>
          </a:p>
          <a:p>
            <a:endParaRPr lang="en-US" sz="1800" dirty="0"/>
          </a:p>
          <a:p>
            <a:pPr marL="0" indent="0">
              <a:buNone/>
            </a:pPr>
            <a:endParaRPr lang="en-US" sz="1800" dirty="0" smtClean="0"/>
          </a:p>
        </p:txBody>
      </p:sp>
      <p:sp>
        <p:nvSpPr>
          <p:cNvPr id="4" name="Slide Number Placeholder 3"/>
          <p:cNvSpPr>
            <a:spLocks noGrp="1"/>
          </p:cNvSpPr>
          <p:nvPr>
            <p:ph type="sldNum" sz="quarter" idx="12"/>
          </p:nvPr>
        </p:nvSpPr>
        <p:spPr/>
        <p:txBody>
          <a:bodyPr/>
          <a:lstStyle/>
          <a:p>
            <a:pPr>
              <a:defRPr/>
            </a:pPr>
            <a:fld id="{55FF5543-E671-FF41-AAA2-21C7701FC712}" type="slidenum">
              <a:rPr lang="en-US" smtClean="0"/>
              <a:pPr>
                <a:defRPr/>
              </a:pPr>
              <a:t>24</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52600"/>
            <a:ext cx="7467600" cy="160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199" y="3810000"/>
            <a:ext cx="7772400" cy="241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4"/>
          <p:cNvSpPr>
            <a:spLocks noChangeArrowheads="1"/>
          </p:cNvSpPr>
          <p:nvPr/>
        </p:nvSpPr>
        <p:spPr bwMode="auto">
          <a:xfrm>
            <a:off x="609600" y="1828800"/>
            <a:ext cx="7620000" cy="12954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 name="Rectangle 14"/>
          <p:cNvSpPr>
            <a:spLocks noChangeArrowheads="1"/>
          </p:cNvSpPr>
          <p:nvPr/>
        </p:nvSpPr>
        <p:spPr bwMode="auto">
          <a:xfrm>
            <a:off x="609600" y="3810000"/>
            <a:ext cx="7620000" cy="21336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9245761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Transverse moments </a:t>
            </a:r>
            <a:r>
              <a:rPr lang="en-US" dirty="0" smtClean="0">
                <a:sym typeface="Wingdings"/>
              </a:rPr>
              <a:t> o</a:t>
            </a:r>
            <a:r>
              <a:rPr lang="en-US" dirty="0" smtClean="0"/>
              <a:t>perator structure of TMD PDFs</a:t>
            </a:r>
            <a:endParaRPr lang="en-US" dirty="0"/>
          </a:p>
        </p:txBody>
      </p:sp>
      <p:sp>
        <p:nvSpPr>
          <p:cNvPr id="5" name="Content Placeholder 4"/>
          <p:cNvSpPr>
            <a:spLocks noGrp="1"/>
          </p:cNvSpPr>
          <p:nvPr>
            <p:ph idx="1"/>
          </p:nvPr>
        </p:nvSpPr>
        <p:spPr>
          <a:xfrm>
            <a:off x="152400" y="762000"/>
            <a:ext cx="8839200" cy="4754563"/>
          </a:xfrm>
        </p:spPr>
        <p:txBody>
          <a:bodyPr/>
          <a:lstStyle/>
          <a:p>
            <a:pPr>
              <a:spcAft>
                <a:spcPts val="200"/>
              </a:spcAft>
              <a:defRPr/>
            </a:pPr>
            <a:r>
              <a:rPr lang="en-US" sz="1800" dirty="0" smtClean="0"/>
              <a:t>Operator analysis for TMD functions: in analogy to </a:t>
            </a:r>
            <a:r>
              <a:rPr lang="en-US" sz="1800" dirty="0" err="1" smtClean="0"/>
              <a:t>Mellin</a:t>
            </a:r>
            <a:r>
              <a:rPr lang="en-US" sz="1800" dirty="0" smtClean="0"/>
              <a:t> moments consider transverse moments involving </a:t>
            </a:r>
            <a:r>
              <a:rPr lang="en-US" sz="1800" dirty="0" err="1" smtClean="0"/>
              <a:t>gluonic</a:t>
            </a:r>
            <a:r>
              <a:rPr lang="en-US" sz="1800" dirty="0" smtClean="0"/>
              <a:t> operators</a:t>
            </a:r>
          </a:p>
          <a:p>
            <a:pPr marL="0" indent="0">
              <a:spcAft>
                <a:spcPts val="200"/>
              </a:spcAft>
              <a:buNone/>
              <a:defRPr/>
            </a:pPr>
            <a:endParaRPr lang="en-US" sz="1800" dirty="0"/>
          </a:p>
          <a:p>
            <a:pPr marL="0" indent="0">
              <a:spcAft>
                <a:spcPts val="200"/>
              </a:spcAft>
              <a:buNone/>
              <a:defRPr/>
            </a:pPr>
            <a:endParaRPr lang="en-US" sz="1800" dirty="0" smtClean="0"/>
          </a:p>
          <a:p>
            <a:pPr marL="0" indent="0">
              <a:spcAft>
                <a:spcPts val="200"/>
              </a:spcAft>
              <a:buNone/>
              <a:defRPr/>
            </a:pPr>
            <a:endParaRPr lang="en-US" sz="1800" dirty="0" smtClean="0"/>
          </a:p>
          <a:p>
            <a:pPr marL="0" indent="0">
              <a:spcAft>
                <a:spcPts val="200"/>
              </a:spcAft>
              <a:buNone/>
              <a:defRPr/>
            </a:pPr>
            <a:endParaRPr lang="en-US" sz="1800" dirty="0" smtClean="0"/>
          </a:p>
          <a:p>
            <a:pPr>
              <a:spcAft>
                <a:spcPts val="200"/>
              </a:spcAft>
              <a:defRPr/>
            </a:pPr>
            <a:r>
              <a:rPr lang="en-US" sz="1800" dirty="0"/>
              <a:t> </a:t>
            </a:r>
          </a:p>
        </p:txBody>
      </p:sp>
      <p:sp>
        <p:nvSpPr>
          <p:cNvPr id="3" name="Slide Number Placeholder 2"/>
          <p:cNvSpPr>
            <a:spLocks noGrp="1"/>
          </p:cNvSpPr>
          <p:nvPr>
            <p:ph type="sldNum" sz="quarter" idx="12"/>
          </p:nvPr>
        </p:nvSpPr>
        <p:spPr/>
        <p:txBody>
          <a:bodyPr/>
          <a:lstStyle/>
          <a:p>
            <a:pPr>
              <a:defRPr/>
            </a:pPr>
            <a:fld id="{823E345B-15C9-5647-84F9-F61CD6247311}" type="slidenum">
              <a:rPr lang="en-US" smtClean="0"/>
              <a:pPr>
                <a:defRPr/>
              </a:pPr>
              <a:t>25</a:t>
            </a:fld>
            <a:endParaRPr lang="en-US"/>
          </a:p>
        </p:txBody>
      </p:sp>
      <p:graphicFrame>
        <p:nvGraphicFramePr>
          <p:cNvPr id="54276" name="Object 3"/>
          <p:cNvGraphicFramePr>
            <a:graphicFrameLocks noChangeAspect="1"/>
          </p:cNvGraphicFramePr>
          <p:nvPr>
            <p:extLst>
              <p:ext uri="{D42A27DB-BD31-4B8C-83A1-F6EECF244321}">
                <p14:modId xmlns:p14="http://schemas.microsoft.com/office/powerpoint/2010/main" val="3741162197"/>
              </p:ext>
            </p:extLst>
          </p:nvPr>
        </p:nvGraphicFramePr>
        <p:xfrm>
          <a:off x="609600" y="1371600"/>
          <a:ext cx="7947025" cy="838200"/>
        </p:xfrm>
        <a:graphic>
          <a:graphicData uri="http://schemas.openxmlformats.org/presentationml/2006/ole">
            <mc:AlternateContent xmlns:mc="http://schemas.openxmlformats.org/markup-compatibility/2006">
              <mc:Choice xmlns:v="urn:schemas-microsoft-com:vml" Requires="v">
                <p:oleObj spid="_x0000_s762089" name="Equation" r:id="rId4" imgW="4457700" imgH="469900" progId="Equation.3">
                  <p:embed/>
                </p:oleObj>
              </mc:Choice>
              <mc:Fallback>
                <p:oleObj name="Equation" r:id="rId4" imgW="4457700" imgH="469900" progId="Equation.3">
                  <p:embed/>
                  <p:pic>
                    <p:nvPicPr>
                      <p:cNvPr id="0" name=""/>
                      <p:cNvPicPr>
                        <a:picLocks noChangeAspect="1" noChangeArrowheads="1"/>
                      </p:cNvPicPr>
                      <p:nvPr/>
                    </p:nvPicPr>
                    <p:blipFill>
                      <a:blip r:embed="rId5"/>
                      <a:srcRect/>
                      <a:stretch>
                        <a:fillRect/>
                      </a:stretch>
                    </p:blipFill>
                    <p:spPr bwMode="auto">
                      <a:xfrm>
                        <a:off x="609600" y="1371600"/>
                        <a:ext cx="7947025" cy="838200"/>
                      </a:xfrm>
                      <a:prstGeom prst="rect">
                        <a:avLst/>
                      </a:prstGeom>
                      <a:noFill/>
                      <a:ln>
                        <a:noFill/>
                      </a:ln>
                      <a:extLst/>
                    </p:spPr>
                  </p:pic>
                </p:oleObj>
              </mc:Fallback>
            </mc:AlternateContent>
          </a:graphicData>
        </a:graphic>
      </p:graphicFrame>
      <p:pic>
        <p:nvPicPr>
          <p:cNvPr id="12" name="Picture 3" descr="Phi_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58000" y="2133600"/>
            <a:ext cx="2133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10"/>
          <p:cNvGraphicFramePr>
            <a:graphicFrameLocks noChangeAspect="1"/>
          </p:cNvGraphicFramePr>
          <p:nvPr>
            <p:extLst>
              <p:ext uri="{D42A27DB-BD31-4B8C-83A1-F6EECF244321}">
                <p14:modId xmlns:p14="http://schemas.microsoft.com/office/powerpoint/2010/main" val="2940850606"/>
              </p:ext>
            </p:extLst>
          </p:nvPr>
        </p:nvGraphicFramePr>
        <p:xfrm>
          <a:off x="762000" y="2743200"/>
          <a:ext cx="5146675" cy="531813"/>
        </p:xfrm>
        <a:graphic>
          <a:graphicData uri="http://schemas.openxmlformats.org/presentationml/2006/ole">
            <mc:AlternateContent xmlns:mc="http://schemas.openxmlformats.org/markup-compatibility/2006">
              <mc:Choice xmlns:v="urn:schemas-microsoft-com:vml" Requires="v">
                <p:oleObj spid="_x0000_s762090" name="Equation" r:id="rId7" imgW="2692400" imgH="279400" progId="Equation.3">
                  <p:embed/>
                </p:oleObj>
              </mc:Choice>
              <mc:Fallback>
                <p:oleObj name="Equation" r:id="rId7" imgW="2692400" imgH="279400" progId="Equation.3">
                  <p:embed/>
                  <p:pic>
                    <p:nvPicPr>
                      <p:cNvPr id="0" name=""/>
                      <p:cNvPicPr>
                        <a:picLocks noChangeAspect="1" noChangeArrowheads="1"/>
                      </p:cNvPicPr>
                      <p:nvPr/>
                    </p:nvPicPr>
                    <p:blipFill>
                      <a:blip r:embed="rId8"/>
                      <a:srcRect/>
                      <a:stretch>
                        <a:fillRect/>
                      </a:stretch>
                    </p:blipFill>
                    <p:spPr bwMode="auto">
                      <a:xfrm>
                        <a:off x="762000" y="2743200"/>
                        <a:ext cx="5146675" cy="531813"/>
                      </a:xfrm>
                      <a:prstGeom prst="rect">
                        <a:avLst/>
                      </a:prstGeom>
                      <a:noFill/>
                      <a:ln>
                        <a:noFill/>
                      </a:ln>
                      <a:effectLst/>
                      <a:extLst/>
                    </p:spPr>
                  </p:pic>
                </p:oleObj>
              </mc:Fallback>
            </mc:AlternateContent>
          </a:graphicData>
        </a:graphic>
      </p:graphicFrame>
      <p:sp>
        <p:nvSpPr>
          <p:cNvPr id="14" name="Rounded Rectangle 13"/>
          <p:cNvSpPr/>
          <p:nvPr/>
        </p:nvSpPr>
        <p:spPr bwMode="auto">
          <a:xfrm>
            <a:off x="609600" y="2743200"/>
            <a:ext cx="5638800" cy="5334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spcAft>
                <a:spcPts val="200"/>
              </a:spcAft>
              <a:defRPr/>
            </a:pPr>
            <a:endParaRPr lang="en-US"/>
          </a:p>
        </p:txBody>
      </p:sp>
      <p:sp>
        <p:nvSpPr>
          <p:cNvPr id="15" name="Rectangular Callout 14"/>
          <p:cNvSpPr/>
          <p:nvPr/>
        </p:nvSpPr>
        <p:spPr>
          <a:xfrm>
            <a:off x="3497262" y="3429000"/>
            <a:ext cx="1143000" cy="381000"/>
          </a:xfrm>
          <a:prstGeom prst="wedgeRectCallout">
            <a:avLst>
              <a:gd name="adj1" fmla="val -17676"/>
              <a:gd name="adj2" fmla="val -1247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T-even </a:t>
            </a:r>
            <a:endParaRPr lang="en-US" dirty="0">
              <a:solidFill>
                <a:schemeClr val="tx1"/>
              </a:solidFill>
            </a:endParaRPr>
          </a:p>
        </p:txBody>
      </p:sp>
      <p:sp>
        <p:nvSpPr>
          <p:cNvPr id="16" name="Rectangular Callout 15"/>
          <p:cNvSpPr/>
          <p:nvPr/>
        </p:nvSpPr>
        <p:spPr>
          <a:xfrm>
            <a:off x="5935662" y="3429000"/>
            <a:ext cx="1143000" cy="381000"/>
          </a:xfrm>
          <a:prstGeom prst="wedgeRectCallout">
            <a:avLst>
              <a:gd name="adj1" fmla="val -84568"/>
              <a:gd name="adj2" fmla="val -1212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T-odd </a:t>
            </a:r>
            <a:endParaRPr lang="en-US" dirty="0">
              <a:solidFill>
                <a:schemeClr val="tx1"/>
              </a:solidFill>
            </a:endParaRPr>
          </a:p>
        </p:txBody>
      </p:sp>
      <p:sp>
        <p:nvSpPr>
          <p:cNvPr id="17" name="Rectangular Callout 16"/>
          <p:cNvSpPr/>
          <p:nvPr/>
        </p:nvSpPr>
        <p:spPr>
          <a:xfrm>
            <a:off x="4648200" y="2133600"/>
            <a:ext cx="1295400" cy="381000"/>
          </a:xfrm>
          <a:prstGeom prst="wedgeRectCallout">
            <a:avLst>
              <a:gd name="adj1" fmla="val -34781"/>
              <a:gd name="adj2" fmla="val 143816"/>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calculable </a:t>
            </a:r>
            <a:endParaRPr lang="en-US" dirty="0">
              <a:solidFill>
                <a:schemeClr val="tx1"/>
              </a:solidFill>
            </a:endParaRPr>
          </a:p>
        </p:txBody>
      </p:sp>
      <p:sp>
        <p:nvSpPr>
          <p:cNvPr id="18" name="TextBox 17"/>
          <p:cNvSpPr txBox="1"/>
          <p:nvPr/>
        </p:nvSpPr>
        <p:spPr>
          <a:xfrm>
            <a:off x="3810000" y="4114800"/>
            <a:ext cx="3759074" cy="369332"/>
          </a:xfrm>
          <a:prstGeom prst="rect">
            <a:avLst/>
          </a:prstGeom>
          <a:noFill/>
        </p:spPr>
        <p:txBody>
          <a:bodyPr wrap="none">
            <a:spAutoFit/>
          </a:bodyPr>
          <a:lstStyle/>
          <a:p>
            <a:pPr>
              <a:defRPr/>
            </a:pPr>
            <a:r>
              <a:rPr lang="en-US" dirty="0">
                <a:solidFill>
                  <a:srgbClr val="0000FF"/>
                </a:solidFill>
                <a:latin typeface="+mn-lt"/>
              </a:rPr>
              <a:t>T</a:t>
            </a:r>
            <a:r>
              <a:rPr lang="en-US" dirty="0" smtClean="0">
                <a:solidFill>
                  <a:srgbClr val="0000FF"/>
                </a:solidFill>
                <a:latin typeface="+mn-lt"/>
              </a:rPr>
              <a:t>-even (gauge-invariant derivative) </a:t>
            </a:r>
            <a:endParaRPr lang="en-US" dirty="0">
              <a:solidFill>
                <a:srgbClr val="0000FF"/>
              </a:solidFill>
              <a:latin typeface="+mn-lt"/>
            </a:endParaRPr>
          </a:p>
        </p:txBody>
      </p:sp>
      <p:graphicFrame>
        <p:nvGraphicFramePr>
          <p:cNvPr id="19" name="Object 10"/>
          <p:cNvGraphicFramePr>
            <a:graphicFrameLocks noChangeAspect="1"/>
          </p:cNvGraphicFramePr>
          <p:nvPr>
            <p:extLst>
              <p:ext uri="{D42A27DB-BD31-4B8C-83A1-F6EECF244321}">
                <p14:modId xmlns:p14="http://schemas.microsoft.com/office/powerpoint/2010/main" val="4007931084"/>
              </p:ext>
            </p:extLst>
          </p:nvPr>
        </p:nvGraphicFramePr>
        <p:xfrm>
          <a:off x="1676401" y="5029201"/>
          <a:ext cx="2971800" cy="432700"/>
        </p:xfrm>
        <a:graphic>
          <a:graphicData uri="http://schemas.openxmlformats.org/presentationml/2006/ole">
            <mc:AlternateContent xmlns:mc="http://schemas.openxmlformats.org/markup-compatibility/2006">
              <mc:Choice xmlns:v="urn:schemas-microsoft-com:vml" Requires="v">
                <p:oleObj spid="_x0000_s762091" name="Equation" r:id="rId9" imgW="1905000" imgH="279400" progId="Equation.3">
                  <p:embed/>
                </p:oleObj>
              </mc:Choice>
              <mc:Fallback>
                <p:oleObj name="Equation" r:id="rId9" imgW="1905000" imgH="279400" progId="Equation.3">
                  <p:embed/>
                  <p:pic>
                    <p:nvPicPr>
                      <p:cNvPr id="0" name=""/>
                      <p:cNvPicPr>
                        <a:picLocks noChangeAspect="1" noChangeArrowheads="1"/>
                      </p:cNvPicPr>
                      <p:nvPr/>
                    </p:nvPicPr>
                    <p:blipFill>
                      <a:blip r:embed="rId10"/>
                      <a:srcRect/>
                      <a:stretch>
                        <a:fillRect/>
                      </a:stretch>
                    </p:blipFill>
                    <p:spPr bwMode="auto">
                      <a:xfrm>
                        <a:off x="1676401" y="5029201"/>
                        <a:ext cx="2971800" cy="432700"/>
                      </a:xfrm>
                      <a:prstGeom prst="rect">
                        <a:avLst/>
                      </a:prstGeom>
                      <a:noFill/>
                      <a:ln>
                        <a:noFill/>
                      </a:ln>
                      <a:effectLst/>
                      <a:extLst/>
                    </p:spPr>
                  </p:pic>
                </p:oleObj>
              </mc:Fallback>
            </mc:AlternateContent>
          </a:graphicData>
        </a:graphic>
      </p:graphicFrame>
      <p:sp>
        <p:nvSpPr>
          <p:cNvPr id="20" name="TextBox 19"/>
          <p:cNvSpPr txBox="1"/>
          <p:nvPr/>
        </p:nvSpPr>
        <p:spPr>
          <a:xfrm>
            <a:off x="3733800" y="5715000"/>
            <a:ext cx="4826900" cy="369332"/>
          </a:xfrm>
          <a:prstGeom prst="rect">
            <a:avLst/>
          </a:prstGeom>
          <a:noFill/>
        </p:spPr>
        <p:txBody>
          <a:bodyPr wrap="none">
            <a:spAutoFit/>
          </a:bodyPr>
          <a:lstStyle/>
          <a:p>
            <a:pPr>
              <a:defRPr/>
            </a:pPr>
            <a:r>
              <a:rPr lang="en-US" dirty="0">
                <a:solidFill>
                  <a:srgbClr val="0000FF"/>
                </a:solidFill>
                <a:latin typeface="+mn-lt"/>
              </a:rPr>
              <a:t>T</a:t>
            </a:r>
            <a:r>
              <a:rPr lang="en-US" dirty="0" smtClean="0">
                <a:solidFill>
                  <a:srgbClr val="0000FF"/>
                </a:solidFill>
                <a:latin typeface="+mn-lt"/>
              </a:rPr>
              <a:t>-odd (soft-gluon or </a:t>
            </a:r>
            <a:r>
              <a:rPr lang="en-US" dirty="0" err="1" smtClean="0">
                <a:solidFill>
                  <a:srgbClr val="0000FF"/>
                </a:solidFill>
                <a:latin typeface="+mn-lt"/>
              </a:rPr>
              <a:t>gluonic</a:t>
            </a:r>
            <a:r>
              <a:rPr lang="en-US" dirty="0" smtClean="0">
                <a:solidFill>
                  <a:srgbClr val="0000FF"/>
                </a:solidFill>
                <a:latin typeface="+mn-lt"/>
              </a:rPr>
              <a:t> pole, ETQS </a:t>
            </a:r>
            <a:r>
              <a:rPr lang="en-US" dirty="0" err="1" smtClean="0">
                <a:solidFill>
                  <a:srgbClr val="0000FF"/>
                </a:solidFill>
                <a:latin typeface="+mn-lt"/>
              </a:rPr>
              <a:t>m.e.</a:t>
            </a:r>
            <a:r>
              <a:rPr lang="en-US" dirty="0" smtClean="0">
                <a:solidFill>
                  <a:srgbClr val="0000FF"/>
                </a:solidFill>
                <a:latin typeface="+mn-lt"/>
              </a:rPr>
              <a:t>) </a:t>
            </a:r>
            <a:endParaRPr lang="en-US" dirty="0">
              <a:solidFill>
                <a:srgbClr val="0000FF"/>
              </a:solidFill>
              <a:latin typeface="+mn-lt"/>
            </a:endParaRPr>
          </a:p>
        </p:txBody>
      </p:sp>
      <p:graphicFrame>
        <p:nvGraphicFramePr>
          <p:cNvPr id="21" name="Object 10"/>
          <p:cNvGraphicFramePr>
            <a:graphicFrameLocks noChangeAspect="1"/>
          </p:cNvGraphicFramePr>
          <p:nvPr>
            <p:extLst>
              <p:ext uri="{D42A27DB-BD31-4B8C-83A1-F6EECF244321}">
                <p14:modId xmlns:p14="http://schemas.microsoft.com/office/powerpoint/2010/main" val="2207618565"/>
              </p:ext>
            </p:extLst>
          </p:nvPr>
        </p:nvGraphicFramePr>
        <p:xfrm>
          <a:off x="609600" y="4038600"/>
          <a:ext cx="2876550" cy="519113"/>
        </p:xfrm>
        <a:graphic>
          <a:graphicData uri="http://schemas.openxmlformats.org/presentationml/2006/ole">
            <mc:AlternateContent xmlns:mc="http://schemas.openxmlformats.org/markup-compatibility/2006">
              <mc:Choice xmlns:v="urn:schemas-microsoft-com:vml" Requires="v">
                <p:oleObj spid="_x0000_s762092" name="Equation" r:id="rId11" imgW="1473200" imgH="266700" progId="Equation.3">
                  <p:embed/>
                </p:oleObj>
              </mc:Choice>
              <mc:Fallback>
                <p:oleObj name="Equation" r:id="rId11" imgW="1473200" imgH="2667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 y="4038600"/>
                        <a:ext cx="28765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10"/>
          <p:cNvGraphicFramePr>
            <a:graphicFrameLocks noChangeAspect="1"/>
          </p:cNvGraphicFramePr>
          <p:nvPr>
            <p:extLst>
              <p:ext uri="{D42A27DB-BD31-4B8C-83A1-F6EECF244321}">
                <p14:modId xmlns:p14="http://schemas.microsoft.com/office/powerpoint/2010/main" val="2566242614"/>
              </p:ext>
            </p:extLst>
          </p:nvPr>
        </p:nvGraphicFramePr>
        <p:xfrm>
          <a:off x="3657601" y="4419601"/>
          <a:ext cx="3488180" cy="762000"/>
        </p:xfrm>
        <a:graphic>
          <a:graphicData uri="http://schemas.openxmlformats.org/presentationml/2006/ole">
            <mc:AlternateContent xmlns:mc="http://schemas.openxmlformats.org/markup-compatibility/2006">
              <mc:Choice xmlns:v="urn:schemas-microsoft-com:vml" Requires="v">
                <p:oleObj spid="_x0000_s762093" name="Equation" r:id="rId13" imgW="2133600" imgH="469900" progId="Equation.3">
                  <p:embed/>
                </p:oleObj>
              </mc:Choice>
              <mc:Fallback>
                <p:oleObj name="Equation" r:id="rId13" imgW="2133600" imgH="469900" progId="Equation.3">
                  <p:embed/>
                  <p:pic>
                    <p:nvPicPr>
                      <p:cNvPr id="0" name=""/>
                      <p:cNvPicPr>
                        <a:picLocks noChangeAspect="1" noChangeArrowheads="1"/>
                      </p:cNvPicPr>
                      <p:nvPr/>
                    </p:nvPicPr>
                    <p:blipFill>
                      <a:blip r:embed="rId14"/>
                      <a:srcRect/>
                      <a:stretch>
                        <a:fillRect/>
                      </a:stretch>
                    </p:blipFill>
                    <p:spPr bwMode="auto">
                      <a:xfrm>
                        <a:off x="3657601" y="4419601"/>
                        <a:ext cx="3488180" cy="762000"/>
                      </a:xfrm>
                      <a:prstGeom prst="rect">
                        <a:avLst/>
                      </a:prstGeom>
                      <a:noFill/>
                      <a:ln>
                        <a:noFill/>
                      </a:ln>
                      <a:effectLst/>
                      <a:extLst/>
                    </p:spPr>
                  </p:pic>
                </p:oleObj>
              </mc:Fallback>
            </mc:AlternateContent>
          </a:graphicData>
        </a:graphic>
      </p:graphicFrame>
      <p:sp>
        <p:nvSpPr>
          <p:cNvPr id="23" name="Rounded Rectangle 22"/>
          <p:cNvSpPr/>
          <p:nvPr/>
        </p:nvSpPr>
        <p:spPr bwMode="auto">
          <a:xfrm>
            <a:off x="533400" y="4038600"/>
            <a:ext cx="3124200" cy="5334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spcAft>
                <a:spcPts val="200"/>
              </a:spcAft>
              <a:defRPr/>
            </a:pPr>
            <a:endParaRPr lang="en-US"/>
          </a:p>
        </p:txBody>
      </p:sp>
      <p:sp>
        <p:nvSpPr>
          <p:cNvPr id="24" name="Rounded Rectangle 23"/>
          <p:cNvSpPr/>
          <p:nvPr/>
        </p:nvSpPr>
        <p:spPr bwMode="auto">
          <a:xfrm>
            <a:off x="533400" y="5638800"/>
            <a:ext cx="3124200" cy="5334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spcAft>
                <a:spcPts val="200"/>
              </a:spcAft>
              <a:defRPr/>
            </a:pPr>
            <a:endParaRPr lang="en-US"/>
          </a:p>
        </p:txBody>
      </p:sp>
      <p:graphicFrame>
        <p:nvGraphicFramePr>
          <p:cNvPr id="25" name="Object 10"/>
          <p:cNvGraphicFramePr>
            <a:graphicFrameLocks noChangeAspect="1"/>
          </p:cNvGraphicFramePr>
          <p:nvPr>
            <p:extLst>
              <p:ext uri="{D42A27DB-BD31-4B8C-83A1-F6EECF244321}">
                <p14:modId xmlns:p14="http://schemas.microsoft.com/office/powerpoint/2010/main" val="3904822950"/>
              </p:ext>
            </p:extLst>
          </p:nvPr>
        </p:nvGraphicFramePr>
        <p:xfrm>
          <a:off x="685800" y="5638800"/>
          <a:ext cx="2752725" cy="517525"/>
        </p:xfrm>
        <a:graphic>
          <a:graphicData uri="http://schemas.openxmlformats.org/presentationml/2006/ole">
            <mc:AlternateContent xmlns:mc="http://schemas.openxmlformats.org/markup-compatibility/2006">
              <mc:Choice xmlns:v="urn:schemas-microsoft-com:vml" Requires="v">
                <p:oleObj spid="_x0000_s762094" name="Equation" r:id="rId15" imgW="1409700" imgH="266700" progId="Equation.3">
                  <p:embed/>
                </p:oleObj>
              </mc:Choice>
              <mc:Fallback>
                <p:oleObj name="Equation" r:id="rId15" imgW="1409700" imgH="266700" progId="Equation.3">
                  <p:embed/>
                  <p:pic>
                    <p:nvPicPr>
                      <p:cNvPr id="0" name=""/>
                      <p:cNvPicPr>
                        <a:picLocks noChangeAspect="1" noChangeArrowheads="1"/>
                      </p:cNvPicPr>
                      <p:nvPr/>
                    </p:nvPicPr>
                    <p:blipFill>
                      <a:blip r:embed="rId16"/>
                      <a:srcRect/>
                      <a:stretch>
                        <a:fillRect/>
                      </a:stretch>
                    </p:blipFill>
                    <p:spPr bwMode="auto">
                      <a:xfrm>
                        <a:off x="685800" y="5638800"/>
                        <a:ext cx="27527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cxnSp>
        <p:nvCxnSpPr>
          <p:cNvPr id="26" name="Straight Arrow Connector 25"/>
          <p:cNvCxnSpPr/>
          <p:nvPr/>
        </p:nvCxnSpPr>
        <p:spPr bwMode="auto">
          <a:xfrm flipH="1" flipV="1">
            <a:off x="1828800" y="4572000"/>
            <a:ext cx="228600" cy="3810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bwMode="auto">
          <a:xfrm flipH="1" flipV="1">
            <a:off x="3124200" y="4572000"/>
            <a:ext cx="457200" cy="2286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0" y="6211669"/>
            <a:ext cx="6629400" cy="646331"/>
          </a:xfrm>
          <a:prstGeom prst="rect">
            <a:avLst/>
          </a:prstGeom>
          <a:solidFill>
            <a:schemeClr val="bg1">
              <a:lumMod val="95000"/>
            </a:schemeClr>
          </a:solidFill>
          <a:ln>
            <a:solidFill>
              <a:srgbClr val="0000FF"/>
            </a:solidFill>
          </a:ln>
        </p:spPr>
        <p:txBody>
          <a:bodyPr wrap="square" rtlCol="0">
            <a:spAutoFit/>
          </a:bodyPr>
          <a:lstStyle/>
          <a:p>
            <a:pPr>
              <a:defRPr/>
            </a:pPr>
            <a:r>
              <a:rPr lang="en-US" dirty="0" err="1" smtClean="0"/>
              <a:t>Efremov</a:t>
            </a:r>
            <a:r>
              <a:rPr lang="en-US" dirty="0" smtClean="0"/>
              <a:t>, </a:t>
            </a:r>
            <a:r>
              <a:rPr lang="en-US" dirty="0" err="1" smtClean="0"/>
              <a:t>Teryaev</a:t>
            </a:r>
            <a:r>
              <a:rPr lang="en-US" dirty="0" smtClean="0"/>
              <a:t>; </a:t>
            </a:r>
            <a:r>
              <a:rPr lang="en-US" dirty="0" err="1" smtClean="0"/>
              <a:t>Qiu</a:t>
            </a:r>
            <a:r>
              <a:rPr lang="en-US" dirty="0" smtClean="0"/>
              <a:t>, </a:t>
            </a:r>
            <a:r>
              <a:rPr lang="en-US" dirty="0" err="1" smtClean="0"/>
              <a:t>Sterman</a:t>
            </a:r>
            <a:r>
              <a:rPr lang="en-US" dirty="0" smtClean="0"/>
              <a:t>;</a:t>
            </a:r>
          </a:p>
          <a:p>
            <a:pPr>
              <a:defRPr/>
            </a:pPr>
            <a:r>
              <a:rPr lang="en-US" dirty="0" smtClean="0"/>
              <a:t>Brodsky, Hwang, Schmidt; Boer, </a:t>
            </a:r>
            <a:r>
              <a:rPr lang="en-US" dirty="0" err="1" smtClean="0"/>
              <a:t>Teryaev</a:t>
            </a:r>
            <a:r>
              <a:rPr lang="en-US" dirty="0"/>
              <a:t>;</a:t>
            </a:r>
            <a:r>
              <a:rPr lang="en-US" dirty="0" smtClean="0"/>
              <a:t> </a:t>
            </a:r>
            <a:r>
              <a:rPr lang="en-US" dirty="0" err="1" smtClean="0"/>
              <a:t>Bomhof</a:t>
            </a:r>
            <a:r>
              <a:rPr lang="en-US" dirty="0" smtClean="0"/>
              <a:t>, </a:t>
            </a:r>
            <a:r>
              <a:rPr lang="en-US" dirty="0" err="1" smtClean="0"/>
              <a:t>Pijlman</a:t>
            </a:r>
            <a:r>
              <a:rPr lang="en-US" dirty="0" smtClean="0"/>
              <a:t>, M</a:t>
            </a:r>
            <a:endParaRPr lang="en-US" dirty="0"/>
          </a:p>
        </p:txBody>
      </p:sp>
    </p:spTree>
    <p:extLst>
      <p:ext uri="{BB962C8B-B14F-4D97-AF65-F5344CB8AC3E}">
        <p14:creationId xmlns:p14="http://schemas.microsoft.com/office/powerpoint/2010/main" val="269059039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TMD and collinear twist 3</a:t>
            </a:r>
            <a:endParaRPr lang="en-US" dirty="0"/>
          </a:p>
        </p:txBody>
      </p:sp>
      <p:sp>
        <p:nvSpPr>
          <p:cNvPr id="3" name="Content Placeholder 2"/>
          <p:cNvSpPr>
            <a:spLocks noGrp="1"/>
          </p:cNvSpPr>
          <p:nvPr>
            <p:ph idx="1"/>
          </p:nvPr>
        </p:nvSpPr>
        <p:spPr/>
        <p:txBody>
          <a:bodyPr/>
          <a:lstStyle/>
          <a:p>
            <a:r>
              <a:rPr lang="en-US" dirty="0" smtClean="0"/>
              <a:t>There are many more links between TMD factorized results, </a:t>
            </a:r>
            <a:r>
              <a:rPr lang="en-US" dirty="0" err="1" smtClean="0"/>
              <a:t>pQCD</a:t>
            </a:r>
            <a:r>
              <a:rPr lang="en-US" dirty="0" smtClean="0"/>
              <a:t> </a:t>
            </a:r>
            <a:r>
              <a:rPr lang="en-US" dirty="0" err="1" smtClean="0"/>
              <a:t>resummation</a:t>
            </a:r>
            <a:r>
              <a:rPr lang="en-US" dirty="0" smtClean="0"/>
              <a:t> results and collinear twist 3 results:</a:t>
            </a:r>
          </a:p>
          <a:p>
            <a:endParaRPr lang="en-US" dirty="0"/>
          </a:p>
        </p:txBody>
      </p:sp>
      <p:sp>
        <p:nvSpPr>
          <p:cNvPr id="4" name="Slide Number Placeholder 3"/>
          <p:cNvSpPr>
            <a:spLocks noGrp="1"/>
          </p:cNvSpPr>
          <p:nvPr>
            <p:ph type="sldNum" sz="quarter" idx="12"/>
          </p:nvPr>
        </p:nvSpPr>
        <p:spPr/>
        <p:txBody>
          <a:bodyPr/>
          <a:lstStyle/>
          <a:p>
            <a:pPr>
              <a:defRPr/>
            </a:pPr>
            <a:fld id="{55FF5543-E671-FF41-AAA2-21C7701FC712}" type="slidenum">
              <a:rPr lang="en-US" smtClean="0"/>
              <a:pPr>
                <a:defRPr/>
              </a:pPr>
              <a:t>26</a:t>
            </a:fld>
            <a:endParaRPr lang="en-US"/>
          </a:p>
        </p:txBody>
      </p:sp>
      <p:sp>
        <p:nvSpPr>
          <p:cNvPr id="5" name="TextBox 4"/>
          <p:cNvSpPr txBox="1"/>
          <p:nvPr/>
        </p:nvSpPr>
        <p:spPr>
          <a:xfrm>
            <a:off x="685800" y="3962400"/>
            <a:ext cx="38862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WG6/108 Dai </a:t>
            </a:r>
            <a:r>
              <a:rPr lang="en-US" dirty="0" err="1" smtClean="0"/>
              <a:t>Lingyun</a:t>
            </a:r>
            <a:endParaRPr lang="en-US" dirty="0"/>
          </a:p>
          <a:p>
            <a:r>
              <a:rPr lang="en-US" dirty="0" err="1" smtClean="0"/>
              <a:t>Sivers</a:t>
            </a:r>
            <a:r>
              <a:rPr lang="en-US" dirty="0" smtClean="0"/>
              <a:t> asymmetry in SIDIS</a:t>
            </a:r>
            <a:endParaRPr lang="en-US" dirty="0"/>
          </a:p>
        </p:txBody>
      </p:sp>
      <p:sp>
        <p:nvSpPr>
          <p:cNvPr id="6" name="TextBox 5"/>
          <p:cNvSpPr txBox="1"/>
          <p:nvPr/>
        </p:nvSpPr>
        <p:spPr>
          <a:xfrm>
            <a:off x="685800" y="4724400"/>
            <a:ext cx="38862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WG6/104  Granados</a:t>
            </a:r>
            <a:endParaRPr lang="en-US" dirty="0"/>
          </a:p>
          <a:p>
            <a:r>
              <a:rPr lang="en-US" dirty="0" smtClean="0"/>
              <a:t>Left-right </a:t>
            </a:r>
            <a:r>
              <a:rPr lang="en-US" dirty="0" err="1" smtClean="0"/>
              <a:t>asymm</a:t>
            </a:r>
            <a:r>
              <a:rPr lang="en-US" dirty="0" smtClean="0"/>
              <a:t>. in chiral dynamics</a:t>
            </a:r>
            <a:endParaRPr lang="en-US" dirty="0"/>
          </a:p>
        </p:txBody>
      </p:sp>
      <p:sp>
        <p:nvSpPr>
          <p:cNvPr id="7" name="TextBox 6"/>
          <p:cNvSpPr txBox="1"/>
          <p:nvPr/>
        </p:nvSpPr>
        <p:spPr>
          <a:xfrm>
            <a:off x="685800" y="2438400"/>
            <a:ext cx="38862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WG6/120  Koike</a:t>
            </a:r>
            <a:endParaRPr lang="en-US" dirty="0"/>
          </a:p>
          <a:p>
            <a:r>
              <a:rPr lang="en-US" dirty="0" smtClean="0"/>
              <a:t>Collinear twist 3 for spin </a:t>
            </a:r>
            <a:r>
              <a:rPr lang="en-US" dirty="0" err="1" smtClean="0"/>
              <a:t>asymm</a:t>
            </a:r>
            <a:r>
              <a:rPr lang="en-US" dirty="0" smtClean="0"/>
              <a:t>.</a:t>
            </a:r>
            <a:endParaRPr lang="en-US" dirty="0"/>
          </a:p>
        </p:txBody>
      </p:sp>
      <p:sp>
        <p:nvSpPr>
          <p:cNvPr id="8" name="TextBox 7"/>
          <p:cNvSpPr txBox="1"/>
          <p:nvPr/>
        </p:nvSpPr>
        <p:spPr>
          <a:xfrm>
            <a:off x="685800" y="1676400"/>
            <a:ext cx="38862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WG6/57  </a:t>
            </a:r>
            <a:r>
              <a:rPr lang="en-US" dirty="0" err="1" smtClean="0"/>
              <a:t>Pitonyak</a:t>
            </a:r>
            <a:r>
              <a:rPr lang="en-US" dirty="0"/>
              <a:t> </a:t>
            </a:r>
            <a:r>
              <a:rPr lang="en-US" dirty="0" smtClean="0"/>
              <a:t>et al.</a:t>
            </a:r>
            <a:endParaRPr lang="en-US" dirty="0"/>
          </a:p>
          <a:p>
            <a:r>
              <a:rPr lang="en-US" dirty="0" smtClean="0"/>
              <a:t>Transverse SSA in </a:t>
            </a:r>
            <a:r>
              <a:rPr lang="en-US" dirty="0" err="1" smtClean="0"/>
              <a:t>pp</a:t>
            </a:r>
            <a:r>
              <a:rPr lang="en-US" dirty="0" smtClean="0"/>
              <a:t> </a:t>
            </a:r>
            <a:r>
              <a:rPr lang="en-US" dirty="0" smtClean="0">
                <a:sym typeface="Wingdings"/>
              </a:rPr>
              <a:t> </a:t>
            </a:r>
            <a:r>
              <a:rPr lang="en-US" dirty="0" smtClean="0">
                <a:latin typeface="Symbol" charset="2"/>
                <a:cs typeface="Symbol" charset="2"/>
                <a:sym typeface="Wingdings"/>
              </a:rPr>
              <a:t>p/g </a:t>
            </a:r>
            <a:r>
              <a:rPr lang="en-US" dirty="0" smtClean="0">
                <a:sym typeface="Wingdings"/>
              </a:rPr>
              <a:t>X</a:t>
            </a:r>
            <a:endParaRPr lang="en-US" dirty="0"/>
          </a:p>
        </p:txBody>
      </p:sp>
      <p:sp>
        <p:nvSpPr>
          <p:cNvPr id="9" name="TextBox 8"/>
          <p:cNvSpPr txBox="1"/>
          <p:nvPr/>
        </p:nvSpPr>
        <p:spPr>
          <a:xfrm>
            <a:off x="685800" y="3200400"/>
            <a:ext cx="38862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WG6/309  Metz</a:t>
            </a:r>
            <a:endParaRPr lang="en-US" dirty="0"/>
          </a:p>
          <a:p>
            <a:r>
              <a:rPr lang="en-US" dirty="0" smtClean="0"/>
              <a:t>Twist-3 spin observables</a:t>
            </a:r>
            <a:endParaRPr lang="en-US" dirty="0"/>
          </a:p>
        </p:txBody>
      </p:sp>
      <p:sp>
        <p:nvSpPr>
          <p:cNvPr id="10" name="TextBox 9"/>
          <p:cNvSpPr txBox="1"/>
          <p:nvPr/>
        </p:nvSpPr>
        <p:spPr>
          <a:xfrm>
            <a:off x="685800" y="5486400"/>
            <a:ext cx="38862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WG6/315  </a:t>
            </a:r>
            <a:r>
              <a:rPr lang="en-US" dirty="0" err="1" smtClean="0"/>
              <a:t>Burkardt</a:t>
            </a:r>
            <a:endParaRPr lang="en-US" dirty="0" smtClean="0"/>
          </a:p>
          <a:p>
            <a:r>
              <a:rPr lang="en-US" dirty="0" smtClean="0"/>
              <a:t>Transverse Force on Quarks in DIS</a:t>
            </a:r>
            <a:endParaRPr lang="en-US" dirty="0"/>
          </a:p>
        </p:txBody>
      </p:sp>
    </p:spTree>
    <p:extLst>
      <p:ext uri="{BB962C8B-B14F-4D97-AF65-F5344CB8AC3E}">
        <p14:creationId xmlns:p14="http://schemas.microsoft.com/office/powerpoint/2010/main" val="155160496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p:cNvSpPr>
            <a:spLocks noGrp="1"/>
          </p:cNvSpPr>
          <p:nvPr>
            <p:ph idx="1"/>
          </p:nvPr>
        </p:nvSpPr>
        <p:spPr>
          <a:xfrm>
            <a:off x="228600" y="762000"/>
            <a:ext cx="8686800" cy="5257800"/>
          </a:xfrm>
        </p:spPr>
        <p:txBody>
          <a:bodyPr/>
          <a:lstStyle/>
          <a:p>
            <a:pPr marL="0" indent="0">
              <a:spcBef>
                <a:spcPts val="500"/>
              </a:spcBef>
              <a:buNone/>
              <a:defRPr/>
            </a:pPr>
            <a:endParaRPr lang="en-US" sz="1800" dirty="0" smtClean="0">
              <a:solidFill>
                <a:srgbClr val="FF0000"/>
              </a:solidFill>
            </a:endParaRPr>
          </a:p>
          <a:p>
            <a:pPr>
              <a:spcBef>
                <a:spcPts val="500"/>
              </a:spcBef>
              <a:defRPr/>
            </a:pPr>
            <a:endParaRPr lang="en-US" sz="1800" dirty="0">
              <a:solidFill>
                <a:srgbClr val="FF0000"/>
              </a:solidFill>
            </a:endParaRPr>
          </a:p>
          <a:p>
            <a:pPr>
              <a:spcBef>
                <a:spcPts val="500"/>
              </a:spcBef>
              <a:defRPr/>
            </a:pPr>
            <a:endParaRPr lang="en-US" sz="1800" dirty="0" smtClean="0">
              <a:solidFill>
                <a:srgbClr val="FF0000"/>
              </a:solidFill>
            </a:endParaRPr>
          </a:p>
          <a:p>
            <a:pPr>
              <a:spcBef>
                <a:spcPts val="500"/>
              </a:spcBef>
              <a:defRPr/>
            </a:pPr>
            <a:endParaRPr lang="en-US" sz="1800" dirty="0">
              <a:solidFill>
                <a:srgbClr val="FF0000"/>
              </a:solidFill>
            </a:endParaRPr>
          </a:p>
          <a:p>
            <a:pPr>
              <a:spcBef>
                <a:spcPts val="500"/>
              </a:spcBef>
              <a:defRPr/>
            </a:pPr>
            <a:endParaRPr lang="en-US" sz="1800" dirty="0" smtClean="0">
              <a:solidFill>
                <a:srgbClr val="FF0000"/>
              </a:solidFill>
            </a:endParaRPr>
          </a:p>
          <a:p>
            <a:pPr>
              <a:spcBef>
                <a:spcPts val="500"/>
              </a:spcBef>
              <a:defRPr/>
            </a:pPr>
            <a:endParaRPr lang="en-US" sz="1800" dirty="0">
              <a:solidFill>
                <a:srgbClr val="FF0000"/>
              </a:solidFill>
            </a:endParaRPr>
          </a:p>
          <a:p>
            <a:pPr>
              <a:spcBef>
                <a:spcPts val="500"/>
              </a:spcBef>
              <a:defRPr/>
            </a:pPr>
            <a:endParaRPr lang="en-US" sz="1800" dirty="0" smtClean="0">
              <a:solidFill>
                <a:srgbClr val="FF0000"/>
              </a:solidFill>
            </a:endParaRPr>
          </a:p>
          <a:p>
            <a:pPr>
              <a:spcBef>
                <a:spcPts val="500"/>
              </a:spcBef>
              <a:defRPr/>
            </a:pPr>
            <a:endParaRPr lang="en-US" sz="1800" dirty="0">
              <a:solidFill>
                <a:srgbClr val="FF0000"/>
              </a:solidFill>
            </a:endParaRPr>
          </a:p>
          <a:p>
            <a:pPr>
              <a:spcBef>
                <a:spcPts val="500"/>
              </a:spcBef>
              <a:defRPr/>
            </a:pPr>
            <a:endParaRPr lang="en-US" sz="1800" dirty="0" smtClean="0">
              <a:solidFill>
                <a:srgbClr val="FF0000"/>
              </a:solidFill>
            </a:endParaRPr>
          </a:p>
          <a:p>
            <a:pPr>
              <a:spcBef>
                <a:spcPts val="500"/>
              </a:spcBef>
              <a:defRPr/>
            </a:pPr>
            <a:endParaRPr lang="en-US" sz="1800" dirty="0">
              <a:solidFill>
                <a:srgbClr val="FF0000"/>
              </a:solidFill>
            </a:endParaRPr>
          </a:p>
          <a:p>
            <a:pPr>
              <a:spcBef>
                <a:spcPts val="500"/>
              </a:spcBef>
              <a:defRPr/>
            </a:pPr>
            <a:endParaRPr lang="en-US" sz="1800" dirty="0" smtClean="0">
              <a:solidFill>
                <a:srgbClr val="FF0000"/>
              </a:solidFill>
            </a:endParaRPr>
          </a:p>
          <a:p>
            <a:pPr>
              <a:spcBef>
                <a:spcPts val="500"/>
              </a:spcBef>
              <a:defRPr/>
            </a:pPr>
            <a:endParaRPr lang="en-US" sz="1800" dirty="0">
              <a:solidFill>
                <a:srgbClr val="FF0000"/>
              </a:solidFill>
            </a:endParaRPr>
          </a:p>
          <a:p>
            <a:pPr>
              <a:spcBef>
                <a:spcPts val="500"/>
              </a:spcBef>
              <a:defRPr/>
            </a:pPr>
            <a:endParaRPr lang="en-US" sz="1800" dirty="0" smtClean="0">
              <a:solidFill>
                <a:srgbClr val="FF0000"/>
              </a:solidFill>
            </a:endParaRPr>
          </a:p>
          <a:p>
            <a:pPr marL="0" indent="0">
              <a:spcBef>
                <a:spcPts val="500"/>
              </a:spcBef>
              <a:buNone/>
              <a:defRPr/>
            </a:pPr>
            <a:endParaRPr lang="en-US" sz="1800" dirty="0" smtClean="0"/>
          </a:p>
        </p:txBody>
      </p:sp>
      <p:sp>
        <p:nvSpPr>
          <p:cNvPr id="2" name="Title 1"/>
          <p:cNvSpPr>
            <a:spLocks noGrp="1"/>
          </p:cNvSpPr>
          <p:nvPr>
            <p:ph type="title"/>
          </p:nvPr>
        </p:nvSpPr>
        <p:spPr/>
        <p:txBody>
          <a:bodyPr/>
          <a:lstStyle/>
          <a:p>
            <a:r>
              <a:rPr lang="en-US" dirty="0" smtClean="0"/>
              <a:t>Operator classification of TMDs according to rank</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564835379"/>
              </p:ext>
            </p:extLst>
          </p:nvPr>
        </p:nvGraphicFramePr>
        <p:xfrm>
          <a:off x="228600" y="914400"/>
          <a:ext cx="8336280" cy="2587150"/>
        </p:xfrm>
        <a:graphic>
          <a:graphicData uri="http://schemas.openxmlformats.org/drawingml/2006/table">
            <a:tbl>
              <a:tblPr firstRow="1" bandRow="1">
                <a:tableStyleId>{5C22544A-7EE6-4342-B048-85BDC9FD1C3A}</a:tableStyleId>
              </a:tblPr>
              <a:tblGrid>
                <a:gridCol w="868680"/>
                <a:gridCol w="1600200"/>
                <a:gridCol w="1752600"/>
                <a:gridCol w="1981200"/>
                <a:gridCol w="2133600"/>
              </a:tblGrid>
              <a:tr h="280287">
                <a:tc>
                  <a:txBody>
                    <a:bodyPr/>
                    <a:lstStyle/>
                    <a:p>
                      <a:r>
                        <a:rPr lang="en-US" dirty="0" smtClean="0">
                          <a:solidFill>
                            <a:schemeClr val="tx1"/>
                          </a:solidFill>
                        </a:rPr>
                        <a:t>factor</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dirty="0" smtClean="0">
                          <a:solidFill>
                            <a:schemeClr val="tx1"/>
                          </a:solidFill>
                        </a:rPr>
                        <a:t>TMD PDF RANK</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r>
              <a:tr h="444278">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bl>
          </a:graphicData>
        </a:graphic>
      </p:graphicFrame>
      <p:sp>
        <p:nvSpPr>
          <p:cNvPr id="5" name="Slide Number Placeholder 4"/>
          <p:cNvSpPr>
            <a:spLocks noGrp="1"/>
          </p:cNvSpPr>
          <p:nvPr>
            <p:ph type="sldNum" sz="quarter" idx="12"/>
          </p:nvPr>
        </p:nvSpPr>
        <p:spPr/>
        <p:txBody>
          <a:bodyPr/>
          <a:lstStyle/>
          <a:p>
            <a:pPr>
              <a:defRPr/>
            </a:pPr>
            <a:fld id="{60919974-E1AF-7D49-91E5-B74D28A366AF}" type="slidenum">
              <a:rPr lang="en-US" smtClean="0"/>
              <a:pPr>
                <a:defRPr/>
              </a:pPr>
              <a:t>27</a:t>
            </a:fld>
            <a:endParaRPr lang="en-US"/>
          </a:p>
        </p:txBody>
      </p:sp>
      <p:graphicFrame>
        <p:nvGraphicFramePr>
          <p:cNvPr id="9" name="Object 10"/>
          <p:cNvGraphicFramePr>
            <a:graphicFrameLocks noChangeAspect="1"/>
          </p:cNvGraphicFramePr>
          <p:nvPr>
            <p:extLst>
              <p:ext uri="{D42A27DB-BD31-4B8C-83A1-F6EECF244321}">
                <p14:modId xmlns:p14="http://schemas.microsoft.com/office/powerpoint/2010/main" val="573676415"/>
              </p:ext>
            </p:extLst>
          </p:nvPr>
        </p:nvGraphicFramePr>
        <p:xfrm>
          <a:off x="4953000" y="1676400"/>
          <a:ext cx="1196975" cy="481012"/>
        </p:xfrm>
        <a:graphic>
          <a:graphicData uri="http://schemas.openxmlformats.org/presentationml/2006/ole">
            <mc:AlternateContent xmlns:mc="http://schemas.openxmlformats.org/markup-compatibility/2006">
              <mc:Choice xmlns:v="urn:schemas-microsoft-com:vml" Requires="v">
                <p:oleObj spid="_x0000_s657084" name="Equation" r:id="rId3" imgW="660400" imgH="266700" progId="Equation.3">
                  <p:embed/>
                </p:oleObj>
              </mc:Choice>
              <mc:Fallback>
                <p:oleObj name="Equation" r:id="rId3" imgW="660400" imgH="266700" progId="Equation.3">
                  <p:embed/>
                  <p:pic>
                    <p:nvPicPr>
                      <p:cNvPr id="0" name=""/>
                      <p:cNvPicPr>
                        <a:picLocks noChangeAspect="1" noChangeArrowheads="1"/>
                      </p:cNvPicPr>
                      <p:nvPr/>
                    </p:nvPicPr>
                    <p:blipFill>
                      <a:blip r:embed="rId4"/>
                      <a:srcRect/>
                      <a:stretch>
                        <a:fillRect/>
                      </a:stretch>
                    </p:blipFill>
                    <p:spPr bwMode="auto">
                      <a:xfrm>
                        <a:off x="4953000" y="1676400"/>
                        <a:ext cx="1196975" cy="481012"/>
                      </a:xfrm>
                      <a:prstGeom prst="rect">
                        <a:avLst/>
                      </a:prstGeom>
                      <a:noFill/>
                      <a:ln>
                        <a:noFill/>
                      </a:ln>
                      <a:extLst/>
                    </p:spPr>
                  </p:pic>
                </p:oleObj>
              </mc:Fallback>
            </mc:AlternateContent>
          </a:graphicData>
        </a:graphic>
      </p:graphicFrame>
      <p:graphicFrame>
        <p:nvGraphicFramePr>
          <p:cNvPr id="12" name="Object 10"/>
          <p:cNvGraphicFramePr>
            <a:graphicFrameLocks noChangeAspect="1"/>
          </p:cNvGraphicFramePr>
          <p:nvPr>
            <p:extLst>
              <p:ext uri="{D42A27DB-BD31-4B8C-83A1-F6EECF244321}">
                <p14:modId xmlns:p14="http://schemas.microsoft.com/office/powerpoint/2010/main" val="3204917900"/>
              </p:ext>
            </p:extLst>
          </p:nvPr>
        </p:nvGraphicFramePr>
        <p:xfrm>
          <a:off x="3124200" y="1676400"/>
          <a:ext cx="1128713" cy="482600"/>
        </p:xfrm>
        <a:graphic>
          <a:graphicData uri="http://schemas.openxmlformats.org/presentationml/2006/ole">
            <mc:AlternateContent xmlns:mc="http://schemas.openxmlformats.org/markup-compatibility/2006">
              <mc:Choice xmlns:v="urn:schemas-microsoft-com:vml" Requires="v">
                <p:oleObj spid="_x0000_s657085" name="Equation" r:id="rId5" imgW="622300" imgH="266700" progId="Equation.3">
                  <p:embed/>
                </p:oleObj>
              </mc:Choice>
              <mc:Fallback>
                <p:oleObj name="Equation" r:id="rId5" imgW="622300" imgH="266700" progId="Equation.3">
                  <p:embed/>
                  <p:pic>
                    <p:nvPicPr>
                      <p:cNvPr id="0" name=""/>
                      <p:cNvPicPr>
                        <a:picLocks noChangeAspect="1" noChangeArrowheads="1"/>
                      </p:cNvPicPr>
                      <p:nvPr/>
                    </p:nvPicPr>
                    <p:blipFill>
                      <a:blip r:embed="rId6"/>
                      <a:srcRect/>
                      <a:stretch>
                        <a:fillRect/>
                      </a:stretch>
                    </p:blipFill>
                    <p:spPr bwMode="auto">
                      <a:xfrm>
                        <a:off x="3124200" y="1676400"/>
                        <a:ext cx="1128713" cy="482600"/>
                      </a:xfrm>
                      <a:prstGeom prst="rect">
                        <a:avLst/>
                      </a:prstGeom>
                      <a:noFill/>
                      <a:ln>
                        <a:noFill/>
                      </a:ln>
                      <a:extLst/>
                    </p:spPr>
                  </p:pic>
                </p:oleObj>
              </mc:Fallback>
            </mc:AlternateContent>
          </a:graphicData>
        </a:graphic>
      </p:graphicFrame>
      <p:graphicFrame>
        <p:nvGraphicFramePr>
          <p:cNvPr id="13" name="Object 10"/>
          <p:cNvGraphicFramePr>
            <a:graphicFrameLocks noChangeAspect="1"/>
          </p:cNvGraphicFramePr>
          <p:nvPr>
            <p:extLst>
              <p:ext uri="{D42A27DB-BD31-4B8C-83A1-F6EECF244321}">
                <p14:modId xmlns:p14="http://schemas.microsoft.com/office/powerpoint/2010/main" val="707532025"/>
              </p:ext>
            </p:extLst>
          </p:nvPr>
        </p:nvGraphicFramePr>
        <p:xfrm>
          <a:off x="1524000" y="1676400"/>
          <a:ext cx="1036637" cy="458787"/>
        </p:xfrm>
        <a:graphic>
          <a:graphicData uri="http://schemas.openxmlformats.org/presentationml/2006/ole">
            <mc:AlternateContent xmlns:mc="http://schemas.openxmlformats.org/markup-compatibility/2006">
              <mc:Choice xmlns:v="urn:schemas-microsoft-com:vml" Requires="v">
                <p:oleObj spid="_x0000_s657086" name="Equation" r:id="rId7" imgW="571500" imgH="254000" progId="Equation.3">
                  <p:embed/>
                </p:oleObj>
              </mc:Choice>
              <mc:Fallback>
                <p:oleObj name="Equation" r:id="rId7" imgW="571500" imgH="254000" progId="Equation.3">
                  <p:embed/>
                  <p:pic>
                    <p:nvPicPr>
                      <p:cNvPr id="0" name=""/>
                      <p:cNvPicPr>
                        <a:picLocks noChangeAspect="1" noChangeArrowheads="1"/>
                      </p:cNvPicPr>
                      <p:nvPr/>
                    </p:nvPicPr>
                    <p:blipFill>
                      <a:blip r:embed="rId8"/>
                      <a:srcRect/>
                      <a:stretch>
                        <a:fillRect/>
                      </a:stretch>
                    </p:blipFill>
                    <p:spPr bwMode="auto">
                      <a:xfrm>
                        <a:off x="1524000" y="1676400"/>
                        <a:ext cx="1036637" cy="458787"/>
                      </a:xfrm>
                      <a:prstGeom prst="rect">
                        <a:avLst/>
                      </a:prstGeom>
                      <a:noFill/>
                      <a:ln>
                        <a:noFill/>
                      </a:ln>
                      <a:extLst/>
                    </p:spPr>
                  </p:pic>
                </p:oleObj>
              </mc:Fallback>
            </mc:AlternateContent>
          </a:graphicData>
        </a:graphic>
      </p:graphicFrame>
      <p:graphicFrame>
        <p:nvGraphicFramePr>
          <p:cNvPr id="14" name="Object 10"/>
          <p:cNvGraphicFramePr>
            <a:graphicFrameLocks noChangeAspect="1"/>
          </p:cNvGraphicFramePr>
          <p:nvPr>
            <p:extLst>
              <p:ext uri="{D42A27DB-BD31-4B8C-83A1-F6EECF244321}">
                <p14:modId xmlns:p14="http://schemas.microsoft.com/office/powerpoint/2010/main" val="1247398811"/>
              </p:ext>
            </p:extLst>
          </p:nvPr>
        </p:nvGraphicFramePr>
        <p:xfrm>
          <a:off x="6858000" y="1676400"/>
          <a:ext cx="1289050" cy="481013"/>
        </p:xfrm>
        <a:graphic>
          <a:graphicData uri="http://schemas.openxmlformats.org/presentationml/2006/ole">
            <mc:AlternateContent xmlns:mc="http://schemas.openxmlformats.org/markup-compatibility/2006">
              <mc:Choice xmlns:v="urn:schemas-microsoft-com:vml" Requires="v">
                <p:oleObj spid="_x0000_s657087" name="Equation" r:id="rId9" imgW="711200" imgH="266700" progId="Equation.3">
                  <p:embed/>
                </p:oleObj>
              </mc:Choice>
              <mc:Fallback>
                <p:oleObj name="Equation" r:id="rId9" imgW="711200" imgH="266700" progId="Equation.3">
                  <p:embed/>
                  <p:pic>
                    <p:nvPicPr>
                      <p:cNvPr id="0" name=""/>
                      <p:cNvPicPr>
                        <a:picLocks noChangeAspect="1" noChangeArrowheads="1"/>
                      </p:cNvPicPr>
                      <p:nvPr/>
                    </p:nvPicPr>
                    <p:blipFill>
                      <a:blip r:embed="rId10"/>
                      <a:srcRect/>
                      <a:stretch>
                        <a:fillRect/>
                      </a:stretch>
                    </p:blipFill>
                    <p:spPr bwMode="auto">
                      <a:xfrm>
                        <a:off x="6858000" y="1676400"/>
                        <a:ext cx="1289050" cy="481013"/>
                      </a:xfrm>
                      <a:prstGeom prst="rect">
                        <a:avLst/>
                      </a:prstGeom>
                      <a:noFill/>
                      <a:ln>
                        <a:noFill/>
                      </a:ln>
                      <a:extLst/>
                    </p:spPr>
                  </p:pic>
                </p:oleObj>
              </mc:Fallback>
            </mc:AlternateContent>
          </a:graphicData>
        </a:graphic>
      </p:graphicFrame>
      <p:graphicFrame>
        <p:nvGraphicFramePr>
          <p:cNvPr id="15" name="Object 10"/>
          <p:cNvGraphicFramePr>
            <a:graphicFrameLocks noChangeAspect="1"/>
          </p:cNvGraphicFramePr>
          <p:nvPr>
            <p:extLst>
              <p:ext uri="{D42A27DB-BD31-4B8C-83A1-F6EECF244321}">
                <p14:modId xmlns:p14="http://schemas.microsoft.com/office/powerpoint/2010/main" val="1634146176"/>
              </p:ext>
            </p:extLst>
          </p:nvPr>
        </p:nvGraphicFramePr>
        <p:xfrm>
          <a:off x="4953000" y="2133600"/>
          <a:ext cx="1497013" cy="503237"/>
        </p:xfrm>
        <a:graphic>
          <a:graphicData uri="http://schemas.openxmlformats.org/presentationml/2006/ole">
            <mc:AlternateContent xmlns:mc="http://schemas.openxmlformats.org/markup-compatibility/2006">
              <mc:Choice xmlns:v="urn:schemas-microsoft-com:vml" Requires="v">
                <p:oleObj spid="_x0000_s657088" name="Equation" r:id="rId11" imgW="825500" imgH="279400" progId="Equation.3">
                  <p:embed/>
                </p:oleObj>
              </mc:Choice>
              <mc:Fallback>
                <p:oleObj name="Equation" r:id="rId11" imgW="825500" imgH="279400" progId="Equation.3">
                  <p:embed/>
                  <p:pic>
                    <p:nvPicPr>
                      <p:cNvPr id="0" name=""/>
                      <p:cNvPicPr>
                        <a:picLocks noChangeAspect="1" noChangeArrowheads="1"/>
                      </p:cNvPicPr>
                      <p:nvPr/>
                    </p:nvPicPr>
                    <p:blipFill>
                      <a:blip r:embed="rId12"/>
                      <a:srcRect/>
                      <a:stretch>
                        <a:fillRect/>
                      </a:stretch>
                    </p:blipFill>
                    <p:spPr bwMode="auto">
                      <a:xfrm>
                        <a:off x="4953000" y="2133600"/>
                        <a:ext cx="1497013" cy="503237"/>
                      </a:xfrm>
                      <a:prstGeom prst="rect">
                        <a:avLst/>
                      </a:prstGeom>
                      <a:noFill/>
                      <a:ln>
                        <a:noFill/>
                      </a:ln>
                      <a:extLst/>
                    </p:spPr>
                  </p:pic>
                </p:oleObj>
              </mc:Fallback>
            </mc:AlternateContent>
          </a:graphicData>
        </a:graphic>
      </p:graphicFrame>
      <p:graphicFrame>
        <p:nvGraphicFramePr>
          <p:cNvPr id="16" name="Object 10"/>
          <p:cNvGraphicFramePr>
            <a:graphicFrameLocks noChangeAspect="1"/>
          </p:cNvGraphicFramePr>
          <p:nvPr>
            <p:extLst>
              <p:ext uri="{D42A27DB-BD31-4B8C-83A1-F6EECF244321}">
                <p14:modId xmlns:p14="http://schemas.microsoft.com/office/powerpoint/2010/main" val="3684028770"/>
              </p:ext>
            </p:extLst>
          </p:nvPr>
        </p:nvGraphicFramePr>
        <p:xfrm>
          <a:off x="3124200" y="2133600"/>
          <a:ext cx="1289050" cy="504825"/>
        </p:xfrm>
        <a:graphic>
          <a:graphicData uri="http://schemas.openxmlformats.org/presentationml/2006/ole">
            <mc:AlternateContent xmlns:mc="http://schemas.openxmlformats.org/markup-compatibility/2006">
              <mc:Choice xmlns:v="urn:schemas-microsoft-com:vml" Requires="v">
                <p:oleObj spid="_x0000_s657089" name="Equation" r:id="rId13" imgW="711200" imgH="279400" progId="Equation.3">
                  <p:embed/>
                </p:oleObj>
              </mc:Choice>
              <mc:Fallback>
                <p:oleObj name="Equation" r:id="rId13" imgW="711200" imgH="279400" progId="Equation.3">
                  <p:embed/>
                  <p:pic>
                    <p:nvPicPr>
                      <p:cNvPr id="0" name=""/>
                      <p:cNvPicPr>
                        <a:picLocks noChangeAspect="1" noChangeArrowheads="1"/>
                      </p:cNvPicPr>
                      <p:nvPr/>
                    </p:nvPicPr>
                    <p:blipFill>
                      <a:blip r:embed="rId14"/>
                      <a:srcRect/>
                      <a:stretch>
                        <a:fillRect/>
                      </a:stretch>
                    </p:blipFill>
                    <p:spPr bwMode="auto">
                      <a:xfrm>
                        <a:off x="3124200" y="2133600"/>
                        <a:ext cx="1289050" cy="504825"/>
                      </a:xfrm>
                      <a:prstGeom prst="rect">
                        <a:avLst/>
                      </a:prstGeom>
                      <a:noFill/>
                      <a:ln>
                        <a:noFill/>
                      </a:ln>
                      <a:extLst/>
                    </p:spPr>
                  </p:pic>
                </p:oleObj>
              </mc:Fallback>
            </mc:AlternateContent>
          </a:graphicData>
        </a:graphic>
      </p:graphicFrame>
      <p:graphicFrame>
        <p:nvGraphicFramePr>
          <p:cNvPr id="18" name="Object 10"/>
          <p:cNvGraphicFramePr>
            <a:graphicFrameLocks noChangeAspect="1"/>
          </p:cNvGraphicFramePr>
          <p:nvPr>
            <p:extLst>
              <p:ext uri="{D42A27DB-BD31-4B8C-83A1-F6EECF244321}">
                <p14:modId xmlns:p14="http://schemas.microsoft.com/office/powerpoint/2010/main" val="1628381958"/>
              </p:ext>
            </p:extLst>
          </p:nvPr>
        </p:nvGraphicFramePr>
        <p:xfrm>
          <a:off x="6858000" y="2133600"/>
          <a:ext cx="1566862" cy="503237"/>
        </p:xfrm>
        <a:graphic>
          <a:graphicData uri="http://schemas.openxmlformats.org/presentationml/2006/ole">
            <mc:AlternateContent xmlns:mc="http://schemas.openxmlformats.org/markup-compatibility/2006">
              <mc:Choice xmlns:v="urn:schemas-microsoft-com:vml" Requires="v">
                <p:oleObj spid="_x0000_s657090" name="Equation" r:id="rId15" imgW="863600" imgH="279400" progId="Equation.3">
                  <p:embed/>
                </p:oleObj>
              </mc:Choice>
              <mc:Fallback>
                <p:oleObj name="Equation" r:id="rId15" imgW="863600" imgH="279400" progId="Equation.3">
                  <p:embed/>
                  <p:pic>
                    <p:nvPicPr>
                      <p:cNvPr id="0" name=""/>
                      <p:cNvPicPr>
                        <a:picLocks noChangeAspect="1" noChangeArrowheads="1"/>
                      </p:cNvPicPr>
                      <p:nvPr/>
                    </p:nvPicPr>
                    <p:blipFill>
                      <a:blip r:embed="rId16"/>
                      <a:srcRect/>
                      <a:stretch>
                        <a:fillRect/>
                      </a:stretch>
                    </p:blipFill>
                    <p:spPr bwMode="auto">
                      <a:xfrm>
                        <a:off x="6858000" y="2133600"/>
                        <a:ext cx="1566862" cy="503237"/>
                      </a:xfrm>
                      <a:prstGeom prst="rect">
                        <a:avLst/>
                      </a:prstGeom>
                      <a:noFill/>
                      <a:ln>
                        <a:noFill/>
                      </a:ln>
                      <a:extLst/>
                    </p:spPr>
                  </p:pic>
                </p:oleObj>
              </mc:Fallback>
            </mc:AlternateContent>
          </a:graphicData>
        </a:graphic>
      </p:graphicFrame>
      <p:graphicFrame>
        <p:nvGraphicFramePr>
          <p:cNvPr id="19" name="Object 10"/>
          <p:cNvGraphicFramePr>
            <a:graphicFrameLocks noChangeAspect="1"/>
          </p:cNvGraphicFramePr>
          <p:nvPr>
            <p:extLst>
              <p:ext uri="{D42A27DB-BD31-4B8C-83A1-F6EECF244321}">
                <p14:modId xmlns:p14="http://schemas.microsoft.com/office/powerpoint/2010/main" val="844191267"/>
              </p:ext>
            </p:extLst>
          </p:nvPr>
        </p:nvGraphicFramePr>
        <p:xfrm>
          <a:off x="6858000" y="2590800"/>
          <a:ext cx="1612900" cy="503238"/>
        </p:xfrm>
        <a:graphic>
          <a:graphicData uri="http://schemas.openxmlformats.org/presentationml/2006/ole">
            <mc:AlternateContent xmlns:mc="http://schemas.openxmlformats.org/markup-compatibility/2006">
              <mc:Choice xmlns:v="urn:schemas-microsoft-com:vml" Requires="v">
                <p:oleObj spid="_x0000_s657091" name="Equation" r:id="rId17" imgW="889000" imgH="279400" progId="Equation.3">
                  <p:embed/>
                </p:oleObj>
              </mc:Choice>
              <mc:Fallback>
                <p:oleObj name="Equation" r:id="rId17" imgW="889000" imgH="279400" progId="Equation.3">
                  <p:embed/>
                  <p:pic>
                    <p:nvPicPr>
                      <p:cNvPr id="0" name=""/>
                      <p:cNvPicPr>
                        <a:picLocks noChangeAspect="1" noChangeArrowheads="1"/>
                      </p:cNvPicPr>
                      <p:nvPr/>
                    </p:nvPicPr>
                    <p:blipFill>
                      <a:blip r:embed="rId18"/>
                      <a:srcRect/>
                      <a:stretch>
                        <a:fillRect/>
                      </a:stretch>
                    </p:blipFill>
                    <p:spPr bwMode="auto">
                      <a:xfrm>
                        <a:off x="6858000" y="2590800"/>
                        <a:ext cx="1612900" cy="503238"/>
                      </a:xfrm>
                      <a:prstGeom prst="rect">
                        <a:avLst/>
                      </a:prstGeom>
                      <a:noFill/>
                      <a:ln>
                        <a:noFill/>
                      </a:ln>
                      <a:extLst/>
                    </p:spPr>
                  </p:pic>
                </p:oleObj>
              </mc:Fallback>
            </mc:AlternateContent>
          </a:graphicData>
        </a:graphic>
      </p:graphicFrame>
      <p:graphicFrame>
        <p:nvGraphicFramePr>
          <p:cNvPr id="20" name="Object 10"/>
          <p:cNvGraphicFramePr>
            <a:graphicFrameLocks noChangeAspect="1"/>
          </p:cNvGraphicFramePr>
          <p:nvPr>
            <p:extLst>
              <p:ext uri="{D42A27DB-BD31-4B8C-83A1-F6EECF244321}">
                <p14:modId xmlns:p14="http://schemas.microsoft.com/office/powerpoint/2010/main" val="1150011598"/>
              </p:ext>
            </p:extLst>
          </p:nvPr>
        </p:nvGraphicFramePr>
        <p:xfrm>
          <a:off x="4953000" y="2590800"/>
          <a:ext cx="1404938" cy="506412"/>
        </p:xfrm>
        <a:graphic>
          <a:graphicData uri="http://schemas.openxmlformats.org/presentationml/2006/ole">
            <mc:AlternateContent xmlns:mc="http://schemas.openxmlformats.org/markup-compatibility/2006">
              <mc:Choice xmlns:v="urn:schemas-microsoft-com:vml" Requires="v">
                <p:oleObj spid="_x0000_s657092" name="Equation" r:id="rId19" imgW="774700" imgH="279400" progId="Equation.3">
                  <p:embed/>
                </p:oleObj>
              </mc:Choice>
              <mc:Fallback>
                <p:oleObj name="Equation" r:id="rId19" imgW="774700" imgH="279400" progId="Equation.3">
                  <p:embed/>
                  <p:pic>
                    <p:nvPicPr>
                      <p:cNvPr id="0" name=""/>
                      <p:cNvPicPr>
                        <a:picLocks noChangeAspect="1" noChangeArrowheads="1"/>
                      </p:cNvPicPr>
                      <p:nvPr/>
                    </p:nvPicPr>
                    <p:blipFill>
                      <a:blip r:embed="rId20"/>
                      <a:srcRect/>
                      <a:stretch>
                        <a:fillRect/>
                      </a:stretch>
                    </p:blipFill>
                    <p:spPr bwMode="auto">
                      <a:xfrm>
                        <a:off x="4953000" y="2590800"/>
                        <a:ext cx="1404938" cy="506412"/>
                      </a:xfrm>
                      <a:prstGeom prst="rect">
                        <a:avLst/>
                      </a:prstGeom>
                      <a:noFill/>
                      <a:ln>
                        <a:noFill/>
                      </a:ln>
                      <a:extLst/>
                    </p:spPr>
                  </p:pic>
                </p:oleObj>
              </mc:Fallback>
            </mc:AlternateContent>
          </a:graphicData>
        </a:graphic>
      </p:graphicFrame>
      <p:graphicFrame>
        <p:nvGraphicFramePr>
          <p:cNvPr id="21" name="Object 10"/>
          <p:cNvGraphicFramePr>
            <a:graphicFrameLocks noChangeAspect="1"/>
          </p:cNvGraphicFramePr>
          <p:nvPr>
            <p:extLst>
              <p:ext uri="{D42A27DB-BD31-4B8C-83A1-F6EECF244321}">
                <p14:modId xmlns:p14="http://schemas.microsoft.com/office/powerpoint/2010/main" val="3204968610"/>
              </p:ext>
            </p:extLst>
          </p:nvPr>
        </p:nvGraphicFramePr>
        <p:xfrm>
          <a:off x="6858000" y="3048000"/>
          <a:ext cx="1519238" cy="506413"/>
        </p:xfrm>
        <a:graphic>
          <a:graphicData uri="http://schemas.openxmlformats.org/presentationml/2006/ole">
            <mc:AlternateContent xmlns:mc="http://schemas.openxmlformats.org/markup-compatibility/2006">
              <mc:Choice xmlns:v="urn:schemas-microsoft-com:vml" Requires="v">
                <p:oleObj spid="_x0000_s657093" name="Equation" r:id="rId21" imgW="838200" imgH="279400" progId="Equation.3">
                  <p:embed/>
                </p:oleObj>
              </mc:Choice>
              <mc:Fallback>
                <p:oleObj name="Equation" r:id="rId21" imgW="838200" imgH="279400" progId="Equation.3">
                  <p:embed/>
                  <p:pic>
                    <p:nvPicPr>
                      <p:cNvPr id="0" name=""/>
                      <p:cNvPicPr>
                        <a:picLocks noChangeAspect="1" noChangeArrowheads="1"/>
                      </p:cNvPicPr>
                      <p:nvPr/>
                    </p:nvPicPr>
                    <p:blipFill>
                      <a:blip r:embed="rId22"/>
                      <a:srcRect/>
                      <a:stretch>
                        <a:fillRect/>
                      </a:stretch>
                    </p:blipFill>
                    <p:spPr bwMode="auto">
                      <a:xfrm>
                        <a:off x="6858000" y="3048000"/>
                        <a:ext cx="1519238" cy="506413"/>
                      </a:xfrm>
                      <a:prstGeom prst="rect">
                        <a:avLst/>
                      </a:prstGeom>
                      <a:noFill/>
                      <a:ln>
                        <a:noFill/>
                      </a:ln>
                      <a:extLst/>
                    </p:spPr>
                  </p:pic>
                </p:oleObj>
              </mc:Fallback>
            </mc:AlternateContent>
          </a:graphicData>
        </a:graphic>
      </p:graphicFrame>
      <p:graphicFrame>
        <p:nvGraphicFramePr>
          <p:cNvPr id="22" name="Object 10"/>
          <p:cNvGraphicFramePr>
            <a:graphicFrameLocks noChangeAspect="1"/>
          </p:cNvGraphicFramePr>
          <p:nvPr>
            <p:extLst>
              <p:ext uri="{D42A27DB-BD31-4B8C-83A1-F6EECF244321}">
                <p14:modId xmlns:p14="http://schemas.microsoft.com/office/powerpoint/2010/main" val="3675795686"/>
              </p:ext>
            </p:extLst>
          </p:nvPr>
        </p:nvGraphicFramePr>
        <p:xfrm>
          <a:off x="381000" y="2133600"/>
          <a:ext cx="576262" cy="504825"/>
        </p:xfrm>
        <a:graphic>
          <a:graphicData uri="http://schemas.openxmlformats.org/presentationml/2006/ole">
            <mc:AlternateContent xmlns:mc="http://schemas.openxmlformats.org/markup-compatibility/2006">
              <mc:Choice xmlns:v="urn:schemas-microsoft-com:vml" Requires="v">
                <p:oleObj spid="_x0000_s657094" name="Equation" r:id="rId23" imgW="317500" imgH="279400" progId="Equation.3">
                  <p:embed/>
                </p:oleObj>
              </mc:Choice>
              <mc:Fallback>
                <p:oleObj name="Equation" r:id="rId23" imgW="317500" imgH="279400" progId="Equation.3">
                  <p:embed/>
                  <p:pic>
                    <p:nvPicPr>
                      <p:cNvPr id="0" name=""/>
                      <p:cNvPicPr>
                        <a:picLocks noChangeAspect="1" noChangeArrowheads="1"/>
                      </p:cNvPicPr>
                      <p:nvPr/>
                    </p:nvPicPr>
                    <p:blipFill>
                      <a:blip r:embed="rId24"/>
                      <a:srcRect/>
                      <a:stretch>
                        <a:fillRect/>
                      </a:stretch>
                    </p:blipFill>
                    <p:spPr bwMode="auto">
                      <a:xfrm>
                        <a:off x="381000" y="2133600"/>
                        <a:ext cx="576262" cy="504825"/>
                      </a:xfrm>
                      <a:prstGeom prst="rect">
                        <a:avLst/>
                      </a:prstGeom>
                      <a:noFill/>
                      <a:ln>
                        <a:noFill/>
                      </a:ln>
                      <a:extLst/>
                    </p:spPr>
                  </p:pic>
                </p:oleObj>
              </mc:Fallback>
            </mc:AlternateContent>
          </a:graphicData>
        </a:graphic>
      </p:graphicFrame>
      <p:graphicFrame>
        <p:nvGraphicFramePr>
          <p:cNvPr id="23" name="Object 10"/>
          <p:cNvGraphicFramePr>
            <a:graphicFrameLocks noChangeAspect="1"/>
          </p:cNvGraphicFramePr>
          <p:nvPr>
            <p:extLst>
              <p:ext uri="{D42A27DB-BD31-4B8C-83A1-F6EECF244321}">
                <p14:modId xmlns:p14="http://schemas.microsoft.com/office/powerpoint/2010/main" val="1016093422"/>
              </p:ext>
            </p:extLst>
          </p:nvPr>
        </p:nvGraphicFramePr>
        <p:xfrm>
          <a:off x="381000" y="2590800"/>
          <a:ext cx="668338" cy="504825"/>
        </p:xfrm>
        <a:graphic>
          <a:graphicData uri="http://schemas.openxmlformats.org/presentationml/2006/ole">
            <mc:AlternateContent xmlns:mc="http://schemas.openxmlformats.org/markup-compatibility/2006">
              <mc:Choice xmlns:v="urn:schemas-microsoft-com:vml" Requires="v">
                <p:oleObj spid="_x0000_s657095" name="Equation" r:id="rId25" imgW="368300" imgH="279400" progId="Equation.3">
                  <p:embed/>
                </p:oleObj>
              </mc:Choice>
              <mc:Fallback>
                <p:oleObj name="Equation" r:id="rId25" imgW="368300" imgH="279400" progId="Equation.3">
                  <p:embed/>
                  <p:pic>
                    <p:nvPicPr>
                      <p:cNvPr id="0" name=""/>
                      <p:cNvPicPr>
                        <a:picLocks noChangeAspect="1" noChangeArrowheads="1"/>
                      </p:cNvPicPr>
                      <p:nvPr/>
                    </p:nvPicPr>
                    <p:blipFill>
                      <a:blip r:embed="rId26"/>
                      <a:srcRect/>
                      <a:stretch>
                        <a:fillRect/>
                      </a:stretch>
                    </p:blipFill>
                    <p:spPr bwMode="auto">
                      <a:xfrm>
                        <a:off x="381000" y="2590800"/>
                        <a:ext cx="668338" cy="504825"/>
                      </a:xfrm>
                      <a:prstGeom prst="rect">
                        <a:avLst/>
                      </a:prstGeom>
                      <a:noFill/>
                      <a:ln>
                        <a:noFill/>
                      </a:ln>
                      <a:extLst/>
                    </p:spPr>
                  </p:pic>
                </p:oleObj>
              </mc:Fallback>
            </mc:AlternateContent>
          </a:graphicData>
        </a:graphic>
      </p:graphicFrame>
      <p:graphicFrame>
        <p:nvGraphicFramePr>
          <p:cNvPr id="24" name="Object 10"/>
          <p:cNvGraphicFramePr>
            <a:graphicFrameLocks noChangeAspect="1"/>
          </p:cNvGraphicFramePr>
          <p:nvPr>
            <p:extLst>
              <p:ext uri="{D42A27DB-BD31-4B8C-83A1-F6EECF244321}">
                <p14:modId xmlns:p14="http://schemas.microsoft.com/office/powerpoint/2010/main" val="949232732"/>
              </p:ext>
            </p:extLst>
          </p:nvPr>
        </p:nvGraphicFramePr>
        <p:xfrm>
          <a:off x="381000" y="3048000"/>
          <a:ext cx="782638" cy="504825"/>
        </p:xfrm>
        <a:graphic>
          <a:graphicData uri="http://schemas.openxmlformats.org/presentationml/2006/ole">
            <mc:AlternateContent xmlns:mc="http://schemas.openxmlformats.org/markup-compatibility/2006">
              <mc:Choice xmlns:v="urn:schemas-microsoft-com:vml" Requires="v">
                <p:oleObj spid="_x0000_s657096" name="Equation" r:id="rId27" imgW="431800" imgH="279400" progId="Equation.3">
                  <p:embed/>
                </p:oleObj>
              </mc:Choice>
              <mc:Fallback>
                <p:oleObj name="Equation" r:id="rId27" imgW="431800" imgH="279400" progId="Equation.3">
                  <p:embed/>
                  <p:pic>
                    <p:nvPicPr>
                      <p:cNvPr id="0" name=""/>
                      <p:cNvPicPr>
                        <a:picLocks noChangeAspect="1" noChangeArrowheads="1"/>
                      </p:cNvPicPr>
                      <p:nvPr/>
                    </p:nvPicPr>
                    <p:blipFill>
                      <a:blip r:embed="rId28"/>
                      <a:srcRect/>
                      <a:stretch>
                        <a:fillRect/>
                      </a:stretch>
                    </p:blipFill>
                    <p:spPr bwMode="auto">
                      <a:xfrm>
                        <a:off x="381000" y="3048000"/>
                        <a:ext cx="782638" cy="504825"/>
                      </a:xfrm>
                      <a:prstGeom prst="rect">
                        <a:avLst/>
                      </a:prstGeom>
                      <a:noFill/>
                      <a:ln>
                        <a:noFill/>
                      </a:ln>
                      <a:extLst/>
                    </p:spPr>
                  </p:pic>
                </p:oleObj>
              </mc:Fallback>
            </mc:AlternateContent>
          </a:graphicData>
        </a:graphic>
      </p:graphicFrame>
      <p:sp>
        <p:nvSpPr>
          <p:cNvPr id="32" name="TextBox 31"/>
          <p:cNvSpPr txBox="1"/>
          <p:nvPr/>
        </p:nvSpPr>
        <p:spPr>
          <a:xfrm>
            <a:off x="0" y="6488668"/>
            <a:ext cx="3657600" cy="369332"/>
          </a:xfrm>
          <a:prstGeom prst="rect">
            <a:avLst/>
          </a:prstGeom>
          <a:solidFill>
            <a:schemeClr val="bg1">
              <a:lumMod val="95000"/>
            </a:schemeClr>
          </a:solidFill>
          <a:ln>
            <a:solidFill>
              <a:srgbClr val="0000FF"/>
            </a:solidFill>
          </a:ln>
        </p:spPr>
        <p:txBody>
          <a:bodyPr wrap="square" rtlCol="0">
            <a:spAutoFit/>
          </a:bodyPr>
          <a:lstStyle/>
          <a:p>
            <a:pPr>
              <a:defRPr/>
            </a:pPr>
            <a:r>
              <a:rPr lang="en-US" dirty="0" smtClean="0"/>
              <a:t>Buffing, Mukherjee, M</a:t>
            </a:r>
          </a:p>
        </p:txBody>
      </p:sp>
    </p:spTree>
    <p:extLst>
      <p:ext uri="{BB962C8B-B14F-4D97-AF65-F5344CB8AC3E}">
        <p14:creationId xmlns:p14="http://schemas.microsoft.com/office/powerpoint/2010/main" val="95009330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defRPr/>
            </a:pPr>
            <a:r>
              <a:rPr lang="en-US" dirty="0" smtClean="0"/>
              <a:t>Distribution versus fragmentation functions</a:t>
            </a:r>
            <a:endParaRPr lang="en-US" dirty="0"/>
          </a:p>
        </p:txBody>
      </p:sp>
      <p:sp>
        <p:nvSpPr>
          <p:cNvPr id="13" name="Content Placeholder 12"/>
          <p:cNvSpPr>
            <a:spLocks noGrp="1"/>
          </p:cNvSpPr>
          <p:nvPr>
            <p:ph sz="half" idx="1"/>
          </p:nvPr>
        </p:nvSpPr>
        <p:spPr>
          <a:xfrm>
            <a:off x="152400" y="838200"/>
            <a:ext cx="4267200" cy="4754563"/>
          </a:xfrm>
        </p:spPr>
        <p:txBody>
          <a:bodyPr/>
          <a:lstStyle/>
          <a:p>
            <a:pPr>
              <a:defRPr/>
            </a:pPr>
            <a:endParaRPr lang="en-US" sz="1800" dirty="0" smtClean="0"/>
          </a:p>
          <a:p>
            <a:pPr>
              <a:defRPr/>
            </a:pPr>
            <a:endParaRPr lang="en-US" sz="1800" dirty="0"/>
          </a:p>
          <a:p>
            <a:pPr>
              <a:defRPr/>
            </a:pPr>
            <a:endParaRPr lang="en-US" sz="1800" dirty="0" smtClean="0"/>
          </a:p>
          <a:p>
            <a:pPr>
              <a:defRPr/>
            </a:pPr>
            <a:endParaRPr lang="en-US" sz="1800" dirty="0" smtClean="0"/>
          </a:p>
          <a:p>
            <a:pPr>
              <a:defRPr/>
            </a:pPr>
            <a:r>
              <a:rPr lang="en-US" sz="1800" dirty="0" smtClean="0"/>
              <a:t>Operators:</a:t>
            </a:r>
            <a:endParaRPr lang="en-US" sz="1800" dirty="0"/>
          </a:p>
        </p:txBody>
      </p:sp>
      <p:sp>
        <p:nvSpPr>
          <p:cNvPr id="14" name="Content Placeholder 13"/>
          <p:cNvSpPr>
            <a:spLocks noGrp="1"/>
          </p:cNvSpPr>
          <p:nvPr>
            <p:ph sz="half" idx="2"/>
          </p:nvPr>
        </p:nvSpPr>
        <p:spPr>
          <a:xfrm>
            <a:off x="4572000" y="838200"/>
            <a:ext cx="4267200" cy="4754563"/>
          </a:xfrm>
        </p:spPr>
        <p:txBody>
          <a:bodyPr/>
          <a:lstStyle/>
          <a:p>
            <a:pPr>
              <a:defRPr/>
            </a:pPr>
            <a:endParaRPr lang="en-US" sz="1800" dirty="0" smtClean="0"/>
          </a:p>
          <a:p>
            <a:pPr>
              <a:defRPr/>
            </a:pPr>
            <a:endParaRPr lang="en-US" sz="1800" dirty="0"/>
          </a:p>
          <a:p>
            <a:pPr>
              <a:defRPr/>
            </a:pPr>
            <a:endParaRPr lang="en-US" sz="1800" dirty="0" smtClean="0"/>
          </a:p>
          <a:p>
            <a:pPr>
              <a:defRPr/>
            </a:pPr>
            <a:endParaRPr lang="en-US" sz="1800" dirty="0"/>
          </a:p>
          <a:p>
            <a:pPr>
              <a:defRPr/>
            </a:pPr>
            <a:r>
              <a:rPr lang="en-US" sz="1800" dirty="0" smtClean="0"/>
              <a:t>Operators:</a:t>
            </a:r>
            <a:endParaRPr lang="en-US" sz="1800" dirty="0"/>
          </a:p>
        </p:txBody>
      </p:sp>
      <p:sp>
        <p:nvSpPr>
          <p:cNvPr id="4" name="Slide Number Placeholder 3"/>
          <p:cNvSpPr>
            <a:spLocks noGrp="1"/>
          </p:cNvSpPr>
          <p:nvPr>
            <p:ph type="sldNum" sz="quarter" idx="12"/>
          </p:nvPr>
        </p:nvSpPr>
        <p:spPr/>
        <p:txBody>
          <a:bodyPr/>
          <a:lstStyle/>
          <a:p>
            <a:pPr>
              <a:defRPr/>
            </a:pPr>
            <a:fld id="{3CEBC04D-D17F-EC41-805C-8A180B2AA853}" type="slidenum">
              <a:rPr lang="en-US" smtClean="0"/>
              <a:pPr>
                <a:defRPr/>
              </a:pPr>
              <a:t>28</a:t>
            </a:fld>
            <a:endParaRPr lang="en-US"/>
          </a:p>
        </p:txBody>
      </p:sp>
      <p:pic>
        <p:nvPicPr>
          <p:cNvPr id="62469" name="Picture 13" descr="Ph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838200"/>
            <a:ext cx="2743200"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4" descr="Delt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57800" y="838200"/>
            <a:ext cx="22098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2471" name="Object 11"/>
          <p:cNvGraphicFramePr>
            <a:graphicFrameLocks noChangeAspect="1"/>
          </p:cNvGraphicFramePr>
          <p:nvPr>
            <p:extLst>
              <p:ext uri="{D42A27DB-BD31-4B8C-83A1-F6EECF244321}">
                <p14:modId xmlns:p14="http://schemas.microsoft.com/office/powerpoint/2010/main" val="4075006796"/>
              </p:ext>
            </p:extLst>
          </p:nvPr>
        </p:nvGraphicFramePr>
        <p:xfrm>
          <a:off x="166688" y="2743200"/>
          <a:ext cx="4087812" cy="531813"/>
        </p:xfrm>
        <a:graphic>
          <a:graphicData uri="http://schemas.openxmlformats.org/presentationml/2006/ole">
            <mc:AlternateContent xmlns:mc="http://schemas.openxmlformats.org/markup-compatibility/2006">
              <mc:Choice xmlns:v="urn:schemas-microsoft-com:vml" Requires="v">
                <p:oleObj spid="_x0000_s1420" name="Equation" r:id="rId5" imgW="2235200" imgH="292100" progId="Equation.3">
                  <p:embed/>
                </p:oleObj>
              </mc:Choice>
              <mc:Fallback>
                <p:oleObj name="Equation" r:id="rId5" imgW="2235200" imgH="292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688" y="2743200"/>
                        <a:ext cx="4087812"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2472" name="Object 11"/>
          <p:cNvGraphicFramePr>
            <a:graphicFrameLocks noChangeAspect="1"/>
          </p:cNvGraphicFramePr>
          <p:nvPr>
            <p:extLst>
              <p:ext uri="{D42A27DB-BD31-4B8C-83A1-F6EECF244321}">
                <p14:modId xmlns:p14="http://schemas.microsoft.com/office/powerpoint/2010/main" val="2352565599"/>
              </p:ext>
            </p:extLst>
          </p:nvPr>
        </p:nvGraphicFramePr>
        <p:xfrm>
          <a:off x="4724400" y="2743200"/>
          <a:ext cx="4179888" cy="1039813"/>
        </p:xfrm>
        <a:graphic>
          <a:graphicData uri="http://schemas.openxmlformats.org/presentationml/2006/ole">
            <mc:AlternateContent xmlns:mc="http://schemas.openxmlformats.org/markup-compatibility/2006">
              <mc:Choice xmlns:v="urn:schemas-microsoft-com:vml" Requires="v">
                <p:oleObj spid="_x0000_s1421" name="Equation" r:id="rId7" imgW="2286000" imgH="571500" progId="Equation.3">
                  <p:embed/>
                </p:oleObj>
              </mc:Choice>
              <mc:Fallback>
                <p:oleObj name="Equation" r:id="rId7" imgW="2286000" imgH="5715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2743200"/>
                        <a:ext cx="4179888" cy="10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2473" name="Object 10"/>
          <p:cNvGraphicFramePr>
            <a:graphicFrameLocks noChangeAspect="1"/>
          </p:cNvGraphicFramePr>
          <p:nvPr>
            <p:extLst>
              <p:ext uri="{D42A27DB-BD31-4B8C-83A1-F6EECF244321}">
                <p14:modId xmlns:p14="http://schemas.microsoft.com/office/powerpoint/2010/main" val="2399167582"/>
              </p:ext>
            </p:extLst>
          </p:nvPr>
        </p:nvGraphicFramePr>
        <p:xfrm>
          <a:off x="5311775" y="3810000"/>
          <a:ext cx="3124200" cy="517525"/>
        </p:xfrm>
        <a:graphic>
          <a:graphicData uri="http://schemas.openxmlformats.org/presentationml/2006/ole">
            <mc:AlternateContent xmlns:mc="http://schemas.openxmlformats.org/markup-compatibility/2006">
              <mc:Choice xmlns:v="urn:schemas-microsoft-com:vml" Requires="v">
                <p:oleObj spid="_x0000_s1422" name="Equation" r:id="rId9" imgW="1600200" imgH="266700" progId="Equation.3">
                  <p:embed/>
                </p:oleObj>
              </mc:Choice>
              <mc:Fallback>
                <p:oleObj name="Equation" r:id="rId9" imgW="1600200" imgH="266700" progId="Equation.3">
                  <p:embed/>
                  <p:pic>
                    <p:nvPicPr>
                      <p:cNvPr id="0" name=""/>
                      <p:cNvPicPr>
                        <a:picLocks noChangeAspect="1" noChangeArrowheads="1"/>
                      </p:cNvPicPr>
                      <p:nvPr/>
                    </p:nvPicPr>
                    <p:blipFill>
                      <a:blip r:embed="rId10"/>
                      <a:srcRect/>
                      <a:stretch>
                        <a:fillRect/>
                      </a:stretch>
                    </p:blipFill>
                    <p:spPr bwMode="auto">
                      <a:xfrm>
                        <a:off x="5311775" y="3810000"/>
                        <a:ext cx="31242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4" name="Object 11"/>
          <p:cNvGraphicFramePr>
            <a:graphicFrameLocks noChangeAspect="1"/>
          </p:cNvGraphicFramePr>
          <p:nvPr>
            <p:extLst>
              <p:ext uri="{D42A27DB-BD31-4B8C-83A1-F6EECF244321}">
                <p14:modId xmlns:p14="http://schemas.microsoft.com/office/powerpoint/2010/main" val="3130725970"/>
              </p:ext>
            </p:extLst>
          </p:nvPr>
        </p:nvGraphicFramePr>
        <p:xfrm>
          <a:off x="5181600" y="4648200"/>
          <a:ext cx="3308350" cy="516425"/>
        </p:xfrm>
        <a:graphic>
          <a:graphicData uri="http://schemas.openxmlformats.org/presentationml/2006/ole">
            <mc:AlternateContent xmlns:mc="http://schemas.openxmlformats.org/markup-compatibility/2006">
              <mc:Choice xmlns:v="urn:schemas-microsoft-com:vml" Requires="v">
                <p:oleObj spid="_x0000_s1423" name="Equation" r:id="rId11" imgW="1778000" imgH="279400" progId="Equation.3">
                  <p:embed/>
                </p:oleObj>
              </mc:Choice>
              <mc:Fallback>
                <p:oleObj name="Equation" r:id="rId11" imgW="1778000" imgH="279400" progId="Equation.3">
                  <p:embed/>
                  <p:pic>
                    <p:nvPicPr>
                      <p:cNvPr id="0" name=""/>
                      <p:cNvPicPr>
                        <a:picLocks noChangeAspect="1" noChangeArrowheads="1"/>
                      </p:cNvPicPr>
                      <p:nvPr/>
                    </p:nvPicPr>
                    <p:blipFill>
                      <a:blip r:embed="rId12"/>
                      <a:srcRect/>
                      <a:stretch>
                        <a:fillRect/>
                      </a:stretch>
                    </p:blipFill>
                    <p:spPr bwMode="auto">
                      <a:xfrm>
                        <a:off x="5181600" y="4648200"/>
                        <a:ext cx="3308350" cy="516425"/>
                      </a:xfrm>
                      <a:prstGeom prst="rect">
                        <a:avLst/>
                      </a:prstGeom>
                      <a:noFill/>
                      <a:ln>
                        <a:noFill/>
                      </a:ln>
                      <a:extLst/>
                    </p:spPr>
                  </p:pic>
                </p:oleObj>
              </mc:Fallback>
            </mc:AlternateContent>
          </a:graphicData>
        </a:graphic>
      </p:graphicFrame>
      <p:graphicFrame>
        <p:nvGraphicFramePr>
          <p:cNvPr id="62475" name="Object 10"/>
          <p:cNvGraphicFramePr>
            <a:graphicFrameLocks noChangeAspect="1"/>
          </p:cNvGraphicFramePr>
          <p:nvPr>
            <p:extLst>
              <p:ext uri="{D42A27DB-BD31-4B8C-83A1-F6EECF244321}">
                <p14:modId xmlns:p14="http://schemas.microsoft.com/office/powerpoint/2010/main" val="681186050"/>
              </p:ext>
            </p:extLst>
          </p:nvPr>
        </p:nvGraphicFramePr>
        <p:xfrm>
          <a:off x="511175" y="5105400"/>
          <a:ext cx="3100388" cy="515938"/>
        </p:xfrm>
        <a:graphic>
          <a:graphicData uri="http://schemas.openxmlformats.org/presentationml/2006/ole">
            <mc:AlternateContent xmlns:mc="http://schemas.openxmlformats.org/markup-compatibility/2006">
              <mc:Choice xmlns:v="urn:schemas-microsoft-com:vml" Requires="v">
                <p:oleObj spid="_x0000_s1424" name="Equation" r:id="rId13" imgW="1587500" imgH="266700" progId="Equation.3">
                  <p:embed/>
                </p:oleObj>
              </mc:Choice>
              <mc:Fallback>
                <p:oleObj name="Equation" r:id="rId13" imgW="1587500" imgH="266700" progId="Equation.3">
                  <p:embed/>
                  <p:pic>
                    <p:nvPicPr>
                      <p:cNvPr id="0" name=""/>
                      <p:cNvPicPr>
                        <a:picLocks noChangeAspect="1" noChangeArrowheads="1"/>
                      </p:cNvPicPr>
                      <p:nvPr/>
                    </p:nvPicPr>
                    <p:blipFill>
                      <a:blip r:embed="rId14"/>
                      <a:srcRect/>
                      <a:stretch>
                        <a:fillRect/>
                      </a:stretch>
                    </p:blipFill>
                    <p:spPr bwMode="auto">
                      <a:xfrm>
                        <a:off x="511175" y="5105400"/>
                        <a:ext cx="3100388"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2476" name="Object 11"/>
          <p:cNvGraphicFramePr>
            <a:graphicFrameLocks noChangeAspect="1"/>
          </p:cNvGraphicFramePr>
          <p:nvPr>
            <p:extLst>
              <p:ext uri="{D42A27DB-BD31-4B8C-83A1-F6EECF244321}">
                <p14:modId xmlns:p14="http://schemas.microsoft.com/office/powerpoint/2010/main" val="2178165629"/>
              </p:ext>
            </p:extLst>
          </p:nvPr>
        </p:nvGraphicFramePr>
        <p:xfrm>
          <a:off x="152400" y="3581400"/>
          <a:ext cx="4401446" cy="457200"/>
        </p:xfrm>
        <a:graphic>
          <a:graphicData uri="http://schemas.openxmlformats.org/presentationml/2006/ole">
            <mc:AlternateContent xmlns:mc="http://schemas.openxmlformats.org/markup-compatibility/2006">
              <mc:Choice xmlns:v="urn:schemas-microsoft-com:vml" Requires="v">
                <p:oleObj spid="_x0000_s1425" name="Equation" r:id="rId15" imgW="2667000" imgH="279400" progId="Equation.3">
                  <p:embed/>
                </p:oleObj>
              </mc:Choice>
              <mc:Fallback>
                <p:oleObj name="Equation" r:id="rId15" imgW="2667000" imgH="279400" progId="Equation.3">
                  <p:embed/>
                  <p:pic>
                    <p:nvPicPr>
                      <p:cNvPr id="0" name=""/>
                      <p:cNvPicPr>
                        <a:picLocks noChangeAspect="1" noChangeArrowheads="1"/>
                      </p:cNvPicPr>
                      <p:nvPr/>
                    </p:nvPicPr>
                    <p:blipFill>
                      <a:blip r:embed="rId16"/>
                      <a:srcRect/>
                      <a:stretch>
                        <a:fillRect/>
                      </a:stretch>
                    </p:blipFill>
                    <p:spPr bwMode="auto">
                      <a:xfrm>
                        <a:off x="152400" y="3581400"/>
                        <a:ext cx="4401446" cy="457200"/>
                      </a:xfrm>
                      <a:prstGeom prst="rect">
                        <a:avLst/>
                      </a:prstGeom>
                      <a:noFill/>
                      <a:ln>
                        <a:noFill/>
                      </a:ln>
                      <a:extLst/>
                    </p:spPr>
                  </p:pic>
                </p:oleObj>
              </mc:Fallback>
            </mc:AlternateContent>
          </a:graphicData>
        </a:graphic>
      </p:graphicFrame>
      <p:cxnSp>
        <p:nvCxnSpPr>
          <p:cNvPr id="25" name="Straight Arrow Connector 24"/>
          <p:cNvCxnSpPr/>
          <p:nvPr/>
        </p:nvCxnSpPr>
        <p:spPr bwMode="auto">
          <a:xfrm flipV="1">
            <a:off x="2057400" y="4038600"/>
            <a:ext cx="533400" cy="5334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bwMode="auto">
          <a:xfrm flipV="1">
            <a:off x="3352800" y="4038600"/>
            <a:ext cx="533400" cy="5334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bwMode="auto">
          <a:xfrm>
            <a:off x="1295400" y="4572000"/>
            <a:ext cx="872091" cy="369332"/>
          </a:xfrm>
          <a:prstGeom prst="rect">
            <a:avLst/>
          </a:prstGeom>
          <a:noFill/>
        </p:spPr>
        <p:txBody>
          <a:bodyPr wrap="none">
            <a:spAutoFit/>
          </a:bodyPr>
          <a:lstStyle/>
          <a:p>
            <a:pPr>
              <a:defRPr/>
            </a:pPr>
            <a:r>
              <a:rPr lang="en-US" dirty="0">
                <a:solidFill>
                  <a:srgbClr val="0000FF"/>
                </a:solidFill>
                <a:latin typeface="+mn-lt"/>
              </a:rPr>
              <a:t>T-even</a:t>
            </a:r>
          </a:p>
        </p:txBody>
      </p:sp>
      <p:sp>
        <p:nvSpPr>
          <p:cNvPr id="28" name="TextBox 27"/>
          <p:cNvSpPr txBox="1"/>
          <p:nvPr/>
        </p:nvSpPr>
        <p:spPr bwMode="auto">
          <a:xfrm>
            <a:off x="2590800" y="4572000"/>
            <a:ext cx="2238263" cy="369332"/>
          </a:xfrm>
          <a:prstGeom prst="rect">
            <a:avLst/>
          </a:prstGeom>
          <a:noFill/>
        </p:spPr>
        <p:txBody>
          <a:bodyPr wrap="none">
            <a:spAutoFit/>
          </a:bodyPr>
          <a:lstStyle/>
          <a:p>
            <a:pPr>
              <a:defRPr/>
            </a:pPr>
            <a:r>
              <a:rPr lang="en-US" dirty="0">
                <a:solidFill>
                  <a:srgbClr val="0000FF"/>
                </a:solidFill>
                <a:latin typeface="+mn-lt"/>
              </a:rPr>
              <a:t>T-odd (</a:t>
            </a:r>
            <a:r>
              <a:rPr lang="en-US" dirty="0" err="1">
                <a:solidFill>
                  <a:srgbClr val="0000FF"/>
                </a:solidFill>
                <a:latin typeface="+mn-lt"/>
              </a:rPr>
              <a:t>gluonic</a:t>
            </a:r>
            <a:r>
              <a:rPr lang="en-US" dirty="0">
                <a:solidFill>
                  <a:srgbClr val="0000FF"/>
                </a:solidFill>
                <a:latin typeface="+mn-lt"/>
              </a:rPr>
              <a:t> pole)</a:t>
            </a:r>
          </a:p>
        </p:txBody>
      </p:sp>
      <p:cxnSp>
        <p:nvCxnSpPr>
          <p:cNvPr id="29" name="Straight Arrow Connector 28"/>
          <p:cNvCxnSpPr/>
          <p:nvPr/>
        </p:nvCxnSpPr>
        <p:spPr>
          <a:xfrm flipV="1">
            <a:off x="7924800" y="5181600"/>
            <a:ext cx="0" cy="3048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410200" y="5410200"/>
            <a:ext cx="3505200" cy="646331"/>
          </a:xfrm>
          <a:prstGeom prst="rect">
            <a:avLst/>
          </a:prstGeom>
          <a:noFill/>
        </p:spPr>
        <p:txBody>
          <a:bodyPr>
            <a:spAutoFit/>
          </a:bodyPr>
          <a:lstStyle/>
          <a:p>
            <a:pPr>
              <a:defRPr/>
            </a:pPr>
            <a:r>
              <a:rPr lang="en-US" dirty="0">
                <a:solidFill>
                  <a:srgbClr val="0000FF"/>
                </a:solidFill>
                <a:latin typeface="+mn-lt"/>
              </a:rPr>
              <a:t>T-even operator combination, but </a:t>
            </a:r>
            <a:r>
              <a:rPr lang="en-US" dirty="0" smtClean="0">
                <a:solidFill>
                  <a:srgbClr val="0000FF"/>
                </a:solidFill>
                <a:latin typeface="+mn-lt"/>
              </a:rPr>
              <a:t>still T-odd functions!</a:t>
            </a:r>
            <a:endParaRPr lang="en-US" dirty="0">
              <a:solidFill>
                <a:srgbClr val="0000FF"/>
              </a:solidFill>
              <a:latin typeface="+mn-lt"/>
            </a:endParaRPr>
          </a:p>
        </p:txBody>
      </p:sp>
      <p:cxnSp>
        <p:nvCxnSpPr>
          <p:cNvPr id="33" name="Straight Arrow Connector 32"/>
          <p:cNvCxnSpPr/>
          <p:nvPr/>
        </p:nvCxnSpPr>
        <p:spPr>
          <a:xfrm flipH="1">
            <a:off x="7543800" y="2819400"/>
            <a:ext cx="152400" cy="3048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543800" y="2438400"/>
            <a:ext cx="1088158" cy="369332"/>
          </a:xfrm>
          <a:prstGeom prst="rect">
            <a:avLst/>
          </a:prstGeom>
          <a:noFill/>
        </p:spPr>
        <p:txBody>
          <a:bodyPr wrap="none">
            <a:spAutoFit/>
          </a:bodyPr>
          <a:lstStyle/>
          <a:p>
            <a:pPr>
              <a:defRPr/>
            </a:pPr>
            <a:r>
              <a:rPr lang="en-US" dirty="0">
                <a:solidFill>
                  <a:srgbClr val="0000FF"/>
                </a:solidFill>
                <a:latin typeface="+mn-lt"/>
              </a:rPr>
              <a:t>out state</a:t>
            </a:r>
          </a:p>
        </p:txBody>
      </p:sp>
      <p:sp>
        <p:nvSpPr>
          <p:cNvPr id="23" name="Rounded Rectangle 22"/>
          <p:cNvSpPr/>
          <p:nvPr/>
        </p:nvSpPr>
        <p:spPr>
          <a:xfrm>
            <a:off x="5181600" y="3810000"/>
            <a:ext cx="3352800" cy="5334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Rounded Rectangle 31"/>
          <p:cNvSpPr/>
          <p:nvPr/>
        </p:nvSpPr>
        <p:spPr>
          <a:xfrm>
            <a:off x="457200" y="5105400"/>
            <a:ext cx="3200400" cy="5334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TextBox 33"/>
          <p:cNvSpPr txBox="1"/>
          <p:nvPr/>
        </p:nvSpPr>
        <p:spPr>
          <a:xfrm>
            <a:off x="0" y="6211669"/>
            <a:ext cx="3657600" cy="646331"/>
          </a:xfrm>
          <a:prstGeom prst="rect">
            <a:avLst/>
          </a:prstGeom>
          <a:solidFill>
            <a:schemeClr val="bg1">
              <a:lumMod val="95000"/>
            </a:schemeClr>
          </a:solidFill>
          <a:ln>
            <a:solidFill>
              <a:srgbClr val="0000FF"/>
            </a:solidFill>
          </a:ln>
        </p:spPr>
        <p:txBody>
          <a:bodyPr wrap="square" rtlCol="0">
            <a:spAutoFit/>
          </a:bodyPr>
          <a:lstStyle/>
          <a:p>
            <a:pPr>
              <a:defRPr/>
            </a:pPr>
            <a:r>
              <a:rPr lang="en-US" dirty="0" smtClean="0"/>
              <a:t>Collins, Metz; </a:t>
            </a:r>
            <a:r>
              <a:rPr lang="en-US" dirty="0" err="1" smtClean="0"/>
              <a:t>Meissner</a:t>
            </a:r>
            <a:r>
              <a:rPr lang="en-US" dirty="0" smtClean="0"/>
              <a:t>, Metz; </a:t>
            </a:r>
            <a:r>
              <a:rPr lang="en-US" dirty="0" err="1" smtClean="0"/>
              <a:t>Gamberg</a:t>
            </a:r>
            <a:r>
              <a:rPr lang="en-US" dirty="0" smtClean="0"/>
              <a:t>, Mukherjee, M</a:t>
            </a:r>
          </a:p>
        </p:txBody>
      </p:sp>
    </p:spTree>
    <p:extLst>
      <p:ext uri="{BB962C8B-B14F-4D97-AF65-F5344CB8AC3E}">
        <p14:creationId xmlns:p14="http://schemas.microsoft.com/office/powerpoint/2010/main" val="99378349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p:cNvSpPr>
            <a:spLocks noGrp="1"/>
          </p:cNvSpPr>
          <p:nvPr>
            <p:ph idx="1"/>
          </p:nvPr>
        </p:nvSpPr>
        <p:spPr>
          <a:xfrm>
            <a:off x="228600" y="762000"/>
            <a:ext cx="8686800" cy="5257800"/>
          </a:xfrm>
        </p:spPr>
        <p:txBody>
          <a:bodyPr/>
          <a:lstStyle/>
          <a:p>
            <a:pPr marL="0" indent="0">
              <a:spcBef>
                <a:spcPts val="500"/>
              </a:spcBef>
              <a:buNone/>
              <a:defRPr/>
            </a:pPr>
            <a:endParaRPr lang="en-US" sz="1800" dirty="0" smtClean="0">
              <a:solidFill>
                <a:srgbClr val="FF0000"/>
              </a:solidFill>
            </a:endParaRPr>
          </a:p>
          <a:p>
            <a:pPr>
              <a:spcBef>
                <a:spcPts val="500"/>
              </a:spcBef>
              <a:defRPr/>
            </a:pPr>
            <a:endParaRPr lang="en-US" sz="1800" dirty="0">
              <a:solidFill>
                <a:srgbClr val="FF0000"/>
              </a:solidFill>
            </a:endParaRPr>
          </a:p>
          <a:p>
            <a:pPr>
              <a:spcBef>
                <a:spcPts val="500"/>
              </a:spcBef>
              <a:defRPr/>
            </a:pPr>
            <a:endParaRPr lang="en-US" sz="1800" dirty="0" smtClean="0">
              <a:solidFill>
                <a:srgbClr val="FF0000"/>
              </a:solidFill>
            </a:endParaRPr>
          </a:p>
          <a:p>
            <a:pPr>
              <a:spcBef>
                <a:spcPts val="500"/>
              </a:spcBef>
              <a:defRPr/>
            </a:pPr>
            <a:endParaRPr lang="en-US" sz="1800" dirty="0">
              <a:solidFill>
                <a:srgbClr val="FF0000"/>
              </a:solidFill>
            </a:endParaRPr>
          </a:p>
          <a:p>
            <a:pPr>
              <a:spcBef>
                <a:spcPts val="500"/>
              </a:spcBef>
              <a:defRPr/>
            </a:pPr>
            <a:endParaRPr lang="en-US" sz="1800" dirty="0" smtClean="0">
              <a:solidFill>
                <a:srgbClr val="FF0000"/>
              </a:solidFill>
            </a:endParaRPr>
          </a:p>
          <a:p>
            <a:pPr>
              <a:spcBef>
                <a:spcPts val="500"/>
              </a:spcBef>
              <a:defRPr/>
            </a:pPr>
            <a:endParaRPr lang="en-US" sz="1800" dirty="0">
              <a:solidFill>
                <a:srgbClr val="FF0000"/>
              </a:solidFill>
            </a:endParaRPr>
          </a:p>
          <a:p>
            <a:pPr>
              <a:spcBef>
                <a:spcPts val="500"/>
              </a:spcBef>
              <a:defRPr/>
            </a:pPr>
            <a:endParaRPr lang="en-US" sz="1800" dirty="0" smtClean="0">
              <a:solidFill>
                <a:srgbClr val="FF0000"/>
              </a:solidFill>
            </a:endParaRPr>
          </a:p>
          <a:p>
            <a:pPr>
              <a:spcBef>
                <a:spcPts val="500"/>
              </a:spcBef>
              <a:defRPr/>
            </a:pPr>
            <a:endParaRPr lang="en-US" sz="1800" dirty="0">
              <a:solidFill>
                <a:srgbClr val="FF0000"/>
              </a:solidFill>
            </a:endParaRPr>
          </a:p>
          <a:p>
            <a:pPr>
              <a:spcBef>
                <a:spcPts val="500"/>
              </a:spcBef>
              <a:defRPr/>
            </a:pPr>
            <a:endParaRPr lang="en-US" sz="1800" dirty="0" smtClean="0">
              <a:solidFill>
                <a:srgbClr val="FF0000"/>
              </a:solidFill>
            </a:endParaRPr>
          </a:p>
          <a:p>
            <a:pPr>
              <a:spcBef>
                <a:spcPts val="500"/>
              </a:spcBef>
              <a:defRPr/>
            </a:pPr>
            <a:endParaRPr lang="en-US" sz="1800" dirty="0">
              <a:solidFill>
                <a:srgbClr val="FF0000"/>
              </a:solidFill>
            </a:endParaRPr>
          </a:p>
          <a:p>
            <a:pPr>
              <a:spcBef>
                <a:spcPts val="500"/>
              </a:spcBef>
              <a:defRPr/>
            </a:pPr>
            <a:endParaRPr lang="en-US" sz="1800" dirty="0" smtClean="0">
              <a:solidFill>
                <a:srgbClr val="FF0000"/>
              </a:solidFill>
            </a:endParaRPr>
          </a:p>
          <a:p>
            <a:pPr>
              <a:spcBef>
                <a:spcPts val="500"/>
              </a:spcBef>
              <a:defRPr/>
            </a:pPr>
            <a:endParaRPr lang="en-US" sz="1800" dirty="0">
              <a:solidFill>
                <a:srgbClr val="FF0000"/>
              </a:solidFill>
            </a:endParaRPr>
          </a:p>
          <a:p>
            <a:pPr>
              <a:spcBef>
                <a:spcPts val="500"/>
              </a:spcBef>
              <a:defRPr/>
            </a:pPr>
            <a:endParaRPr lang="en-US" sz="1800" dirty="0" smtClean="0">
              <a:solidFill>
                <a:srgbClr val="FF0000"/>
              </a:solidFill>
            </a:endParaRPr>
          </a:p>
          <a:p>
            <a:pPr>
              <a:spcBef>
                <a:spcPts val="500"/>
              </a:spcBef>
              <a:defRPr/>
            </a:pPr>
            <a:endParaRPr lang="en-US" sz="1800" dirty="0" smtClean="0"/>
          </a:p>
        </p:txBody>
      </p:sp>
      <p:sp>
        <p:nvSpPr>
          <p:cNvPr id="2" name="Title 1"/>
          <p:cNvSpPr>
            <a:spLocks noGrp="1"/>
          </p:cNvSpPr>
          <p:nvPr>
            <p:ph type="title"/>
          </p:nvPr>
        </p:nvSpPr>
        <p:spPr/>
        <p:txBody>
          <a:bodyPr/>
          <a:lstStyle/>
          <a:p>
            <a:r>
              <a:rPr lang="en-US" dirty="0" smtClean="0"/>
              <a:t>Operator classification of TMDs</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575737353"/>
              </p:ext>
            </p:extLst>
          </p:nvPr>
        </p:nvGraphicFramePr>
        <p:xfrm>
          <a:off x="228600" y="838200"/>
          <a:ext cx="8336280" cy="2587150"/>
        </p:xfrm>
        <a:graphic>
          <a:graphicData uri="http://schemas.openxmlformats.org/drawingml/2006/table">
            <a:tbl>
              <a:tblPr firstRow="1" bandRow="1">
                <a:tableStyleId>{5C22544A-7EE6-4342-B048-85BDC9FD1C3A}</a:tableStyleId>
              </a:tblPr>
              <a:tblGrid>
                <a:gridCol w="868680"/>
                <a:gridCol w="1600200"/>
                <a:gridCol w="1752600"/>
                <a:gridCol w="1981200"/>
                <a:gridCol w="2133600"/>
              </a:tblGrid>
              <a:tr h="280287">
                <a:tc>
                  <a:txBody>
                    <a:bodyPr/>
                    <a:lstStyle/>
                    <a:p>
                      <a:r>
                        <a:rPr lang="en-US" dirty="0" smtClean="0">
                          <a:solidFill>
                            <a:schemeClr val="tx1"/>
                          </a:solidFill>
                        </a:rPr>
                        <a:t>factor</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dirty="0" smtClean="0">
                          <a:solidFill>
                            <a:schemeClr val="tx1"/>
                          </a:solidFill>
                        </a:rPr>
                        <a:t>TMD PDF RANK</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r>
              <a:tr h="444278">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bl>
          </a:graphicData>
        </a:graphic>
      </p:graphicFrame>
      <p:sp>
        <p:nvSpPr>
          <p:cNvPr id="5" name="Slide Number Placeholder 4"/>
          <p:cNvSpPr>
            <a:spLocks noGrp="1"/>
          </p:cNvSpPr>
          <p:nvPr>
            <p:ph type="sldNum" sz="quarter" idx="12"/>
          </p:nvPr>
        </p:nvSpPr>
        <p:spPr/>
        <p:txBody>
          <a:bodyPr/>
          <a:lstStyle/>
          <a:p>
            <a:pPr>
              <a:defRPr/>
            </a:pPr>
            <a:fld id="{60919974-E1AF-7D49-91E5-B74D28A366AF}" type="slidenum">
              <a:rPr lang="en-US" smtClean="0"/>
              <a:pPr>
                <a:defRPr/>
              </a:pPr>
              <a:t>29</a:t>
            </a:fld>
            <a:endParaRPr lang="en-US"/>
          </a:p>
        </p:txBody>
      </p:sp>
      <p:graphicFrame>
        <p:nvGraphicFramePr>
          <p:cNvPr id="9" name="Object 10"/>
          <p:cNvGraphicFramePr>
            <a:graphicFrameLocks noChangeAspect="1"/>
          </p:cNvGraphicFramePr>
          <p:nvPr>
            <p:extLst>
              <p:ext uri="{D42A27DB-BD31-4B8C-83A1-F6EECF244321}">
                <p14:modId xmlns:p14="http://schemas.microsoft.com/office/powerpoint/2010/main" val="1043219226"/>
              </p:ext>
            </p:extLst>
          </p:nvPr>
        </p:nvGraphicFramePr>
        <p:xfrm>
          <a:off x="4953000" y="1600200"/>
          <a:ext cx="1196975" cy="481012"/>
        </p:xfrm>
        <a:graphic>
          <a:graphicData uri="http://schemas.openxmlformats.org/presentationml/2006/ole">
            <mc:AlternateContent xmlns:mc="http://schemas.openxmlformats.org/markup-compatibility/2006">
              <mc:Choice xmlns:v="urn:schemas-microsoft-com:vml" Requires="v">
                <p:oleObj spid="_x0000_s795202" name="Equation" r:id="rId3" imgW="660400" imgH="266700" progId="Equation.3">
                  <p:embed/>
                </p:oleObj>
              </mc:Choice>
              <mc:Fallback>
                <p:oleObj name="Equation" r:id="rId3" imgW="660400" imgH="266700" progId="Equation.3">
                  <p:embed/>
                  <p:pic>
                    <p:nvPicPr>
                      <p:cNvPr id="0" name=""/>
                      <p:cNvPicPr>
                        <a:picLocks noChangeAspect="1" noChangeArrowheads="1"/>
                      </p:cNvPicPr>
                      <p:nvPr/>
                    </p:nvPicPr>
                    <p:blipFill>
                      <a:blip r:embed="rId4"/>
                      <a:srcRect/>
                      <a:stretch>
                        <a:fillRect/>
                      </a:stretch>
                    </p:blipFill>
                    <p:spPr bwMode="auto">
                      <a:xfrm>
                        <a:off x="4953000" y="1600200"/>
                        <a:ext cx="1196975" cy="481012"/>
                      </a:xfrm>
                      <a:prstGeom prst="rect">
                        <a:avLst/>
                      </a:prstGeom>
                      <a:noFill/>
                      <a:ln>
                        <a:noFill/>
                      </a:ln>
                      <a:extLst/>
                    </p:spPr>
                  </p:pic>
                </p:oleObj>
              </mc:Fallback>
            </mc:AlternateContent>
          </a:graphicData>
        </a:graphic>
      </p:graphicFrame>
      <p:graphicFrame>
        <p:nvGraphicFramePr>
          <p:cNvPr id="12" name="Object 10"/>
          <p:cNvGraphicFramePr>
            <a:graphicFrameLocks noChangeAspect="1"/>
          </p:cNvGraphicFramePr>
          <p:nvPr>
            <p:extLst>
              <p:ext uri="{D42A27DB-BD31-4B8C-83A1-F6EECF244321}">
                <p14:modId xmlns:p14="http://schemas.microsoft.com/office/powerpoint/2010/main" val="2134641649"/>
              </p:ext>
            </p:extLst>
          </p:nvPr>
        </p:nvGraphicFramePr>
        <p:xfrm>
          <a:off x="3124200" y="1600200"/>
          <a:ext cx="1128713" cy="482600"/>
        </p:xfrm>
        <a:graphic>
          <a:graphicData uri="http://schemas.openxmlformats.org/presentationml/2006/ole">
            <mc:AlternateContent xmlns:mc="http://schemas.openxmlformats.org/markup-compatibility/2006">
              <mc:Choice xmlns:v="urn:schemas-microsoft-com:vml" Requires="v">
                <p:oleObj spid="_x0000_s795203" name="Equation" r:id="rId5" imgW="622300" imgH="266700" progId="Equation.3">
                  <p:embed/>
                </p:oleObj>
              </mc:Choice>
              <mc:Fallback>
                <p:oleObj name="Equation" r:id="rId5" imgW="622300" imgH="266700" progId="Equation.3">
                  <p:embed/>
                  <p:pic>
                    <p:nvPicPr>
                      <p:cNvPr id="0" name=""/>
                      <p:cNvPicPr>
                        <a:picLocks noChangeAspect="1" noChangeArrowheads="1"/>
                      </p:cNvPicPr>
                      <p:nvPr/>
                    </p:nvPicPr>
                    <p:blipFill>
                      <a:blip r:embed="rId6"/>
                      <a:srcRect/>
                      <a:stretch>
                        <a:fillRect/>
                      </a:stretch>
                    </p:blipFill>
                    <p:spPr bwMode="auto">
                      <a:xfrm>
                        <a:off x="3124200" y="1600200"/>
                        <a:ext cx="1128713" cy="482600"/>
                      </a:xfrm>
                      <a:prstGeom prst="rect">
                        <a:avLst/>
                      </a:prstGeom>
                      <a:noFill/>
                      <a:ln>
                        <a:noFill/>
                      </a:ln>
                      <a:extLst/>
                    </p:spPr>
                  </p:pic>
                </p:oleObj>
              </mc:Fallback>
            </mc:AlternateContent>
          </a:graphicData>
        </a:graphic>
      </p:graphicFrame>
      <p:graphicFrame>
        <p:nvGraphicFramePr>
          <p:cNvPr id="13" name="Object 10"/>
          <p:cNvGraphicFramePr>
            <a:graphicFrameLocks noChangeAspect="1"/>
          </p:cNvGraphicFramePr>
          <p:nvPr>
            <p:extLst>
              <p:ext uri="{D42A27DB-BD31-4B8C-83A1-F6EECF244321}">
                <p14:modId xmlns:p14="http://schemas.microsoft.com/office/powerpoint/2010/main" val="2775261817"/>
              </p:ext>
            </p:extLst>
          </p:nvPr>
        </p:nvGraphicFramePr>
        <p:xfrm>
          <a:off x="1524000" y="1600200"/>
          <a:ext cx="1036637" cy="458787"/>
        </p:xfrm>
        <a:graphic>
          <a:graphicData uri="http://schemas.openxmlformats.org/presentationml/2006/ole">
            <mc:AlternateContent xmlns:mc="http://schemas.openxmlformats.org/markup-compatibility/2006">
              <mc:Choice xmlns:v="urn:schemas-microsoft-com:vml" Requires="v">
                <p:oleObj spid="_x0000_s795204" name="Equation" r:id="rId7" imgW="571500" imgH="254000" progId="Equation.3">
                  <p:embed/>
                </p:oleObj>
              </mc:Choice>
              <mc:Fallback>
                <p:oleObj name="Equation" r:id="rId7" imgW="571500" imgH="254000" progId="Equation.3">
                  <p:embed/>
                  <p:pic>
                    <p:nvPicPr>
                      <p:cNvPr id="0" name=""/>
                      <p:cNvPicPr>
                        <a:picLocks noChangeAspect="1" noChangeArrowheads="1"/>
                      </p:cNvPicPr>
                      <p:nvPr/>
                    </p:nvPicPr>
                    <p:blipFill>
                      <a:blip r:embed="rId8"/>
                      <a:srcRect/>
                      <a:stretch>
                        <a:fillRect/>
                      </a:stretch>
                    </p:blipFill>
                    <p:spPr bwMode="auto">
                      <a:xfrm>
                        <a:off x="1524000" y="1600200"/>
                        <a:ext cx="1036637" cy="458787"/>
                      </a:xfrm>
                      <a:prstGeom prst="rect">
                        <a:avLst/>
                      </a:prstGeom>
                      <a:noFill/>
                      <a:ln>
                        <a:noFill/>
                      </a:ln>
                      <a:extLst/>
                    </p:spPr>
                  </p:pic>
                </p:oleObj>
              </mc:Fallback>
            </mc:AlternateContent>
          </a:graphicData>
        </a:graphic>
      </p:graphicFrame>
      <p:graphicFrame>
        <p:nvGraphicFramePr>
          <p:cNvPr id="14" name="Object 10"/>
          <p:cNvGraphicFramePr>
            <a:graphicFrameLocks noChangeAspect="1"/>
          </p:cNvGraphicFramePr>
          <p:nvPr>
            <p:extLst>
              <p:ext uri="{D42A27DB-BD31-4B8C-83A1-F6EECF244321}">
                <p14:modId xmlns:p14="http://schemas.microsoft.com/office/powerpoint/2010/main" val="372845477"/>
              </p:ext>
            </p:extLst>
          </p:nvPr>
        </p:nvGraphicFramePr>
        <p:xfrm>
          <a:off x="6858000" y="1600200"/>
          <a:ext cx="1289050" cy="481013"/>
        </p:xfrm>
        <a:graphic>
          <a:graphicData uri="http://schemas.openxmlformats.org/presentationml/2006/ole">
            <mc:AlternateContent xmlns:mc="http://schemas.openxmlformats.org/markup-compatibility/2006">
              <mc:Choice xmlns:v="urn:schemas-microsoft-com:vml" Requires="v">
                <p:oleObj spid="_x0000_s795205" name="Equation" r:id="rId9" imgW="711200" imgH="266700" progId="Equation.3">
                  <p:embed/>
                </p:oleObj>
              </mc:Choice>
              <mc:Fallback>
                <p:oleObj name="Equation" r:id="rId9" imgW="711200" imgH="266700" progId="Equation.3">
                  <p:embed/>
                  <p:pic>
                    <p:nvPicPr>
                      <p:cNvPr id="0" name=""/>
                      <p:cNvPicPr>
                        <a:picLocks noChangeAspect="1" noChangeArrowheads="1"/>
                      </p:cNvPicPr>
                      <p:nvPr/>
                    </p:nvPicPr>
                    <p:blipFill>
                      <a:blip r:embed="rId10"/>
                      <a:srcRect/>
                      <a:stretch>
                        <a:fillRect/>
                      </a:stretch>
                    </p:blipFill>
                    <p:spPr bwMode="auto">
                      <a:xfrm>
                        <a:off x="6858000" y="1600200"/>
                        <a:ext cx="1289050" cy="481013"/>
                      </a:xfrm>
                      <a:prstGeom prst="rect">
                        <a:avLst/>
                      </a:prstGeom>
                      <a:noFill/>
                      <a:ln>
                        <a:noFill/>
                      </a:ln>
                      <a:extLst/>
                    </p:spPr>
                  </p:pic>
                </p:oleObj>
              </mc:Fallback>
            </mc:AlternateContent>
          </a:graphicData>
        </a:graphic>
      </p:graphicFrame>
      <p:graphicFrame>
        <p:nvGraphicFramePr>
          <p:cNvPr id="15" name="Object 10"/>
          <p:cNvGraphicFramePr>
            <a:graphicFrameLocks noChangeAspect="1"/>
          </p:cNvGraphicFramePr>
          <p:nvPr>
            <p:extLst>
              <p:ext uri="{D42A27DB-BD31-4B8C-83A1-F6EECF244321}">
                <p14:modId xmlns:p14="http://schemas.microsoft.com/office/powerpoint/2010/main" val="4050808419"/>
              </p:ext>
            </p:extLst>
          </p:nvPr>
        </p:nvGraphicFramePr>
        <p:xfrm>
          <a:off x="4953000" y="2057400"/>
          <a:ext cx="1497013" cy="503237"/>
        </p:xfrm>
        <a:graphic>
          <a:graphicData uri="http://schemas.openxmlformats.org/presentationml/2006/ole">
            <mc:AlternateContent xmlns:mc="http://schemas.openxmlformats.org/markup-compatibility/2006">
              <mc:Choice xmlns:v="urn:schemas-microsoft-com:vml" Requires="v">
                <p:oleObj spid="_x0000_s795206" name="Equation" r:id="rId11" imgW="825500" imgH="279400" progId="Equation.3">
                  <p:embed/>
                </p:oleObj>
              </mc:Choice>
              <mc:Fallback>
                <p:oleObj name="Equation" r:id="rId11" imgW="825500" imgH="279400" progId="Equation.3">
                  <p:embed/>
                  <p:pic>
                    <p:nvPicPr>
                      <p:cNvPr id="0" name=""/>
                      <p:cNvPicPr>
                        <a:picLocks noChangeAspect="1" noChangeArrowheads="1"/>
                      </p:cNvPicPr>
                      <p:nvPr/>
                    </p:nvPicPr>
                    <p:blipFill>
                      <a:blip r:embed="rId12"/>
                      <a:srcRect/>
                      <a:stretch>
                        <a:fillRect/>
                      </a:stretch>
                    </p:blipFill>
                    <p:spPr bwMode="auto">
                      <a:xfrm>
                        <a:off x="4953000" y="2057400"/>
                        <a:ext cx="1497013" cy="503237"/>
                      </a:xfrm>
                      <a:prstGeom prst="rect">
                        <a:avLst/>
                      </a:prstGeom>
                      <a:noFill/>
                      <a:ln>
                        <a:noFill/>
                      </a:ln>
                      <a:extLst/>
                    </p:spPr>
                  </p:pic>
                </p:oleObj>
              </mc:Fallback>
            </mc:AlternateContent>
          </a:graphicData>
        </a:graphic>
      </p:graphicFrame>
      <p:graphicFrame>
        <p:nvGraphicFramePr>
          <p:cNvPr id="16" name="Object 10"/>
          <p:cNvGraphicFramePr>
            <a:graphicFrameLocks noChangeAspect="1"/>
          </p:cNvGraphicFramePr>
          <p:nvPr>
            <p:extLst>
              <p:ext uri="{D42A27DB-BD31-4B8C-83A1-F6EECF244321}">
                <p14:modId xmlns:p14="http://schemas.microsoft.com/office/powerpoint/2010/main" val="240385804"/>
              </p:ext>
            </p:extLst>
          </p:nvPr>
        </p:nvGraphicFramePr>
        <p:xfrm>
          <a:off x="3124200" y="2057400"/>
          <a:ext cx="1289050" cy="504825"/>
        </p:xfrm>
        <a:graphic>
          <a:graphicData uri="http://schemas.openxmlformats.org/presentationml/2006/ole">
            <mc:AlternateContent xmlns:mc="http://schemas.openxmlformats.org/markup-compatibility/2006">
              <mc:Choice xmlns:v="urn:schemas-microsoft-com:vml" Requires="v">
                <p:oleObj spid="_x0000_s795207" name="Equation" r:id="rId13" imgW="711200" imgH="279400" progId="Equation.3">
                  <p:embed/>
                </p:oleObj>
              </mc:Choice>
              <mc:Fallback>
                <p:oleObj name="Equation" r:id="rId13" imgW="711200" imgH="279400" progId="Equation.3">
                  <p:embed/>
                  <p:pic>
                    <p:nvPicPr>
                      <p:cNvPr id="0" name=""/>
                      <p:cNvPicPr>
                        <a:picLocks noChangeAspect="1" noChangeArrowheads="1"/>
                      </p:cNvPicPr>
                      <p:nvPr/>
                    </p:nvPicPr>
                    <p:blipFill>
                      <a:blip r:embed="rId14"/>
                      <a:srcRect/>
                      <a:stretch>
                        <a:fillRect/>
                      </a:stretch>
                    </p:blipFill>
                    <p:spPr bwMode="auto">
                      <a:xfrm>
                        <a:off x="3124200" y="2057400"/>
                        <a:ext cx="1289050" cy="504825"/>
                      </a:xfrm>
                      <a:prstGeom prst="rect">
                        <a:avLst/>
                      </a:prstGeom>
                      <a:noFill/>
                      <a:ln>
                        <a:noFill/>
                      </a:ln>
                      <a:extLst/>
                    </p:spPr>
                  </p:pic>
                </p:oleObj>
              </mc:Fallback>
            </mc:AlternateContent>
          </a:graphicData>
        </a:graphic>
      </p:graphicFrame>
      <p:graphicFrame>
        <p:nvGraphicFramePr>
          <p:cNvPr id="18" name="Object 10"/>
          <p:cNvGraphicFramePr>
            <a:graphicFrameLocks noChangeAspect="1"/>
          </p:cNvGraphicFramePr>
          <p:nvPr>
            <p:extLst>
              <p:ext uri="{D42A27DB-BD31-4B8C-83A1-F6EECF244321}">
                <p14:modId xmlns:p14="http://schemas.microsoft.com/office/powerpoint/2010/main" val="4192148601"/>
              </p:ext>
            </p:extLst>
          </p:nvPr>
        </p:nvGraphicFramePr>
        <p:xfrm>
          <a:off x="6858000" y="2057400"/>
          <a:ext cx="1566862" cy="503237"/>
        </p:xfrm>
        <a:graphic>
          <a:graphicData uri="http://schemas.openxmlformats.org/presentationml/2006/ole">
            <mc:AlternateContent xmlns:mc="http://schemas.openxmlformats.org/markup-compatibility/2006">
              <mc:Choice xmlns:v="urn:schemas-microsoft-com:vml" Requires="v">
                <p:oleObj spid="_x0000_s795208" name="Equation" r:id="rId15" imgW="863600" imgH="279400" progId="Equation.3">
                  <p:embed/>
                </p:oleObj>
              </mc:Choice>
              <mc:Fallback>
                <p:oleObj name="Equation" r:id="rId15" imgW="863600" imgH="279400" progId="Equation.3">
                  <p:embed/>
                  <p:pic>
                    <p:nvPicPr>
                      <p:cNvPr id="0" name=""/>
                      <p:cNvPicPr>
                        <a:picLocks noChangeAspect="1" noChangeArrowheads="1"/>
                      </p:cNvPicPr>
                      <p:nvPr/>
                    </p:nvPicPr>
                    <p:blipFill>
                      <a:blip r:embed="rId16"/>
                      <a:srcRect/>
                      <a:stretch>
                        <a:fillRect/>
                      </a:stretch>
                    </p:blipFill>
                    <p:spPr bwMode="auto">
                      <a:xfrm>
                        <a:off x="6858000" y="2057400"/>
                        <a:ext cx="1566862" cy="503237"/>
                      </a:xfrm>
                      <a:prstGeom prst="rect">
                        <a:avLst/>
                      </a:prstGeom>
                      <a:noFill/>
                      <a:ln>
                        <a:noFill/>
                      </a:ln>
                      <a:extLst/>
                    </p:spPr>
                  </p:pic>
                </p:oleObj>
              </mc:Fallback>
            </mc:AlternateContent>
          </a:graphicData>
        </a:graphic>
      </p:graphicFrame>
      <p:graphicFrame>
        <p:nvGraphicFramePr>
          <p:cNvPr id="19" name="Object 10"/>
          <p:cNvGraphicFramePr>
            <a:graphicFrameLocks noChangeAspect="1"/>
          </p:cNvGraphicFramePr>
          <p:nvPr>
            <p:extLst>
              <p:ext uri="{D42A27DB-BD31-4B8C-83A1-F6EECF244321}">
                <p14:modId xmlns:p14="http://schemas.microsoft.com/office/powerpoint/2010/main" val="334390421"/>
              </p:ext>
            </p:extLst>
          </p:nvPr>
        </p:nvGraphicFramePr>
        <p:xfrm>
          <a:off x="6858000" y="2514600"/>
          <a:ext cx="1612900" cy="503238"/>
        </p:xfrm>
        <a:graphic>
          <a:graphicData uri="http://schemas.openxmlformats.org/presentationml/2006/ole">
            <mc:AlternateContent xmlns:mc="http://schemas.openxmlformats.org/markup-compatibility/2006">
              <mc:Choice xmlns:v="urn:schemas-microsoft-com:vml" Requires="v">
                <p:oleObj spid="_x0000_s795209" name="Equation" r:id="rId17" imgW="889000" imgH="279400" progId="Equation.3">
                  <p:embed/>
                </p:oleObj>
              </mc:Choice>
              <mc:Fallback>
                <p:oleObj name="Equation" r:id="rId17" imgW="889000" imgH="279400" progId="Equation.3">
                  <p:embed/>
                  <p:pic>
                    <p:nvPicPr>
                      <p:cNvPr id="0" name=""/>
                      <p:cNvPicPr>
                        <a:picLocks noChangeAspect="1" noChangeArrowheads="1"/>
                      </p:cNvPicPr>
                      <p:nvPr/>
                    </p:nvPicPr>
                    <p:blipFill>
                      <a:blip r:embed="rId18"/>
                      <a:srcRect/>
                      <a:stretch>
                        <a:fillRect/>
                      </a:stretch>
                    </p:blipFill>
                    <p:spPr bwMode="auto">
                      <a:xfrm>
                        <a:off x="6858000" y="2514600"/>
                        <a:ext cx="1612900" cy="503238"/>
                      </a:xfrm>
                      <a:prstGeom prst="rect">
                        <a:avLst/>
                      </a:prstGeom>
                      <a:noFill/>
                      <a:ln>
                        <a:noFill/>
                      </a:ln>
                      <a:extLst/>
                    </p:spPr>
                  </p:pic>
                </p:oleObj>
              </mc:Fallback>
            </mc:AlternateContent>
          </a:graphicData>
        </a:graphic>
      </p:graphicFrame>
      <p:graphicFrame>
        <p:nvGraphicFramePr>
          <p:cNvPr id="20" name="Object 10"/>
          <p:cNvGraphicFramePr>
            <a:graphicFrameLocks noChangeAspect="1"/>
          </p:cNvGraphicFramePr>
          <p:nvPr>
            <p:extLst>
              <p:ext uri="{D42A27DB-BD31-4B8C-83A1-F6EECF244321}">
                <p14:modId xmlns:p14="http://schemas.microsoft.com/office/powerpoint/2010/main" val="2275717055"/>
              </p:ext>
            </p:extLst>
          </p:nvPr>
        </p:nvGraphicFramePr>
        <p:xfrm>
          <a:off x="4953000" y="2514600"/>
          <a:ext cx="1404938" cy="506412"/>
        </p:xfrm>
        <a:graphic>
          <a:graphicData uri="http://schemas.openxmlformats.org/presentationml/2006/ole">
            <mc:AlternateContent xmlns:mc="http://schemas.openxmlformats.org/markup-compatibility/2006">
              <mc:Choice xmlns:v="urn:schemas-microsoft-com:vml" Requires="v">
                <p:oleObj spid="_x0000_s795210" name="Equation" r:id="rId19" imgW="774700" imgH="279400" progId="Equation.3">
                  <p:embed/>
                </p:oleObj>
              </mc:Choice>
              <mc:Fallback>
                <p:oleObj name="Equation" r:id="rId19" imgW="774700" imgH="279400" progId="Equation.3">
                  <p:embed/>
                  <p:pic>
                    <p:nvPicPr>
                      <p:cNvPr id="0" name=""/>
                      <p:cNvPicPr>
                        <a:picLocks noChangeAspect="1" noChangeArrowheads="1"/>
                      </p:cNvPicPr>
                      <p:nvPr/>
                    </p:nvPicPr>
                    <p:blipFill>
                      <a:blip r:embed="rId20"/>
                      <a:srcRect/>
                      <a:stretch>
                        <a:fillRect/>
                      </a:stretch>
                    </p:blipFill>
                    <p:spPr bwMode="auto">
                      <a:xfrm>
                        <a:off x="4953000" y="2514600"/>
                        <a:ext cx="1404938" cy="506412"/>
                      </a:xfrm>
                      <a:prstGeom prst="rect">
                        <a:avLst/>
                      </a:prstGeom>
                      <a:noFill/>
                      <a:ln>
                        <a:noFill/>
                      </a:ln>
                      <a:extLst/>
                    </p:spPr>
                  </p:pic>
                </p:oleObj>
              </mc:Fallback>
            </mc:AlternateContent>
          </a:graphicData>
        </a:graphic>
      </p:graphicFrame>
      <p:graphicFrame>
        <p:nvGraphicFramePr>
          <p:cNvPr id="21" name="Object 10"/>
          <p:cNvGraphicFramePr>
            <a:graphicFrameLocks noChangeAspect="1"/>
          </p:cNvGraphicFramePr>
          <p:nvPr>
            <p:extLst>
              <p:ext uri="{D42A27DB-BD31-4B8C-83A1-F6EECF244321}">
                <p14:modId xmlns:p14="http://schemas.microsoft.com/office/powerpoint/2010/main" val="3721802536"/>
              </p:ext>
            </p:extLst>
          </p:nvPr>
        </p:nvGraphicFramePr>
        <p:xfrm>
          <a:off x="6858000" y="2971800"/>
          <a:ext cx="1519238" cy="506413"/>
        </p:xfrm>
        <a:graphic>
          <a:graphicData uri="http://schemas.openxmlformats.org/presentationml/2006/ole">
            <mc:AlternateContent xmlns:mc="http://schemas.openxmlformats.org/markup-compatibility/2006">
              <mc:Choice xmlns:v="urn:schemas-microsoft-com:vml" Requires="v">
                <p:oleObj spid="_x0000_s795211" name="Equation" r:id="rId21" imgW="838200" imgH="279400" progId="Equation.3">
                  <p:embed/>
                </p:oleObj>
              </mc:Choice>
              <mc:Fallback>
                <p:oleObj name="Equation" r:id="rId21" imgW="838200" imgH="279400" progId="Equation.3">
                  <p:embed/>
                  <p:pic>
                    <p:nvPicPr>
                      <p:cNvPr id="0" name=""/>
                      <p:cNvPicPr>
                        <a:picLocks noChangeAspect="1" noChangeArrowheads="1"/>
                      </p:cNvPicPr>
                      <p:nvPr/>
                    </p:nvPicPr>
                    <p:blipFill>
                      <a:blip r:embed="rId22"/>
                      <a:srcRect/>
                      <a:stretch>
                        <a:fillRect/>
                      </a:stretch>
                    </p:blipFill>
                    <p:spPr bwMode="auto">
                      <a:xfrm>
                        <a:off x="6858000" y="2971800"/>
                        <a:ext cx="1519238" cy="506413"/>
                      </a:xfrm>
                      <a:prstGeom prst="rect">
                        <a:avLst/>
                      </a:prstGeom>
                      <a:noFill/>
                      <a:ln>
                        <a:noFill/>
                      </a:ln>
                      <a:extLst/>
                    </p:spPr>
                  </p:pic>
                </p:oleObj>
              </mc:Fallback>
            </mc:AlternateContent>
          </a:graphicData>
        </a:graphic>
      </p:graphicFrame>
      <p:graphicFrame>
        <p:nvGraphicFramePr>
          <p:cNvPr id="22" name="Object 10"/>
          <p:cNvGraphicFramePr>
            <a:graphicFrameLocks noChangeAspect="1"/>
          </p:cNvGraphicFramePr>
          <p:nvPr>
            <p:extLst>
              <p:ext uri="{D42A27DB-BD31-4B8C-83A1-F6EECF244321}">
                <p14:modId xmlns:p14="http://schemas.microsoft.com/office/powerpoint/2010/main" val="1106720782"/>
              </p:ext>
            </p:extLst>
          </p:nvPr>
        </p:nvGraphicFramePr>
        <p:xfrm>
          <a:off x="381000" y="2057400"/>
          <a:ext cx="576262" cy="504825"/>
        </p:xfrm>
        <a:graphic>
          <a:graphicData uri="http://schemas.openxmlformats.org/presentationml/2006/ole">
            <mc:AlternateContent xmlns:mc="http://schemas.openxmlformats.org/markup-compatibility/2006">
              <mc:Choice xmlns:v="urn:schemas-microsoft-com:vml" Requires="v">
                <p:oleObj spid="_x0000_s795212" name="Equation" r:id="rId23" imgW="317500" imgH="279400" progId="Equation.3">
                  <p:embed/>
                </p:oleObj>
              </mc:Choice>
              <mc:Fallback>
                <p:oleObj name="Equation" r:id="rId23" imgW="317500" imgH="279400" progId="Equation.3">
                  <p:embed/>
                  <p:pic>
                    <p:nvPicPr>
                      <p:cNvPr id="0" name=""/>
                      <p:cNvPicPr>
                        <a:picLocks noChangeAspect="1" noChangeArrowheads="1"/>
                      </p:cNvPicPr>
                      <p:nvPr/>
                    </p:nvPicPr>
                    <p:blipFill>
                      <a:blip r:embed="rId24"/>
                      <a:srcRect/>
                      <a:stretch>
                        <a:fillRect/>
                      </a:stretch>
                    </p:blipFill>
                    <p:spPr bwMode="auto">
                      <a:xfrm>
                        <a:off x="381000" y="2057400"/>
                        <a:ext cx="576262" cy="504825"/>
                      </a:xfrm>
                      <a:prstGeom prst="rect">
                        <a:avLst/>
                      </a:prstGeom>
                      <a:noFill/>
                      <a:ln>
                        <a:noFill/>
                      </a:ln>
                      <a:extLst/>
                    </p:spPr>
                  </p:pic>
                </p:oleObj>
              </mc:Fallback>
            </mc:AlternateContent>
          </a:graphicData>
        </a:graphic>
      </p:graphicFrame>
      <p:graphicFrame>
        <p:nvGraphicFramePr>
          <p:cNvPr id="23" name="Object 10"/>
          <p:cNvGraphicFramePr>
            <a:graphicFrameLocks noChangeAspect="1"/>
          </p:cNvGraphicFramePr>
          <p:nvPr>
            <p:extLst>
              <p:ext uri="{D42A27DB-BD31-4B8C-83A1-F6EECF244321}">
                <p14:modId xmlns:p14="http://schemas.microsoft.com/office/powerpoint/2010/main" val="4086935500"/>
              </p:ext>
            </p:extLst>
          </p:nvPr>
        </p:nvGraphicFramePr>
        <p:xfrm>
          <a:off x="381000" y="2514600"/>
          <a:ext cx="668338" cy="504825"/>
        </p:xfrm>
        <a:graphic>
          <a:graphicData uri="http://schemas.openxmlformats.org/presentationml/2006/ole">
            <mc:AlternateContent xmlns:mc="http://schemas.openxmlformats.org/markup-compatibility/2006">
              <mc:Choice xmlns:v="urn:schemas-microsoft-com:vml" Requires="v">
                <p:oleObj spid="_x0000_s795213" name="Equation" r:id="rId25" imgW="368300" imgH="279400" progId="Equation.3">
                  <p:embed/>
                </p:oleObj>
              </mc:Choice>
              <mc:Fallback>
                <p:oleObj name="Equation" r:id="rId25" imgW="368300" imgH="279400" progId="Equation.3">
                  <p:embed/>
                  <p:pic>
                    <p:nvPicPr>
                      <p:cNvPr id="0" name=""/>
                      <p:cNvPicPr>
                        <a:picLocks noChangeAspect="1" noChangeArrowheads="1"/>
                      </p:cNvPicPr>
                      <p:nvPr/>
                    </p:nvPicPr>
                    <p:blipFill>
                      <a:blip r:embed="rId26"/>
                      <a:srcRect/>
                      <a:stretch>
                        <a:fillRect/>
                      </a:stretch>
                    </p:blipFill>
                    <p:spPr bwMode="auto">
                      <a:xfrm>
                        <a:off x="381000" y="2514600"/>
                        <a:ext cx="668338" cy="504825"/>
                      </a:xfrm>
                      <a:prstGeom prst="rect">
                        <a:avLst/>
                      </a:prstGeom>
                      <a:noFill/>
                      <a:ln>
                        <a:noFill/>
                      </a:ln>
                      <a:extLst/>
                    </p:spPr>
                  </p:pic>
                </p:oleObj>
              </mc:Fallback>
            </mc:AlternateContent>
          </a:graphicData>
        </a:graphic>
      </p:graphicFrame>
      <p:graphicFrame>
        <p:nvGraphicFramePr>
          <p:cNvPr id="24" name="Object 10"/>
          <p:cNvGraphicFramePr>
            <a:graphicFrameLocks noChangeAspect="1"/>
          </p:cNvGraphicFramePr>
          <p:nvPr>
            <p:extLst>
              <p:ext uri="{D42A27DB-BD31-4B8C-83A1-F6EECF244321}">
                <p14:modId xmlns:p14="http://schemas.microsoft.com/office/powerpoint/2010/main" val="2975666877"/>
              </p:ext>
            </p:extLst>
          </p:nvPr>
        </p:nvGraphicFramePr>
        <p:xfrm>
          <a:off x="381000" y="2971800"/>
          <a:ext cx="782638" cy="504825"/>
        </p:xfrm>
        <a:graphic>
          <a:graphicData uri="http://schemas.openxmlformats.org/presentationml/2006/ole">
            <mc:AlternateContent xmlns:mc="http://schemas.openxmlformats.org/markup-compatibility/2006">
              <mc:Choice xmlns:v="urn:schemas-microsoft-com:vml" Requires="v">
                <p:oleObj spid="_x0000_s795214" name="Equation" r:id="rId27" imgW="431800" imgH="279400" progId="Equation.3">
                  <p:embed/>
                </p:oleObj>
              </mc:Choice>
              <mc:Fallback>
                <p:oleObj name="Equation" r:id="rId27" imgW="431800" imgH="279400" progId="Equation.3">
                  <p:embed/>
                  <p:pic>
                    <p:nvPicPr>
                      <p:cNvPr id="0" name=""/>
                      <p:cNvPicPr>
                        <a:picLocks noChangeAspect="1" noChangeArrowheads="1"/>
                      </p:cNvPicPr>
                      <p:nvPr/>
                    </p:nvPicPr>
                    <p:blipFill>
                      <a:blip r:embed="rId28"/>
                      <a:srcRect/>
                      <a:stretch>
                        <a:fillRect/>
                      </a:stretch>
                    </p:blipFill>
                    <p:spPr bwMode="auto">
                      <a:xfrm>
                        <a:off x="381000" y="2971800"/>
                        <a:ext cx="782638" cy="504825"/>
                      </a:xfrm>
                      <a:prstGeom prst="rect">
                        <a:avLst/>
                      </a:prstGeom>
                      <a:noFill/>
                      <a:ln>
                        <a:noFill/>
                      </a:ln>
                      <a:extLst/>
                    </p:spPr>
                  </p:pic>
                </p:oleObj>
              </mc:Fallback>
            </mc:AlternateContent>
          </a:graphicData>
        </a:graphic>
      </p:graphicFrame>
      <p:graphicFrame>
        <p:nvGraphicFramePr>
          <p:cNvPr id="27" name="Content Placeholder 5"/>
          <p:cNvGraphicFramePr>
            <a:graphicFrameLocks noGrp="1"/>
          </p:cNvGraphicFramePr>
          <p:nvPr>
            <p:ph sz="half" idx="1"/>
            <p:extLst>
              <p:ext uri="{D42A27DB-BD31-4B8C-83A1-F6EECF244321}">
                <p14:modId xmlns:p14="http://schemas.microsoft.com/office/powerpoint/2010/main" val="3468554516"/>
              </p:ext>
            </p:extLst>
          </p:nvPr>
        </p:nvGraphicFramePr>
        <p:xfrm>
          <a:off x="228600" y="3733800"/>
          <a:ext cx="8336280" cy="1254316"/>
        </p:xfrm>
        <a:graphic>
          <a:graphicData uri="http://schemas.openxmlformats.org/drawingml/2006/table">
            <a:tbl>
              <a:tblPr firstRow="1" bandRow="1">
                <a:tableStyleId>{5C22544A-7EE6-4342-B048-85BDC9FD1C3A}</a:tableStyleId>
              </a:tblPr>
              <a:tblGrid>
                <a:gridCol w="868680"/>
                <a:gridCol w="1600200"/>
                <a:gridCol w="1752600"/>
                <a:gridCol w="1981200"/>
                <a:gridCol w="2133600"/>
              </a:tblGrid>
              <a:tr h="280287">
                <a:tc>
                  <a:txBody>
                    <a:bodyPr/>
                    <a:lstStyle/>
                    <a:p>
                      <a:r>
                        <a:rPr lang="en-US" dirty="0" smtClean="0">
                          <a:solidFill>
                            <a:schemeClr val="tx1"/>
                          </a:solidFill>
                        </a:rPr>
                        <a:t>factor</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dirty="0" smtClean="0">
                          <a:solidFill>
                            <a:schemeClr val="tx1"/>
                          </a:solidFill>
                        </a:rPr>
                        <a:t>TMD PFF RANK</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r>
              <a:tr h="444278">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graphicFrame>
        <p:nvGraphicFramePr>
          <p:cNvPr id="28" name="Object 10"/>
          <p:cNvGraphicFramePr>
            <a:graphicFrameLocks noChangeAspect="1"/>
          </p:cNvGraphicFramePr>
          <p:nvPr>
            <p:extLst>
              <p:ext uri="{D42A27DB-BD31-4B8C-83A1-F6EECF244321}">
                <p14:modId xmlns:p14="http://schemas.microsoft.com/office/powerpoint/2010/main" val="412034864"/>
              </p:ext>
            </p:extLst>
          </p:nvPr>
        </p:nvGraphicFramePr>
        <p:xfrm>
          <a:off x="4895850" y="4495800"/>
          <a:ext cx="1312863" cy="481013"/>
        </p:xfrm>
        <a:graphic>
          <a:graphicData uri="http://schemas.openxmlformats.org/presentationml/2006/ole">
            <mc:AlternateContent xmlns:mc="http://schemas.openxmlformats.org/markup-compatibility/2006">
              <mc:Choice xmlns:v="urn:schemas-microsoft-com:vml" Requires="v">
                <p:oleObj spid="_x0000_s795215" name="Equation" r:id="rId29" imgW="723900" imgH="266700" progId="Equation.3">
                  <p:embed/>
                </p:oleObj>
              </mc:Choice>
              <mc:Fallback>
                <p:oleObj name="Equation" r:id="rId29" imgW="723900" imgH="266700" progId="Equation.3">
                  <p:embed/>
                  <p:pic>
                    <p:nvPicPr>
                      <p:cNvPr id="0" name=""/>
                      <p:cNvPicPr>
                        <a:picLocks noChangeAspect="1" noChangeArrowheads="1"/>
                      </p:cNvPicPr>
                      <p:nvPr/>
                    </p:nvPicPr>
                    <p:blipFill>
                      <a:blip r:embed="rId30"/>
                      <a:srcRect/>
                      <a:stretch>
                        <a:fillRect/>
                      </a:stretch>
                    </p:blipFill>
                    <p:spPr bwMode="auto">
                      <a:xfrm>
                        <a:off x="4895850" y="4495800"/>
                        <a:ext cx="1312863" cy="481013"/>
                      </a:xfrm>
                      <a:prstGeom prst="rect">
                        <a:avLst/>
                      </a:prstGeom>
                      <a:noFill/>
                      <a:ln>
                        <a:noFill/>
                      </a:ln>
                      <a:extLst/>
                    </p:spPr>
                  </p:pic>
                </p:oleObj>
              </mc:Fallback>
            </mc:AlternateContent>
          </a:graphicData>
        </a:graphic>
      </p:graphicFrame>
      <p:graphicFrame>
        <p:nvGraphicFramePr>
          <p:cNvPr id="29" name="Object 10"/>
          <p:cNvGraphicFramePr>
            <a:graphicFrameLocks noChangeAspect="1"/>
          </p:cNvGraphicFramePr>
          <p:nvPr>
            <p:extLst>
              <p:ext uri="{D42A27DB-BD31-4B8C-83A1-F6EECF244321}">
                <p14:modId xmlns:p14="http://schemas.microsoft.com/office/powerpoint/2010/main" val="796382642"/>
              </p:ext>
            </p:extLst>
          </p:nvPr>
        </p:nvGraphicFramePr>
        <p:xfrm>
          <a:off x="3078163" y="4495800"/>
          <a:ext cx="1220787" cy="482600"/>
        </p:xfrm>
        <a:graphic>
          <a:graphicData uri="http://schemas.openxmlformats.org/presentationml/2006/ole">
            <mc:AlternateContent xmlns:mc="http://schemas.openxmlformats.org/markup-compatibility/2006">
              <mc:Choice xmlns:v="urn:schemas-microsoft-com:vml" Requires="v">
                <p:oleObj spid="_x0000_s795216" name="Equation" r:id="rId31" imgW="673100" imgH="266700" progId="Equation.3">
                  <p:embed/>
                </p:oleObj>
              </mc:Choice>
              <mc:Fallback>
                <p:oleObj name="Equation" r:id="rId31" imgW="673100" imgH="266700" progId="Equation.3">
                  <p:embed/>
                  <p:pic>
                    <p:nvPicPr>
                      <p:cNvPr id="0" name=""/>
                      <p:cNvPicPr>
                        <a:picLocks noChangeAspect="1" noChangeArrowheads="1"/>
                      </p:cNvPicPr>
                      <p:nvPr/>
                    </p:nvPicPr>
                    <p:blipFill>
                      <a:blip r:embed="rId32"/>
                      <a:srcRect/>
                      <a:stretch>
                        <a:fillRect/>
                      </a:stretch>
                    </p:blipFill>
                    <p:spPr bwMode="auto">
                      <a:xfrm>
                        <a:off x="3078163" y="4495800"/>
                        <a:ext cx="1220787" cy="482600"/>
                      </a:xfrm>
                      <a:prstGeom prst="rect">
                        <a:avLst/>
                      </a:prstGeom>
                      <a:noFill/>
                      <a:ln>
                        <a:noFill/>
                      </a:ln>
                      <a:extLst/>
                    </p:spPr>
                  </p:pic>
                </p:oleObj>
              </mc:Fallback>
            </mc:AlternateContent>
          </a:graphicData>
        </a:graphic>
      </p:graphicFrame>
      <p:graphicFrame>
        <p:nvGraphicFramePr>
          <p:cNvPr id="30" name="Object 10"/>
          <p:cNvGraphicFramePr>
            <a:graphicFrameLocks noChangeAspect="1"/>
          </p:cNvGraphicFramePr>
          <p:nvPr>
            <p:extLst>
              <p:ext uri="{D42A27DB-BD31-4B8C-83A1-F6EECF244321}">
                <p14:modId xmlns:p14="http://schemas.microsoft.com/office/powerpoint/2010/main" val="3151115951"/>
              </p:ext>
            </p:extLst>
          </p:nvPr>
        </p:nvGraphicFramePr>
        <p:xfrm>
          <a:off x="1466850" y="4495800"/>
          <a:ext cx="1150938" cy="458788"/>
        </p:xfrm>
        <a:graphic>
          <a:graphicData uri="http://schemas.openxmlformats.org/presentationml/2006/ole">
            <mc:AlternateContent xmlns:mc="http://schemas.openxmlformats.org/markup-compatibility/2006">
              <mc:Choice xmlns:v="urn:schemas-microsoft-com:vml" Requires="v">
                <p:oleObj spid="_x0000_s795217" name="Equation" r:id="rId33" imgW="635000" imgH="254000" progId="Equation.3">
                  <p:embed/>
                </p:oleObj>
              </mc:Choice>
              <mc:Fallback>
                <p:oleObj name="Equation" r:id="rId33" imgW="635000" imgH="254000" progId="Equation.3">
                  <p:embed/>
                  <p:pic>
                    <p:nvPicPr>
                      <p:cNvPr id="0" name=""/>
                      <p:cNvPicPr>
                        <a:picLocks noChangeAspect="1" noChangeArrowheads="1"/>
                      </p:cNvPicPr>
                      <p:nvPr/>
                    </p:nvPicPr>
                    <p:blipFill>
                      <a:blip r:embed="rId34"/>
                      <a:srcRect/>
                      <a:stretch>
                        <a:fillRect/>
                      </a:stretch>
                    </p:blipFill>
                    <p:spPr bwMode="auto">
                      <a:xfrm>
                        <a:off x="1466850" y="4495800"/>
                        <a:ext cx="1150938" cy="458788"/>
                      </a:xfrm>
                      <a:prstGeom prst="rect">
                        <a:avLst/>
                      </a:prstGeom>
                      <a:noFill/>
                      <a:ln>
                        <a:noFill/>
                      </a:ln>
                      <a:extLst/>
                    </p:spPr>
                  </p:pic>
                </p:oleObj>
              </mc:Fallback>
            </mc:AlternateContent>
          </a:graphicData>
        </a:graphic>
      </p:graphicFrame>
      <p:graphicFrame>
        <p:nvGraphicFramePr>
          <p:cNvPr id="31" name="Object 10"/>
          <p:cNvGraphicFramePr>
            <a:graphicFrameLocks noChangeAspect="1"/>
          </p:cNvGraphicFramePr>
          <p:nvPr>
            <p:extLst>
              <p:ext uri="{D42A27DB-BD31-4B8C-83A1-F6EECF244321}">
                <p14:modId xmlns:p14="http://schemas.microsoft.com/office/powerpoint/2010/main" val="649379063"/>
              </p:ext>
            </p:extLst>
          </p:nvPr>
        </p:nvGraphicFramePr>
        <p:xfrm>
          <a:off x="6811963" y="4495800"/>
          <a:ext cx="1381125" cy="481013"/>
        </p:xfrm>
        <a:graphic>
          <a:graphicData uri="http://schemas.openxmlformats.org/presentationml/2006/ole">
            <mc:AlternateContent xmlns:mc="http://schemas.openxmlformats.org/markup-compatibility/2006">
              <mc:Choice xmlns:v="urn:schemas-microsoft-com:vml" Requires="v">
                <p:oleObj spid="_x0000_s795218" name="Equation" r:id="rId35" imgW="762000" imgH="266700" progId="Equation.3">
                  <p:embed/>
                </p:oleObj>
              </mc:Choice>
              <mc:Fallback>
                <p:oleObj name="Equation" r:id="rId35" imgW="762000" imgH="266700" progId="Equation.3">
                  <p:embed/>
                  <p:pic>
                    <p:nvPicPr>
                      <p:cNvPr id="0" name=""/>
                      <p:cNvPicPr>
                        <a:picLocks noChangeAspect="1" noChangeArrowheads="1"/>
                      </p:cNvPicPr>
                      <p:nvPr/>
                    </p:nvPicPr>
                    <p:blipFill>
                      <a:blip r:embed="rId36"/>
                      <a:srcRect/>
                      <a:stretch>
                        <a:fillRect/>
                      </a:stretch>
                    </p:blipFill>
                    <p:spPr bwMode="auto">
                      <a:xfrm>
                        <a:off x="6811963" y="4495800"/>
                        <a:ext cx="1381125" cy="481013"/>
                      </a:xfrm>
                      <a:prstGeom prst="rect">
                        <a:avLst/>
                      </a:prstGeom>
                      <a:noFill/>
                      <a:ln>
                        <a:noFill/>
                      </a:ln>
                      <a:extLst/>
                    </p:spPr>
                  </p:pic>
                </p:oleObj>
              </mc:Fallback>
            </mc:AlternateContent>
          </a:graphicData>
        </a:graphic>
      </p:graphicFrame>
      <p:sp>
        <p:nvSpPr>
          <p:cNvPr id="32" name="TextBox 31"/>
          <p:cNvSpPr txBox="1"/>
          <p:nvPr/>
        </p:nvSpPr>
        <p:spPr>
          <a:xfrm>
            <a:off x="0" y="6488668"/>
            <a:ext cx="3657600" cy="369332"/>
          </a:xfrm>
          <a:prstGeom prst="rect">
            <a:avLst/>
          </a:prstGeom>
          <a:solidFill>
            <a:schemeClr val="bg1">
              <a:lumMod val="95000"/>
            </a:schemeClr>
          </a:solidFill>
          <a:ln>
            <a:solidFill>
              <a:srgbClr val="0000FF"/>
            </a:solidFill>
          </a:ln>
        </p:spPr>
        <p:txBody>
          <a:bodyPr wrap="square" rtlCol="0">
            <a:spAutoFit/>
          </a:bodyPr>
          <a:lstStyle/>
          <a:p>
            <a:pPr>
              <a:defRPr/>
            </a:pPr>
            <a:r>
              <a:rPr lang="en-US" dirty="0" smtClean="0"/>
              <a:t>Buffing, Mukherjee, M</a:t>
            </a:r>
          </a:p>
        </p:txBody>
      </p:sp>
    </p:spTree>
    <p:extLst>
      <p:ext uri="{BB962C8B-B14F-4D97-AF65-F5344CB8AC3E}">
        <p14:creationId xmlns:p14="http://schemas.microsoft.com/office/powerpoint/2010/main" val="38399642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Parton distribution (PDF) and fragmentation (PFF) functions</a:t>
            </a:r>
            <a:endParaRPr lang="en-US" dirty="0"/>
          </a:p>
        </p:txBody>
      </p:sp>
      <p:sp>
        <p:nvSpPr>
          <p:cNvPr id="3" name="Content Placeholder 2"/>
          <p:cNvSpPr>
            <a:spLocks noGrp="1"/>
          </p:cNvSpPr>
          <p:nvPr>
            <p:ph idx="1"/>
          </p:nvPr>
        </p:nvSpPr>
        <p:spPr>
          <a:xfrm>
            <a:off x="228600" y="838200"/>
            <a:ext cx="8686800" cy="5715000"/>
          </a:xfrm>
        </p:spPr>
        <p:txBody>
          <a:bodyPr/>
          <a:lstStyle/>
          <a:p>
            <a:pPr>
              <a:spcBef>
                <a:spcPts val="800"/>
              </a:spcBef>
            </a:pPr>
            <a:r>
              <a:rPr lang="en-US" sz="1800" dirty="0" smtClean="0"/>
              <a:t>Parton densities (PDFs) and decay functions (PFFs) are natural way of dealing with quarks/gluons in high energy processes (several PDF databases)</a:t>
            </a:r>
          </a:p>
          <a:p>
            <a:pPr>
              <a:spcBef>
                <a:spcPts val="800"/>
              </a:spcBef>
            </a:pPr>
            <a:r>
              <a:rPr lang="en-US" sz="1800" dirty="0" smtClean="0"/>
              <a:t>PDFs can be embedded in a field theoretical framework via Operator Product Expansion (OPE), connecting </a:t>
            </a:r>
            <a:r>
              <a:rPr lang="en-US" sz="1800" dirty="0" err="1" smtClean="0"/>
              <a:t>Mellin</a:t>
            </a:r>
            <a:r>
              <a:rPr lang="en-US" sz="1800" dirty="0" smtClean="0"/>
              <a:t> moments of PDFs with particular QCD matrix elements of operators (spin and twist expansion) </a:t>
            </a:r>
          </a:p>
          <a:p>
            <a:pPr>
              <a:spcBef>
                <a:spcPts val="800"/>
              </a:spcBef>
            </a:pPr>
            <a:r>
              <a:rPr lang="en-US" sz="1800" dirty="0" smtClean="0"/>
              <a:t>Hard process introduces necessary directionality with light-like directions,          </a:t>
            </a:r>
            <a:r>
              <a:rPr lang="en-US" sz="1800" dirty="0" smtClean="0">
                <a:solidFill>
                  <a:srgbClr val="000090"/>
                </a:solidFill>
              </a:rPr>
              <a:t>P</a:t>
            </a:r>
            <a:r>
              <a:rPr lang="en-US" sz="1800" dirty="0" smtClean="0">
                <a:solidFill>
                  <a:srgbClr val="0000FF"/>
                </a:solidFill>
              </a:rPr>
              <a:t> </a:t>
            </a:r>
            <a:r>
              <a:rPr lang="en-US" sz="1800" dirty="0" smtClean="0">
                <a:solidFill>
                  <a:srgbClr val="9C9CDF"/>
                </a:solidFill>
              </a:rPr>
              <a:t>– M</a:t>
            </a:r>
            <a:r>
              <a:rPr lang="en-US" sz="1800" baseline="30000" dirty="0" smtClean="0">
                <a:solidFill>
                  <a:srgbClr val="9C9CDF"/>
                </a:solidFill>
              </a:rPr>
              <a:t>2</a:t>
            </a:r>
            <a:r>
              <a:rPr lang="en-US" sz="1800" dirty="0" smtClean="0">
                <a:solidFill>
                  <a:srgbClr val="9C9CDF"/>
                </a:solidFill>
              </a:rPr>
              <a:t> n </a:t>
            </a:r>
            <a:r>
              <a:rPr lang="en-US" sz="1800" dirty="0" smtClean="0"/>
              <a:t>and </a:t>
            </a:r>
            <a:r>
              <a:rPr lang="en-US" sz="1800" dirty="0" smtClean="0">
                <a:solidFill>
                  <a:srgbClr val="000090"/>
                </a:solidFill>
              </a:rPr>
              <a:t>n = P’/P.P’ </a:t>
            </a:r>
            <a:r>
              <a:rPr lang="en-US" sz="1800" dirty="0" smtClean="0"/>
              <a:t>(satisfying </a:t>
            </a:r>
            <a:r>
              <a:rPr lang="en-US" sz="1800" dirty="0" err="1" smtClean="0">
                <a:solidFill>
                  <a:srgbClr val="000090"/>
                </a:solidFill>
              </a:rPr>
              <a:t>P.n</a:t>
            </a:r>
            <a:r>
              <a:rPr lang="en-US" sz="1800" dirty="0" smtClean="0">
                <a:solidFill>
                  <a:srgbClr val="000090"/>
                </a:solidFill>
              </a:rPr>
              <a:t> = 1</a:t>
            </a:r>
            <a:r>
              <a:rPr lang="en-US" sz="1800" dirty="0" smtClean="0"/>
              <a:t>) </a:t>
            </a:r>
          </a:p>
          <a:p>
            <a:pPr>
              <a:spcBef>
                <a:spcPts val="800"/>
              </a:spcBef>
            </a:pPr>
            <a:r>
              <a:rPr lang="en-US" sz="1800" dirty="0" smtClean="0"/>
              <a:t>The </a:t>
            </a:r>
            <a:r>
              <a:rPr lang="en-US" sz="1800" dirty="0" err="1" smtClean="0"/>
              <a:t>lightcone</a:t>
            </a:r>
            <a:r>
              <a:rPr lang="en-US" sz="1800" dirty="0" smtClean="0"/>
              <a:t> momentum fraction x of the </a:t>
            </a:r>
            <a:r>
              <a:rPr lang="en-US" sz="1800" dirty="0" err="1" smtClean="0"/>
              <a:t>parton</a:t>
            </a:r>
            <a:r>
              <a:rPr lang="en-US" sz="1800" dirty="0" smtClean="0"/>
              <a:t> momentum </a:t>
            </a:r>
            <a:r>
              <a:rPr lang="en-US" sz="1800" dirty="0" smtClean="0">
                <a:solidFill>
                  <a:srgbClr val="000090"/>
                </a:solidFill>
              </a:rPr>
              <a:t>p = x P</a:t>
            </a:r>
            <a:r>
              <a:rPr lang="en-US" sz="1800" dirty="0" smtClean="0"/>
              <a:t> is linked to </a:t>
            </a:r>
            <a:r>
              <a:rPr lang="en-US" sz="1800" dirty="0" err="1" smtClean="0">
                <a:solidFill>
                  <a:srgbClr val="000090"/>
                </a:solidFill>
              </a:rPr>
              <a:t>x</a:t>
            </a:r>
            <a:r>
              <a:rPr lang="en-US" sz="1800" baseline="-25000" dirty="0" err="1" smtClean="0">
                <a:solidFill>
                  <a:srgbClr val="000090"/>
                </a:solidFill>
              </a:rPr>
              <a:t>B</a:t>
            </a:r>
            <a:r>
              <a:rPr lang="en-US" sz="1800" dirty="0" smtClean="0">
                <a:solidFill>
                  <a:srgbClr val="000090"/>
                </a:solidFill>
              </a:rPr>
              <a:t> = Q</a:t>
            </a:r>
            <a:r>
              <a:rPr lang="en-US" sz="1800" baseline="30000" dirty="0" smtClean="0">
                <a:solidFill>
                  <a:srgbClr val="000090"/>
                </a:solidFill>
              </a:rPr>
              <a:t>2</a:t>
            </a:r>
            <a:r>
              <a:rPr lang="en-US" sz="1800" dirty="0" smtClean="0">
                <a:solidFill>
                  <a:srgbClr val="000090"/>
                </a:solidFill>
              </a:rPr>
              <a:t>/2P.q </a:t>
            </a:r>
            <a:r>
              <a:rPr lang="en-US" sz="1800" dirty="0" smtClean="0"/>
              <a:t>(DIS) </a:t>
            </a:r>
            <a:r>
              <a:rPr lang="en-US" sz="1800" dirty="0" smtClean="0">
                <a:solidFill>
                  <a:srgbClr val="000000"/>
                </a:solidFill>
              </a:rPr>
              <a:t>or</a:t>
            </a:r>
            <a:r>
              <a:rPr lang="en-US" sz="1800" dirty="0" smtClean="0">
                <a:solidFill>
                  <a:srgbClr val="000090"/>
                </a:solidFill>
              </a:rPr>
              <a:t> x</a:t>
            </a:r>
            <a:r>
              <a:rPr lang="en-US" sz="1800" baseline="-25000" dirty="0" smtClean="0">
                <a:solidFill>
                  <a:srgbClr val="000090"/>
                </a:solidFill>
              </a:rPr>
              <a:t>1</a:t>
            </a:r>
            <a:r>
              <a:rPr lang="en-US" sz="1800" dirty="0" smtClean="0">
                <a:solidFill>
                  <a:srgbClr val="000090"/>
                </a:solidFill>
              </a:rPr>
              <a:t> = q.P</a:t>
            </a:r>
            <a:r>
              <a:rPr lang="en-US" sz="1800" baseline="-25000" dirty="0">
                <a:solidFill>
                  <a:srgbClr val="000090"/>
                </a:solidFill>
              </a:rPr>
              <a:t>2</a:t>
            </a:r>
            <a:r>
              <a:rPr lang="en-US" sz="1800" dirty="0" smtClean="0">
                <a:solidFill>
                  <a:srgbClr val="000090"/>
                </a:solidFill>
              </a:rPr>
              <a:t>/P</a:t>
            </a:r>
            <a:r>
              <a:rPr lang="en-US" sz="1800" baseline="-25000" dirty="0" smtClean="0">
                <a:solidFill>
                  <a:srgbClr val="000090"/>
                </a:solidFill>
              </a:rPr>
              <a:t>1</a:t>
            </a:r>
            <a:r>
              <a:rPr lang="en-US" sz="1800" dirty="0" smtClean="0">
                <a:solidFill>
                  <a:srgbClr val="000090"/>
                </a:solidFill>
              </a:rPr>
              <a:t>.P</a:t>
            </a:r>
            <a:r>
              <a:rPr lang="en-US" sz="1800" baseline="-25000" dirty="0" smtClean="0">
                <a:solidFill>
                  <a:srgbClr val="000090"/>
                </a:solidFill>
              </a:rPr>
              <a:t>2</a:t>
            </a:r>
            <a:r>
              <a:rPr lang="en-US" sz="1800" dirty="0" smtClean="0">
                <a:solidFill>
                  <a:srgbClr val="000090"/>
                </a:solidFill>
              </a:rPr>
              <a:t> </a:t>
            </a:r>
            <a:r>
              <a:rPr lang="en-US" sz="1800" dirty="0"/>
              <a:t>and</a:t>
            </a:r>
            <a:r>
              <a:rPr lang="en-US" sz="1800" dirty="0">
                <a:solidFill>
                  <a:srgbClr val="000090"/>
                </a:solidFill>
              </a:rPr>
              <a:t> </a:t>
            </a:r>
            <a:r>
              <a:rPr lang="en-US" sz="1800" dirty="0" smtClean="0">
                <a:solidFill>
                  <a:srgbClr val="000090"/>
                </a:solidFill>
              </a:rPr>
              <a:t>x</a:t>
            </a:r>
            <a:r>
              <a:rPr lang="en-US" sz="1800" baseline="-25000" dirty="0" smtClean="0">
                <a:solidFill>
                  <a:srgbClr val="000090"/>
                </a:solidFill>
              </a:rPr>
              <a:t>2</a:t>
            </a:r>
            <a:r>
              <a:rPr lang="en-US" sz="1800" dirty="0" smtClean="0">
                <a:solidFill>
                  <a:srgbClr val="000090"/>
                </a:solidFill>
              </a:rPr>
              <a:t> </a:t>
            </a:r>
            <a:r>
              <a:rPr lang="en-US" sz="1800" dirty="0">
                <a:solidFill>
                  <a:srgbClr val="000090"/>
                </a:solidFill>
              </a:rPr>
              <a:t>= </a:t>
            </a:r>
            <a:r>
              <a:rPr lang="en-US" sz="1800" dirty="0" smtClean="0">
                <a:solidFill>
                  <a:srgbClr val="000090"/>
                </a:solidFill>
              </a:rPr>
              <a:t>q.P</a:t>
            </a:r>
            <a:r>
              <a:rPr lang="en-US" sz="1800" baseline="-25000" dirty="0" smtClean="0">
                <a:solidFill>
                  <a:srgbClr val="000090"/>
                </a:solidFill>
              </a:rPr>
              <a:t>1</a:t>
            </a:r>
            <a:r>
              <a:rPr lang="en-US" sz="1800" dirty="0" smtClean="0">
                <a:solidFill>
                  <a:srgbClr val="000090"/>
                </a:solidFill>
              </a:rPr>
              <a:t>/</a:t>
            </a:r>
            <a:r>
              <a:rPr lang="en-US" sz="1800" dirty="0">
                <a:solidFill>
                  <a:srgbClr val="000090"/>
                </a:solidFill>
              </a:rPr>
              <a:t>P</a:t>
            </a:r>
            <a:r>
              <a:rPr lang="en-US" sz="1800" baseline="-25000" dirty="0">
                <a:solidFill>
                  <a:srgbClr val="000090"/>
                </a:solidFill>
              </a:rPr>
              <a:t>1</a:t>
            </a:r>
            <a:r>
              <a:rPr lang="en-US" sz="1800" dirty="0">
                <a:solidFill>
                  <a:srgbClr val="000090"/>
                </a:solidFill>
              </a:rPr>
              <a:t>.P</a:t>
            </a:r>
            <a:r>
              <a:rPr lang="en-US" sz="1800" baseline="-25000" dirty="0">
                <a:solidFill>
                  <a:srgbClr val="000090"/>
                </a:solidFill>
              </a:rPr>
              <a:t>2</a:t>
            </a:r>
            <a:r>
              <a:rPr lang="en-US" sz="1800" dirty="0">
                <a:solidFill>
                  <a:srgbClr val="000090"/>
                </a:solidFill>
              </a:rPr>
              <a:t> </a:t>
            </a:r>
            <a:r>
              <a:rPr lang="en-US" sz="1800" dirty="0" smtClean="0">
                <a:solidFill>
                  <a:srgbClr val="000090"/>
                </a:solidFill>
              </a:rPr>
              <a:t> </a:t>
            </a:r>
            <a:r>
              <a:rPr lang="en-US" sz="1800" dirty="0" smtClean="0"/>
              <a:t>(DY)</a:t>
            </a:r>
          </a:p>
          <a:p>
            <a:pPr>
              <a:spcBef>
                <a:spcPts val="800"/>
              </a:spcBef>
            </a:pPr>
            <a:r>
              <a:rPr lang="en-US" sz="1800" dirty="0" smtClean="0"/>
              <a:t>Polarization, </a:t>
            </a:r>
            <a:r>
              <a:rPr lang="en-US" sz="1800" dirty="0" smtClean="0">
                <a:solidFill>
                  <a:srgbClr val="000090"/>
                </a:solidFill>
              </a:rPr>
              <a:t>MS </a:t>
            </a:r>
            <a:r>
              <a:rPr lang="en-US" sz="1800" dirty="0">
                <a:solidFill>
                  <a:srgbClr val="000090"/>
                </a:solidFill>
              </a:rPr>
              <a:t>= S</a:t>
            </a:r>
            <a:r>
              <a:rPr lang="en-US" sz="1800" baseline="-25000" dirty="0">
                <a:solidFill>
                  <a:srgbClr val="000090"/>
                </a:solidFill>
              </a:rPr>
              <a:t>L</a:t>
            </a:r>
            <a:r>
              <a:rPr lang="en-US" sz="1800" dirty="0">
                <a:solidFill>
                  <a:srgbClr val="000090"/>
                </a:solidFill>
              </a:rPr>
              <a:t> P + </a:t>
            </a:r>
            <a:r>
              <a:rPr lang="en-US" sz="1800" dirty="0" smtClean="0">
                <a:solidFill>
                  <a:srgbClr val="000090"/>
                </a:solidFill>
              </a:rPr>
              <a:t>MS</a:t>
            </a:r>
            <a:r>
              <a:rPr lang="en-US" sz="1800" baseline="-25000" dirty="0" smtClean="0">
                <a:solidFill>
                  <a:srgbClr val="000090"/>
                </a:solidFill>
              </a:rPr>
              <a:t>T</a:t>
            </a:r>
            <a:r>
              <a:rPr lang="en-US" sz="1800" dirty="0" smtClean="0">
                <a:solidFill>
                  <a:srgbClr val="000090"/>
                </a:solidFill>
              </a:rPr>
              <a:t> </a:t>
            </a:r>
            <a:r>
              <a:rPr lang="en-US" sz="1800" dirty="0">
                <a:solidFill>
                  <a:srgbClr val="9C9CDF"/>
                </a:solidFill>
                <a:latin typeface="Symbol" charset="2"/>
                <a:cs typeface="Symbol" charset="2"/>
              </a:rPr>
              <a:t>-</a:t>
            </a:r>
            <a:r>
              <a:rPr lang="en-US" sz="1800" dirty="0" smtClean="0">
                <a:solidFill>
                  <a:srgbClr val="9C9CDF"/>
                </a:solidFill>
              </a:rPr>
              <a:t> </a:t>
            </a:r>
            <a:r>
              <a:rPr lang="en-US" sz="1800" dirty="0">
                <a:solidFill>
                  <a:srgbClr val="9C9CDF"/>
                </a:solidFill>
              </a:rPr>
              <a:t>M</a:t>
            </a:r>
            <a:r>
              <a:rPr lang="en-US" sz="1800" baseline="30000" dirty="0">
                <a:solidFill>
                  <a:srgbClr val="9C9CDF"/>
                </a:solidFill>
              </a:rPr>
              <a:t>2</a:t>
            </a:r>
            <a:r>
              <a:rPr lang="en-US" sz="1800" dirty="0">
                <a:solidFill>
                  <a:srgbClr val="9C9CDF"/>
                </a:solidFill>
              </a:rPr>
              <a:t> </a:t>
            </a:r>
            <a:r>
              <a:rPr lang="en-US" sz="1800" dirty="0" smtClean="0">
                <a:solidFill>
                  <a:srgbClr val="9C9CDF"/>
                </a:solidFill>
              </a:rPr>
              <a:t>S</a:t>
            </a:r>
            <a:r>
              <a:rPr lang="en-US" sz="1800" baseline="-25000" dirty="0" smtClean="0">
                <a:solidFill>
                  <a:srgbClr val="9C9CDF"/>
                </a:solidFill>
              </a:rPr>
              <a:t>L</a:t>
            </a:r>
            <a:r>
              <a:rPr lang="en-US" sz="1800" dirty="0" smtClean="0">
                <a:solidFill>
                  <a:srgbClr val="9C9CDF"/>
                </a:solidFill>
              </a:rPr>
              <a:t> n </a:t>
            </a:r>
            <a:r>
              <a:rPr lang="en-US" sz="1800" dirty="0"/>
              <a:t>(longitudinal </a:t>
            </a:r>
            <a:r>
              <a:rPr lang="en-US" sz="1800" dirty="0" smtClean="0"/>
              <a:t>or transverse</a:t>
            </a:r>
            <a:r>
              <a:rPr lang="en-US" sz="1800" dirty="0"/>
              <a:t>)</a:t>
            </a:r>
            <a:r>
              <a:rPr lang="en-US" sz="1800" dirty="0" smtClean="0"/>
              <a:t> is a welcome complication, experimentally challenging but new insights emerged</a:t>
            </a:r>
            <a:endParaRPr lang="en-US" sz="1800" dirty="0" smtClean="0">
              <a:solidFill>
                <a:srgbClr val="A6A6A6"/>
              </a:solidFill>
            </a:endParaRPr>
          </a:p>
          <a:p>
            <a:pPr>
              <a:spcBef>
                <a:spcPts val="800"/>
              </a:spcBef>
            </a:pPr>
            <a:r>
              <a:rPr lang="en-US" sz="1800" dirty="0" smtClean="0"/>
              <a:t>Consideration of </a:t>
            </a:r>
            <a:r>
              <a:rPr lang="en-US" sz="1800" dirty="0" err="1" smtClean="0"/>
              <a:t>partonic</a:t>
            </a:r>
            <a:r>
              <a:rPr lang="en-US" sz="1800" dirty="0" smtClean="0"/>
              <a:t> transverse momenta, </a:t>
            </a:r>
            <a:r>
              <a:rPr lang="en-US" sz="1800" dirty="0" smtClean="0">
                <a:solidFill>
                  <a:srgbClr val="000090"/>
                </a:solidFill>
              </a:rPr>
              <a:t>p = x P + </a:t>
            </a:r>
            <a:r>
              <a:rPr lang="en-US" sz="1800" dirty="0" err="1" smtClean="0">
                <a:solidFill>
                  <a:srgbClr val="000090"/>
                </a:solidFill>
              </a:rPr>
              <a:t>p</a:t>
            </a:r>
            <a:r>
              <a:rPr lang="en-US" sz="1800" baseline="-25000" dirty="0" err="1" smtClean="0">
                <a:solidFill>
                  <a:srgbClr val="000090"/>
                </a:solidFill>
              </a:rPr>
              <a:t>T</a:t>
            </a:r>
            <a:r>
              <a:rPr lang="en-US" sz="1800" dirty="0" smtClean="0">
                <a:solidFill>
                  <a:srgbClr val="000090"/>
                </a:solidFill>
              </a:rPr>
              <a:t> </a:t>
            </a:r>
            <a:r>
              <a:rPr lang="en-US" sz="1800" dirty="0" smtClean="0">
                <a:solidFill>
                  <a:schemeClr val="accent6">
                    <a:lumMod val="40000"/>
                    <a:lumOff val="60000"/>
                  </a:schemeClr>
                </a:solidFill>
              </a:rPr>
              <a:t>+ (p</a:t>
            </a:r>
            <a:r>
              <a:rPr lang="en-US" sz="1800" baseline="30000" dirty="0" smtClean="0">
                <a:solidFill>
                  <a:schemeClr val="accent6">
                    <a:lumMod val="40000"/>
                    <a:lumOff val="60000"/>
                  </a:schemeClr>
                </a:solidFill>
              </a:rPr>
              <a:t>2</a:t>
            </a:r>
            <a:r>
              <a:rPr lang="en-US" sz="1800" dirty="0" smtClean="0">
                <a:solidFill>
                  <a:schemeClr val="accent6">
                    <a:lumMod val="40000"/>
                    <a:lumOff val="60000"/>
                  </a:schemeClr>
                </a:solidFill>
              </a:rPr>
              <a:t> p</a:t>
            </a:r>
            <a:r>
              <a:rPr lang="en-US" sz="1800" baseline="-25000" dirty="0" smtClean="0">
                <a:solidFill>
                  <a:schemeClr val="accent6">
                    <a:lumMod val="40000"/>
                    <a:lumOff val="60000"/>
                  </a:schemeClr>
                </a:solidFill>
              </a:rPr>
              <a:t>T</a:t>
            </a:r>
            <a:r>
              <a:rPr lang="en-US" sz="1800" baseline="30000" dirty="0" smtClean="0">
                <a:solidFill>
                  <a:schemeClr val="accent6">
                    <a:lumMod val="40000"/>
                    <a:lumOff val="60000"/>
                  </a:schemeClr>
                </a:solidFill>
              </a:rPr>
              <a:t>2</a:t>
            </a:r>
            <a:r>
              <a:rPr lang="en-US" sz="1800" dirty="0" smtClean="0">
                <a:solidFill>
                  <a:schemeClr val="accent6">
                    <a:lumMod val="40000"/>
                    <a:lumOff val="60000"/>
                  </a:schemeClr>
                </a:solidFill>
              </a:rPr>
              <a:t>) n </a:t>
            </a:r>
            <a:r>
              <a:rPr lang="en-US" sz="1800" dirty="0" smtClean="0"/>
              <a:t>opens new avenues to Transverse Momentum Dependent (TMD) PDFs, in short TMDs with experimental and theoretical challenges</a:t>
            </a:r>
          </a:p>
          <a:p>
            <a:pPr>
              <a:spcBef>
                <a:spcPts val="800"/>
              </a:spcBef>
            </a:pPr>
            <a:r>
              <a:rPr lang="en-US" sz="1800" dirty="0" smtClean="0"/>
              <a:t>The measurement is mostly not for free, but requires dedicated final states (jets/flavor)</a:t>
            </a:r>
            <a:r>
              <a:rPr lang="en-US" sz="1800" dirty="0"/>
              <a:t>, polarized </a:t>
            </a:r>
            <a:r>
              <a:rPr lang="en-US" sz="1800" dirty="0" smtClean="0"/>
              <a:t>targets</a:t>
            </a:r>
            <a:r>
              <a:rPr lang="en-US" sz="1800" dirty="0"/>
              <a:t> </a:t>
            </a:r>
            <a:r>
              <a:rPr lang="en-US" sz="1800" dirty="0" smtClean="0"/>
              <a:t>or </a:t>
            </a:r>
            <a:r>
              <a:rPr lang="en-US" sz="1800" dirty="0" err="1" smtClean="0"/>
              <a:t>polarimetry</a:t>
            </a:r>
            <a:r>
              <a:rPr lang="en-US" sz="1800" dirty="0" smtClean="0"/>
              <a:t> e.g. through decay orientation of final states (</a:t>
            </a:r>
            <a:r>
              <a:rPr lang="en-US" sz="1800" dirty="0" smtClean="0">
                <a:latin typeface="Symbol" charset="2"/>
                <a:cs typeface="Symbol" charset="2"/>
              </a:rPr>
              <a:t>r</a:t>
            </a:r>
            <a:r>
              <a:rPr lang="en-US" sz="1800" dirty="0" smtClean="0"/>
              <a:t> or </a:t>
            </a:r>
            <a:r>
              <a:rPr lang="en-US" sz="1800" dirty="0" smtClean="0">
                <a:latin typeface="Symbol" charset="2"/>
                <a:cs typeface="Symbol" charset="2"/>
              </a:rPr>
              <a:t>L</a:t>
            </a:r>
            <a:r>
              <a:rPr lang="en-US" sz="1800" dirty="0" smtClean="0"/>
              <a:t>) </a:t>
            </a:r>
          </a:p>
        </p:txBody>
      </p:sp>
      <p:sp>
        <p:nvSpPr>
          <p:cNvPr id="4" name="Slide Number Placeholder 3"/>
          <p:cNvSpPr>
            <a:spLocks noGrp="1"/>
          </p:cNvSpPr>
          <p:nvPr>
            <p:ph type="sldNum" sz="quarter" idx="12"/>
          </p:nvPr>
        </p:nvSpPr>
        <p:spPr/>
        <p:txBody>
          <a:bodyPr/>
          <a:lstStyle/>
          <a:p>
            <a:pPr>
              <a:defRPr/>
            </a:pPr>
            <a:fld id="{55FF5543-E671-FF41-AAA2-21C7701FC712}" type="slidenum">
              <a:rPr lang="en-US" smtClean="0"/>
              <a:pPr>
                <a:defRPr/>
              </a:pPr>
              <a:t>3</a:t>
            </a:fld>
            <a:endParaRPr lang="en-US"/>
          </a:p>
        </p:txBody>
      </p:sp>
    </p:spTree>
    <p:extLst>
      <p:ext uri="{BB962C8B-B14F-4D97-AF65-F5344CB8AC3E}">
        <p14:creationId xmlns:p14="http://schemas.microsoft.com/office/powerpoint/2010/main" val="3335460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228600" y="762000"/>
            <a:ext cx="8763000" cy="5715000"/>
          </a:xfrm>
        </p:spPr>
        <p:txBody>
          <a:bodyPr/>
          <a:lstStyle/>
          <a:p>
            <a:pPr marL="0" indent="0">
              <a:spcBef>
                <a:spcPts val="500"/>
              </a:spcBef>
              <a:buNone/>
              <a:defRPr/>
            </a:pPr>
            <a:r>
              <a:rPr lang="en-US" sz="1800" dirty="0" smtClean="0">
                <a:solidFill>
                  <a:srgbClr val="FF0000"/>
                </a:solidFill>
              </a:rPr>
              <a:t> </a:t>
            </a:r>
          </a:p>
          <a:p>
            <a:pPr>
              <a:spcBef>
                <a:spcPts val="500"/>
              </a:spcBef>
              <a:defRPr/>
            </a:pPr>
            <a:endParaRPr lang="en-US" sz="1800" dirty="0" smtClean="0"/>
          </a:p>
          <a:p>
            <a:pPr>
              <a:spcBef>
                <a:spcPts val="500"/>
              </a:spcBef>
              <a:defRPr/>
            </a:pPr>
            <a:endParaRPr lang="en-US" sz="1800" dirty="0"/>
          </a:p>
          <a:p>
            <a:pPr>
              <a:spcBef>
                <a:spcPts val="500"/>
              </a:spcBef>
              <a:defRPr/>
            </a:pPr>
            <a:endParaRPr lang="en-US" sz="1800" dirty="0" smtClean="0"/>
          </a:p>
          <a:p>
            <a:pPr>
              <a:spcBef>
                <a:spcPts val="500"/>
              </a:spcBef>
              <a:defRPr/>
            </a:pPr>
            <a:endParaRPr lang="en-US" sz="1800" dirty="0"/>
          </a:p>
          <a:p>
            <a:pPr marL="0" indent="0">
              <a:spcBef>
                <a:spcPts val="500"/>
              </a:spcBef>
              <a:buFontTx/>
              <a:buNone/>
              <a:defRPr/>
            </a:pPr>
            <a:endParaRPr lang="en-US" sz="1800" dirty="0" smtClean="0"/>
          </a:p>
          <a:p>
            <a:pPr>
              <a:spcBef>
                <a:spcPts val="500"/>
              </a:spcBef>
              <a:defRPr/>
            </a:pPr>
            <a:endParaRPr lang="en-US" sz="1800" dirty="0" smtClean="0"/>
          </a:p>
          <a:p>
            <a:pPr>
              <a:spcBef>
                <a:spcPts val="500"/>
              </a:spcBef>
              <a:defRPr/>
            </a:pPr>
            <a:endParaRPr lang="en-US" sz="1800" dirty="0" smtClean="0"/>
          </a:p>
          <a:p>
            <a:pPr>
              <a:spcBef>
                <a:spcPts val="500"/>
              </a:spcBef>
              <a:defRPr/>
            </a:pPr>
            <a:r>
              <a:rPr lang="en-US" sz="1800" dirty="0" smtClean="0"/>
              <a:t>Example: quarks in an </a:t>
            </a:r>
            <a:r>
              <a:rPr lang="en-US" sz="1800" dirty="0" err="1" smtClean="0"/>
              <a:t>unpolarized</a:t>
            </a:r>
            <a:r>
              <a:rPr lang="en-US" sz="1800" dirty="0" smtClean="0"/>
              <a:t> target are described by just 2 TMD structures; in general rank is limited to </a:t>
            </a:r>
            <a:r>
              <a:rPr lang="en-US" sz="1800" dirty="0"/>
              <a:t>to 2(</a:t>
            </a:r>
            <a:r>
              <a:rPr lang="en-US" sz="1800" dirty="0" err="1"/>
              <a:t>S</a:t>
            </a:r>
            <a:r>
              <a:rPr lang="en-US" sz="1800" baseline="-25000" dirty="0" err="1"/>
              <a:t>hadron</a:t>
            </a:r>
            <a:r>
              <a:rPr lang="en-US" sz="1800" dirty="0" err="1"/>
              <a:t>+s</a:t>
            </a:r>
            <a:r>
              <a:rPr lang="en-US" sz="1800" baseline="-25000" dirty="0" err="1"/>
              <a:t>parton</a:t>
            </a:r>
            <a:r>
              <a:rPr lang="en-US" sz="1800" dirty="0"/>
              <a:t>)</a:t>
            </a:r>
          </a:p>
          <a:p>
            <a:pPr marL="0" indent="0">
              <a:spcBef>
                <a:spcPts val="500"/>
              </a:spcBef>
              <a:buNone/>
              <a:defRPr/>
            </a:pPr>
            <a:endParaRPr lang="en-US" sz="1800" dirty="0" smtClean="0"/>
          </a:p>
          <a:p>
            <a:pPr>
              <a:spcBef>
                <a:spcPts val="500"/>
              </a:spcBef>
              <a:defRPr/>
            </a:pPr>
            <a:endParaRPr lang="en-US" sz="1800" dirty="0"/>
          </a:p>
          <a:p>
            <a:pPr>
              <a:spcBef>
                <a:spcPts val="500"/>
              </a:spcBef>
              <a:defRPr/>
            </a:pPr>
            <a:endParaRPr lang="en-US" sz="1800" dirty="0" smtClean="0"/>
          </a:p>
          <a:p>
            <a:pPr marL="0" indent="0">
              <a:spcBef>
                <a:spcPts val="500"/>
              </a:spcBef>
              <a:buNone/>
              <a:defRPr/>
            </a:pPr>
            <a:endParaRPr lang="en-US" sz="1800" dirty="0"/>
          </a:p>
          <a:p>
            <a:pPr>
              <a:spcBef>
                <a:spcPts val="500"/>
              </a:spcBef>
              <a:defRPr/>
            </a:pPr>
            <a:endParaRPr lang="en-US" sz="1800" dirty="0" smtClean="0"/>
          </a:p>
          <a:p>
            <a:pPr>
              <a:spcBef>
                <a:spcPts val="500"/>
              </a:spcBef>
              <a:defRPr/>
            </a:pPr>
            <a:r>
              <a:rPr lang="en-US" sz="1800" dirty="0" smtClean="0"/>
              <a:t>Gauge link dependence:</a:t>
            </a:r>
          </a:p>
          <a:p>
            <a:pPr marL="0" indent="0">
              <a:spcBef>
                <a:spcPts val="500"/>
              </a:spcBef>
              <a:buNone/>
              <a:defRPr/>
            </a:pPr>
            <a:r>
              <a:rPr lang="en-US" sz="1800" dirty="0" smtClean="0"/>
              <a:t>     (coupled to process!)</a:t>
            </a:r>
          </a:p>
          <a:p>
            <a:pPr marL="0" indent="0">
              <a:spcBef>
                <a:spcPts val="500"/>
              </a:spcBef>
              <a:buNone/>
              <a:defRPr/>
            </a:pPr>
            <a:endParaRPr lang="en-US" sz="1800" dirty="0" smtClean="0"/>
          </a:p>
          <a:p>
            <a:pPr>
              <a:spcBef>
                <a:spcPts val="500"/>
              </a:spcBef>
              <a:defRPr/>
            </a:pPr>
            <a:endParaRPr lang="en-US" sz="1800" dirty="0"/>
          </a:p>
          <a:p>
            <a:pPr marL="0" indent="0">
              <a:spcBef>
                <a:spcPts val="500"/>
              </a:spcBef>
              <a:buNone/>
              <a:defRPr/>
            </a:pPr>
            <a:endParaRPr lang="en-US" sz="1800" dirty="0" smtClean="0"/>
          </a:p>
          <a:p>
            <a:pPr>
              <a:spcBef>
                <a:spcPts val="500"/>
              </a:spcBef>
              <a:defRPr/>
            </a:pPr>
            <a:endParaRPr lang="en-US" sz="1800" dirty="0"/>
          </a:p>
          <a:p>
            <a:pPr>
              <a:spcBef>
                <a:spcPts val="500"/>
              </a:spcBef>
              <a:defRPr/>
            </a:pPr>
            <a:endParaRPr lang="en-US" sz="1800" dirty="0" smtClean="0"/>
          </a:p>
          <a:p>
            <a:pPr>
              <a:spcBef>
                <a:spcPts val="500"/>
              </a:spcBef>
              <a:defRPr/>
            </a:pPr>
            <a:endParaRPr lang="en-US" sz="1800" dirty="0"/>
          </a:p>
          <a:p>
            <a:pPr>
              <a:spcBef>
                <a:spcPts val="500"/>
              </a:spcBef>
              <a:defRPr/>
            </a:pPr>
            <a:endParaRPr lang="en-US" sz="1800" dirty="0" smtClean="0"/>
          </a:p>
        </p:txBody>
      </p:sp>
      <p:sp>
        <p:nvSpPr>
          <p:cNvPr id="16" name="Rounded Rectangle 15"/>
          <p:cNvSpPr/>
          <p:nvPr/>
        </p:nvSpPr>
        <p:spPr>
          <a:xfrm>
            <a:off x="3124200" y="5638799"/>
            <a:ext cx="3886200" cy="60960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Operator classification of quark TMDs (</a:t>
            </a:r>
            <a:r>
              <a:rPr lang="en-US" dirty="0" err="1" smtClean="0"/>
              <a:t>unpolarized</a:t>
            </a:r>
            <a:r>
              <a:rPr lang="en-US" dirty="0" smtClean="0"/>
              <a:t> nucleon)</a:t>
            </a:r>
            <a:endParaRPr lang="en-US" dirty="0"/>
          </a:p>
        </p:txBody>
      </p:sp>
      <p:sp>
        <p:nvSpPr>
          <p:cNvPr id="5" name="Slide Number Placeholder 4"/>
          <p:cNvSpPr>
            <a:spLocks noGrp="1"/>
          </p:cNvSpPr>
          <p:nvPr>
            <p:ph type="sldNum" sz="quarter" idx="12"/>
          </p:nvPr>
        </p:nvSpPr>
        <p:spPr>
          <a:xfrm>
            <a:off x="6781800" y="6487978"/>
            <a:ext cx="2133600" cy="381000"/>
          </a:xfrm>
        </p:spPr>
        <p:txBody>
          <a:bodyPr/>
          <a:lstStyle/>
          <a:p>
            <a:pPr>
              <a:defRPr/>
            </a:pPr>
            <a:fld id="{60919974-E1AF-7D49-91E5-B74D28A366AF}" type="slidenum">
              <a:rPr lang="en-US" smtClean="0"/>
              <a:pPr>
                <a:defRPr/>
              </a:pPr>
              <a:t>30</a:t>
            </a:fld>
            <a:endParaRPr lang="en-US" dirty="0"/>
          </a:p>
        </p:txBody>
      </p:sp>
      <p:graphicFrame>
        <p:nvGraphicFramePr>
          <p:cNvPr id="21" name="Content Placeholder 5"/>
          <p:cNvGraphicFramePr>
            <a:graphicFrameLocks noGrp="1"/>
          </p:cNvGraphicFramePr>
          <p:nvPr>
            <p:ph sz="half" idx="1"/>
            <p:extLst>
              <p:ext uri="{D42A27DB-BD31-4B8C-83A1-F6EECF244321}">
                <p14:modId xmlns:p14="http://schemas.microsoft.com/office/powerpoint/2010/main" val="996094790"/>
              </p:ext>
            </p:extLst>
          </p:nvPr>
        </p:nvGraphicFramePr>
        <p:xfrm>
          <a:off x="228600" y="838200"/>
          <a:ext cx="8382000" cy="2587150"/>
        </p:xfrm>
        <a:graphic>
          <a:graphicData uri="http://schemas.openxmlformats.org/drawingml/2006/table">
            <a:tbl>
              <a:tblPr firstRow="1" bandRow="1">
                <a:tableStyleId>{5C22544A-7EE6-4342-B048-85BDC9FD1C3A}</a:tableStyleId>
              </a:tblPr>
              <a:tblGrid>
                <a:gridCol w="914400"/>
                <a:gridCol w="1600200"/>
                <a:gridCol w="1752600"/>
                <a:gridCol w="1981200"/>
                <a:gridCol w="2133600"/>
              </a:tblGrid>
              <a:tr h="280287">
                <a:tc>
                  <a:txBody>
                    <a:bodyPr/>
                    <a:lstStyle/>
                    <a:p>
                      <a:r>
                        <a:rPr lang="en-US" dirty="0" smtClean="0">
                          <a:solidFill>
                            <a:schemeClr val="tx1"/>
                          </a:solidFill>
                        </a:rPr>
                        <a:t>factor</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dirty="0" smtClean="0">
                          <a:solidFill>
                            <a:schemeClr val="tx1"/>
                          </a:solidFill>
                        </a:rPr>
                        <a:t>QUARK</a:t>
                      </a:r>
                      <a:r>
                        <a:rPr lang="en-US" baseline="0" dirty="0" smtClean="0">
                          <a:solidFill>
                            <a:schemeClr val="tx1"/>
                          </a:solidFill>
                        </a:rPr>
                        <a:t> </a:t>
                      </a:r>
                      <a:r>
                        <a:rPr lang="en-US" dirty="0" smtClean="0">
                          <a:solidFill>
                            <a:schemeClr val="tx1"/>
                          </a:solidFill>
                        </a:rPr>
                        <a:t>TMD PDF RANK UNPOLARIZED</a:t>
                      </a:r>
                      <a:r>
                        <a:rPr lang="en-US" baseline="0" dirty="0" smtClean="0">
                          <a:solidFill>
                            <a:schemeClr val="tx1"/>
                          </a:solidFill>
                        </a:rPr>
                        <a:t> HADRON</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r>
              <a:tr h="444278">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bl>
          </a:graphicData>
        </a:graphic>
      </p:graphicFrame>
      <p:graphicFrame>
        <p:nvGraphicFramePr>
          <p:cNvPr id="26" name="Object 10"/>
          <p:cNvGraphicFramePr>
            <a:graphicFrameLocks noChangeAspect="1"/>
          </p:cNvGraphicFramePr>
          <p:nvPr>
            <p:extLst>
              <p:ext uri="{D42A27DB-BD31-4B8C-83A1-F6EECF244321}">
                <p14:modId xmlns:p14="http://schemas.microsoft.com/office/powerpoint/2010/main" val="3255699968"/>
              </p:ext>
            </p:extLst>
          </p:nvPr>
        </p:nvGraphicFramePr>
        <p:xfrm>
          <a:off x="3517900" y="2056925"/>
          <a:ext cx="346075" cy="460375"/>
        </p:xfrm>
        <a:graphic>
          <a:graphicData uri="http://schemas.openxmlformats.org/presentationml/2006/ole">
            <mc:AlternateContent xmlns:mc="http://schemas.openxmlformats.org/markup-compatibility/2006">
              <mc:Choice xmlns:v="urn:schemas-microsoft-com:vml" Requires="v">
                <p:oleObj spid="_x0000_s626077" name="Equation" r:id="rId3" imgW="190500" imgH="254000" progId="Equation.3">
                  <p:embed/>
                </p:oleObj>
              </mc:Choice>
              <mc:Fallback>
                <p:oleObj name="Equation" r:id="rId3" imgW="190500" imgH="254000" progId="Equation.3">
                  <p:embed/>
                  <p:pic>
                    <p:nvPicPr>
                      <p:cNvPr id="0" name=""/>
                      <p:cNvPicPr>
                        <a:picLocks noChangeAspect="1" noChangeArrowheads="1"/>
                      </p:cNvPicPr>
                      <p:nvPr/>
                    </p:nvPicPr>
                    <p:blipFill>
                      <a:blip r:embed="rId4"/>
                      <a:srcRect/>
                      <a:stretch>
                        <a:fillRect/>
                      </a:stretch>
                    </p:blipFill>
                    <p:spPr bwMode="auto">
                      <a:xfrm>
                        <a:off x="3517900" y="2056925"/>
                        <a:ext cx="346075" cy="460375"/>
                      </a:xfrm>
                      <a:prstGeom prst="rect">
                        <a:avLst/>
                      </a:prstGeom>
                      <a:noFill/>
                      <a:ln>
                        <a:noFill/>
                      </a:ln>
                      <a:extLst/>
                    </p:spPr>
                  </p:pic>
                </p:oleObj>
              </mc:Fallback>
            </mc:AlternateContent>
          </a:graphicData>
        </a:graphic>
      </p:graphicFrame>
      <p:graphicFrame>
        <p:nvGraphicFramePr>
          <p:cNvPr id="29" name="Object 10"/>
          <p:cNvGraphicFramePr>
            <a:graphicFrameLocks noChangeAspect="1"/>
          </p:cNvGraphicFramePr>
          <p:nvPr>
            <p:extLst>
              <p:ext uri="{D42A27DB-BD31-4B8C-83A1-F6EECF244321}">
                <p14:modId xmlns:p14="http://schemas.microsoft.com/office/powerpoint/2010/main" val="2585525102"/>
              </p:ext>
            </p:extLst>
          </p:nvPr>
        </p:nvGraphicFramePr>
        <p:xfrm>
          <a:off x="1903413" y="1610838"/>
          <a:ext cx="276225" cy="436562"/>
        </p:xfrm>
        <a:graphic>
          <a:graphicData uri="http://schemas.openxmlformats.org/presentationml/2006/ole">
            <mc:AlternateContent xmlns:mc="http://schemas.openxmlformats.org/markup-compatibility/2006">
              <mc:Choice xmlns:v="urn:schemas-microsoft-com:vml" Requires="v">
                <p:oleObj spid="_x0000_s626078" name="Equation" r:id="rId5" imgW="152400" imgH="241300" progId="Equation.3">
                  <p:embed/>
                </p:oleObj>
              </mc:Choice>
              <mc:Fallback>
                <p:oleObj name="Equation" r:id="rId5" imgW="152400" imgH="241300" progId="Equation.3">
                  <p:embed/>
                  <p:pic>
                    <p:nvPicPr>
                      <p:cNvPr id="0" name=""/>
                      <p:cNvPicPr>
                        <a:picLocks noChangeAspect="1" noChangeArrowheads="1"/>
                      </p:cNvPicPr>
                      <p:nvPr/>
                    </p:nvPicPr>
                    <p:blipFill>
                      <a:blip r:embed="rId6"/>
                      <a:srcRect/>
                      <a:stretch>
                        <a:fillRect/>
                      </a:stretch>
                    </p:blipFill>
                    <p:spPr bwMode="auto">
                      <a:xfrm>
                        <a:off x="1903413" y="1610838"/>
                        <a:ext cx="276225" cy="436562"/>
                      </a:xfrm>
                      <a:prstGeom prst="rect">
                        <a:avLst/>
                      </a:prstGeom>
                      <a:noFill/>
                      <a:ln>
                        <a:noFill/>
                      </a:ln>
                      <a:extLst/>
                    </p:spPr>
                  </p:pic>
                </p:oleObj>
              </mc:Fallback>
            </mc:AlternateContent>
          </a:graphicData>
        </a:graphic>
      </p:graphicFrame>
      <p:graphicFrame>
        <p:nvGraphicFramePr>
          <p:cNvPr id="30" name="Object 10"/>
          <p:cNvGraphicFramePr>
            <a:graphicFrameLocks noChangeAspect="1"/>
          </p:cNvGraphicFramePr>
          <p:nvPr>
            <p:extLst>
              <p:ext uri="{D42A27DB-BD31-4B8C-83A1-F6EECF244321}">
                <p14:modId xmlns:p14="http://schemas.microsoft.com/office/powerpoint/2010/main" val="682685202"/>
              </p:ext>
            </p:extLst>
          </p:nvPr>
        </p:nvGraphicFramePr>
        <p:xfrm>
          <a:off x="381000" y="2068513"/>
          <a:ext cx="576263" cy="481012"/>
        </p:xfrm>
        <a:graphic>
          <a:graphicData uri="http://schemas.openxmlformats.org/presentationml/2006/ole">
            <mc:AlternateContent xmlns:mc="http://schemas.openxmlformats.org/markup-compatibility/2006">
              <mc:Choice xmlns:v="urn:schemas-microsoft-com:vml" Requires="v">
                <p:oleObj spid="_x0000_s626079" name="Equation" r:id="rId7" imgW="317500" imgH="266700" progId="Equation.3">
                  <p:embed/>
                </p:oleObj>
              </mc:Choice>
              <mc:Fallback>
                <p:oleObj name="Equation" r:id="rId7" imgW="317500" imgH="266700" progId="Equation.3">
                  <p:embed/>
                  <p:pic>
                    <p:nvPicPr>
                      <p:cNvPr id="0" name=""/>
                      <p:cNvPicPr>
                        <a:picLocks noChangeAspect="1" noChangeArrowheads="1"/>
                      </p:cNvPicPr>
                      <p:nvPr/>
                    </p:nvPicPr>
                    <p:blipFill>
                      <a:blip r:embed="rId8"/>
                      <a:srcRect/>
                      <a:stretch>
                        <a:fillRect/>
                      </a:stretch>
                    </p:blipFill>
                    <p:spPr bwMode="auto">
                      <a:xfrm>
                        <a:off x="381000" y="2068513"/>
                        <a:ext cx="576263" cy="481012"/>
                      </a:xfrm>
                      <a:prstGeom prst="rect">
                        <a:avLst/>
                      </a:prstGeom>
                      <a:noFill/>
                      <a:ln>
                        <a:noFill/>
                      </a:ln>
                      <a:extLst/>
                    </p:spPr>
                  </p:pic>
                </p:oleObj>
              </mc:Fallback>
            </mc:AlternateContent>
          </a:graphicData>
        </a:graphic>
      </p:graphicFrame>
      <p:graphicFrame>
        <p:nvGraphicFramePr>
          <p:cNvPr id="34" name="Object 10"/>
          <p:cNvGraphicFramePr>
            <a:graphicFrameLocks noChangeAspect="1"/>
          </p:cNvGraphicFramePr>
          <p:nvPr>
            <p:extLst>
              <p:ext uri="{D42A27DB-BD31-4B8C-83A1-F6EECF244321}">
                <p14:modId xmlns:p14="http://schemas.microsoft.com/office/powerpoint/2010/main" val="4046080839"/>
              </p:ext>
            </p:extLst>
          </p:nvPr>
        </p:nvGraphicFramePr>
        <p:xfrm>
          <a:off x="381000" y="2514600"/>
          <a:ext cx="668338" cy="504825"/>
        </p:xfrm>
        <a:graphic>
          <a:graphicData uri="http://schemas.openxmlformats.org/presentationml/2006/ole">
            <mc:AlternateContent xmlns:mc="http://schemas.openxmlformats.org/markup-compatibility/2006">
              <mc:Choice xmlns:v="urn:schemas-microsoft-com:vml" Requires="v">
                <p:oleObj spid="_x0000_s626080" name="Equation" r:id="rId9" imgW="368300" imgH="279400" progId="Equation.3">
                  <p:embed/>
                </p:oleObj>
              </mc:Choice>
              <mc:Fallback>
                <p:oleObj name="Equation" r:id="rId9" imgW="368300" imgH="279400" progId="Equation.3">
                  <p:embed/>
                  <p:pic>
                    <p:nvPicPr>
                      <p:cNvPr id="0" name=""/>
                      <p:cNvPicPr>
                        <a:picLocks noChangeAspect="1" noChangeArrowheads="1"/>
                      </p:cNvPicPr>
                      <p:nvPr/>
                    </p:nvPicPr>
                    <p:blipFill>
                      <a:blip r:embed="rId10"/>
                      <a:srcRect/>
                      <a:stretch>
                        <a:fillRect/>
                      </a:stretch>
                    </p:blipFill>
                    <p:spPr bwMode="auto">
                      <a:xfrm>
                        <a:off x="381000" y="2514600"/>
                        <a:ext cx="668338" cy="504825"/>
                      </a:xfrm>
                      <a:prstGeom prst="rect">
                        <a:avLst/>
                      </a:prstGeom>
                      <a:noFill/>
                      <a:ln>
                        <a:noFill/>
                      </a:ln>
                      <a:extLst/>
                    </p:spPr>
                  </p:pic>
                </p:oleObj>
              </mc:Fallback>
            </mc:AlternateContent>
          </a:graphicData>
        </a:graphic>
      </p:graphicFrame>
      <p:graphicFrame>
        <p:nvGraphicFramePr>
          <p:cNvPr id="18" name="Object 10"/>
          <p:cNvGraphicFramePr>
            <a:graphicFrameLocks noChangeAspect="1"/>
          </p:cNvGraphicFramePr>
          <p:nvPr>
            <p:extLst>
              <p:ext uri="{D42A27DB-BD31-4B8C-83A1-F6EECF244321}">
                <p14:modId xmlns:p14="http://schemas.microsoft.com/office/powerpoint/2010/main" val="1142379675"/>
              </p:ext>
            </p:extLst>
          </p:nvPr>
        </p:nvGraphicFramePr>
        <p:xfrm>
          <a:off x="685800" y="4267200"/>
          <a:ext cx="2971800" cy="734106"/>
        </p:xfrm>
        <a:graphic>
          <a:graphicData uri="http://schemas.openxmlformats.org/presentationml/2006/ole">
            <mc:AlternateContent xmlns:mc="http://schemas.openxmlformats.org/markup-compatibility/2006">
              <mc:Choice xmlns:v="urn:schemas-microsoft-com:vml" Requires="v">
                <p:oleObj spid="_x0000_s626081" name="Equation" r:id="rId11" imgW="1638300" imgH="406400" progId="Equation.3">
                  <p:embed/>
                </p:oleObj>
              </mc:Choice>
              <mc:Fallback>
                <p:oleObj name="Equation" r:id="rId11" imgW="1638300" imgH="406400" progId="Equation.3">
                  <p:embed/>
                  <p:pic>
                    <p:nvPicPr>
                      <p:cNvPr id="0" name=""/>
                      <p:cNvPicPr>
                        <a:picLocks noChangeAspect="1" noChangeArrowheads="1"/>
                      </p:cNvPicPr>
                      <p:nvPr/>
                    </p:nvPicPr>
                    <p:blipFill>
                      <a:blip r:embed="rId12"/>
                      <a:srcRect/>
                      <a:stretch>
                        <a:fillRect/>
                      </a:stretch>
                    </p:blipFill>
                    <p:spPr bwMode="auto">
                      <a:xfrm>
                        <a:off x="685800" y="4267200"/>
                        <a:ext cx="2971800" cy="734106"/>
                      </a:xfrm>
                      <a:prstGeom prst="rect">
                        <a:avLst/>
                      </a:prstGeom>
                      <a:noFill/>
                      <a:ln>
                        <a:noFill/>
                      </a:ln>
                      <a:extLst/>
                    </p:spPr>
                  </p:pic>
                </p:oleObj>
              </mc:Fallback>
            </mc:AlternateContent>
          </a:graphicData>
        </a:graphic>
      </p:graphicFrame>
      <p:graphicFrame>
        <p:nvGraphicFramePr>
          <p:cNvPr id="19" name="Object 10"/>
          <p:cNvGraphicFramePr>
            <a:graphicFrameLocks noChangeAspect="1"/>
          </p:cNvGraphicFramePr>
          <p:nvPr>
            <p:extLst>
              <p:ext uri="{D42A27DB-BD31-4B8C-83A1-F6EECF244321}">
                <p14:modId xmlns:p14="http://schemas.microsoft.com/office/powerpoint/2010/main" val="230925599"/>
              </p:ext>
            </p:extLst>
          </p:nvPr>
        </p:nvGraphicFramePr>
        <p:xfrm>
          <a:off x="4495800" y="4267200"/>
          <a:ext cx="3478213" cy="895350"/>
        </p:xfrm>
        <a:graphic>
          <a:graphicData uri="http://schemas.openxmlformats.org/presentationml/2006/ole">
            <mc:AlternateContent xmlns:mc="http://schemas.openxmlformats.org/markup-compatibility/2006">
              <mc:Choice xmlns:v="urn:schemas-microsoft-com:vml" Requires="v">
                <p:oleObj spid="_x0000_s626082" name="Equation" r:id="rId13" imgW="1968500" imgH="508000" progId="Equation.3">
                  <p:embed/>
                </p:oleObj>
              </mc:Choice>
              <mc:Fallback>
                <p:oleObj name="Equation" r:id="rId13" imgW="1968500" imgH="508000" progId="Equation.3">
                  <p:embed/>
                  <p:pic>
                    <p:nvPicPr>
                      <p:cNvPr id="0" name=""/>
                      <p:cNvPicPr>
                        <a:picLocks noChangeAspect="1" noChangeArrowheads="1"/>
                      </p:cNvPicPr>
                      <p:nvPr/>
                    </p:nvPicPr>
                    <p:blipFill>
                      <a:blip r:embed="rId14"/>
                      <a:srcRect/>
                      <a:stretch>
                        <a:fillRect/>
                      </a:stretch>
                    </p:blipFill>
                    <p:spPr bwMode="auto">
                      <a:xfrm>
                        <a:off x="4495800" y="4267200"/>
                        <a:ext cx="3478213" cy="895350"/>
                      </a:xfrm>
                      <a:prstGeom prst="rect">
                        <a:avLst/>
                      </a:prstGeom>
                      <a:noFill/>
                      <a:ln>
                        <a:noFill/>
                      </a:ln>
                      <a:extLst/>
                    </p:spPr>
                  </p:pic>
                </p:oleObj>
              </mc:Fallback>
            </mc:AlternateContent>
          </a:graphicData>
        </a:graphic>
      </p:graphicFrame>
      <p:sp>
        <p:nvSpPr>
          <p:cNvPr id="24" name="Rectangular Callout 23"/>
          <p:cNvSpPr/>
          <p:nvPr/>
        </p:nvSpPr>
        <p:spPr>
          <a:xfrm>
            <a:off x="4419600" y="5105400"/>
            <a:ext cx="1143000" cy="381000"/>
          </a:xfrm>
          <a:prstGeom prst="wedgeRectCallout">
            <a:avLst>
              <a:gd name="adj1" fmla="val 10218"/>
              <a:gd name="adj2" fmla="val -115561"/>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T-odd</a:t>
            </a:r>
            <a:endParaRPr lang="en-US" baseline="-25000" dirty="0">
              <a:solidFill>
                <a:srgbClr val="000000"/>
              </a:solidFill>
            </a:endParaRPr>
          </a:p>
        </p:txBody>
      </p:sp>
      <p:sp>
        <p:nvSpPr>
          <p:cNvPr id="25" name="Rectangular Callout 24"/>
          <p:cNvSpPr/>
          <p:nvPr/>
        </p:nvSpPr>
        <p:spPr>
          <a:xfrm>
            <a:off x="609600" y="5105400"/>
            <a:ext cx="1219200" cy="381000"/>
          </a:xfrm>
          <a:prstGeom prst="wedgeRectCallout">
            <a:avLst>
              <a:gd name="adj1" fmla="val 16321"/>
              <a:gd name="adj2" fmla="val -12784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T-even </a:t>
            </a:r>
            <a:endParaRPr lang="en-US" dirty="0">
              <a:solidFill>
                <a:schemeClr val="tx1"/>
              </a:solidFill>
            </a:endParaRPr>
          </a:p>
        </p:txBody>
      </p:sp>
      <p:sp>
        <p:nvSpPr>
          <p:cNvPr id="27" name="TextBox 26"/>
          <p:cNvSpPr txBox="1"/>
          <p:nvPr/>
        </p:nvSpPr>
        <p:spPr>
          <a:xfrm>
            <a:off x="6477000" y="5181600"/>
            <a:ext cx="1651601" cy="369332"/>
          </a:xfrm>
          <a:prstGeom prst="rect">
            <a:avLst/>
          </a:prstGeom>
          <a:noFill/>
        </p:spPr>
        <p:txBody>
          <a:bodyPr wrap="none" rtlCol="0">
            <a:spAutoFit/>
          </a:bodyPr>
          <a:lstStyle/>
          <a:p>
            <a:r>
              <a:rPr lang="en-US" dirty="0" smtClean="0"/>
              <a:t>[B-M function]</a:t>
            </a:r>
            <a:endParaRPr lang="en-US" dirty="0"/>
          </a:p>
        </p:txBody>
      </p:sp>
      <p:graphicFrame>
        <p:nvGraphicFramePr>
          <p:cNvPr id="15" name="Object 10"/>
          <p:cNvGraphicFramePr>
            <a:graphicFrameLocks noChangeAspect="1"/>
          </p:cNvGraphicFramePr>
          <p:nvPr>
            <p:extLst>
              <p:ext uri="{D42A27DB-BD31-4B8C-83A1-F6EECF244321}">
                <p14:modId xmlns:p14="http://schemas.microsoft.com/office/powerpoint/2010/main" val="114017955"/>
              </p:ext>
            </p:extLst>
          </p:nvPr>
        </p:nvGraphicFramePr>
        <p:xfrm>
          <a:off x="3200400" y="5715000"/>
          <a:ext cx="3505201" cy="502160"/>
        </p:xfrm>
        <a:graphic>
          <a:graphicData uri="http://schemas.openxmlformats.org/presentationml/2006/ole">
            <mc:AlternateContent xmlns:mc="http://schemas.openxmlformats.org/markup-compatibility/2006">
              <mc:Choice xmlns:v="urn:schemas-microsoft-com:vml" Requires="v">
                <p:oleObj spid="_x0000_s626083" name="Equation" r:id="rId15" imgW="1663700" imgH="266700" progId="Equation.3">
                  <p:embed/>
                </p:oleObj>
              </mc:Choice>
              <mc:Fallback>
                <p:oleObj name="Equation" r:id="rId15" imgW="1663700" imgH="266700" progId="Equation.3">
                  <p:embed/>
                  <p:pic>
                    <p:nvPicPr>
                      <p:cNvPr id="0" name=""/>
                      <p:cNvPicPr>
                        <a:picLocks noChangeAspect="1" noChangeArrowheads="1"/>
                      </p:cNvPicPr>
                      <p:nvPr/>
                    </p:nvPicPr>
                    <p:blipFill>
                      <a:blip r:embed="rId16"/>
                      <a:srcRect/>
                      <a:stretch>
                        <a:fillRect/>
                      </a:stretch>
                    </p:blipFill>
                    <p:spPr bwMode="auto">
                      <a:xfrm>
                        <a:off x="3200400" y="5715000"/>
                        <a:ext cx="3505201" cy="50216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45704331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943600" y="3657600"/>
            <a:ext cx="2971800" cy="1828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Operator </a:t>
            </a:r>
            <a:r>
              <a:rPr lang="en-US" dirty="0"/>
              <a:t>classification </a:t>
            </a:r>
            <a:r>
              <a:rPr lang="en-US" dirty="0" smtClean="0"/>
              <a:t>of quark TMDs (polarized nucleon)</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4285511370"/>
              </p:ext>
            </p:extLst>
          </p:nvPr>
        </p:nvGraphicFramePr>
        <p:xfrm>
          <a:off x="228600" y="838200"/>
          <a:ext cx="8382000" cy="2587150"/>
        </p:xfrm>
        <a:graphic>
          <a:graphicData uri="http://schemas.openxmlformats.org/drawingml/2006/table">
            <a:tbl>
              <a:tblPr firstRow="1" bandRow="1">
                <a:tableStyleId>{5C22544A-7EE6-4342-B048-85BDC9FD1C3A}</a:tableStyleId>
              </a:tblPr>
              <a:tblGrid>
                <a:gridCol w="914400"/>
                <a:gridCol w="1600200"/>
                <a:gridCol w="1752600"/>
                <a:gridCol w="1981200"/>
                <a:gridCol w="2133600"/>
              </a:tblGrid>
              <a:tr h="280287">
                <a:tc>
                  <a:txBody>
                    <a:bodyPr/>
                    <a:lstStyle/>
                    <a:p>
                      <a:r>
                        <a:rPr lang="en-US" dirty="0" smtClean="0">
                          <a:solidFill>
                            <a:schemeClr val="tx1"/>
                          </a:solidFill>
                        </a:rPr>
                        <a:t>factor</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dirty="0" smtClean="0">
                          <a:solidFill>
                            <a:schemeClr val="tx1"/>
                          </a:solidFill>
                        </a:rPr>
                        <a:t>QUARK</a:t>
                      </a:r>
                      <a:r>
                        <a:rPr lang="en-US" baseline="0" dirty="0" smtClean="0">
                          <a:solidFill>
                            <a:schemeClr val="tx1"/>
                          </a:solidFill>
                        </a:rPr>
                        <a:t> </a:t>
                      </a:r>
                      <a:r>
                        <a:rPr lang="en-US" dirty="0" smtClean="0">
                          <a:solidFill>
                            <a:schemeClr val="tx1"/>
                          </a:solidFill>
                        </a:rPr>
                        <a:t>TMD PDFs RANK SPIN ½ HADRON</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r>
              <a:tr h="444278">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bl>
          </a:graphicData>
        </a:graphic>
      </p:graphicFrame>
      <p:sp>
        <p:nvSpPr>
          <p:cNvPr id="5" name="Slide Number Placeholder 4"/>
          <p:cNvSpPr>
            <a:spLocks noGrp="1"/>
          </p:cNvSpPr>
          <p:nvPr>
            <p:ph type="sldNum" sz="quarter" idx="12"/>
          </p:nvPr>
        </p:nvSpPr>
        <p:spPr>
          <a:xfrm>
            <a:off x="6781800" y="6487978"/>
            <a:ext cx="2133600" cy="381000"/>
          </a:xfrm>
        </p:spPr>
        <p:txBody>
          <a:bodyPr/>
          <a:lstStyle/>
          <a:p>
            <a:pPr>
              <a:defRPr/>
            </a:pPr>
            <a:fld id="{60919974-E1AF-7D49-91E5-B74D28A366AF}" type="slidenum">
              <a:rPr lang="en-US" smtClean="0"/>
              <a:pPr>
                <a:defRPr/>
              </a:pPr>
              <a:t>31</a:t>
            </a:fld>
            <a:endParaRPr lang="en-US" dirty="0"/>
          </a:p>
        </p:txBody>
      </p:sp>
      <p:graphicFrame>
        <p:nvGraphicFramePr>
          <p:cNvPr id="9" name="Object 10"/>
          <p:cNvGraphicFramePr>
            <a:graphicFrameLocks noChangeAspect="1"/>
          </p:cNvGraphicFramePr>
          <p:nvPr>
            <p:extLst>
              <p:ext uri="{D42A27DB-BD31-4B8C-83A1-F6EECF244321}">
                <p14:modId xmlns:p14="http://schemas.microsoft.com/office/powerpoint/2010/main" val="803106804"/>
              </p:ext>
            </p:extLst>
          </p:nvPr>
        </p:nvGraphicFramePr>
        <p:xfrm>
          <a:off x="5262563" y="1611313"/>
          <a:ext cx="576262" cy="458787"/>
        </p:xfrm>
        <a:graphic>
          <a:graphicData uri="http://schemas.openxmlformats.org/presentationml/2006/ole">
            <mc:AlternateContent xmlns:mc="http://schemas.openxmlformats.org/markup-compatibility/2006">
              <mc:Choice xmlns:v="urn:schemas-microsoft-com:vml" Requires="v">
                <p:oleObj spid="_x0000_s628291" name="Equation" r:id="rId3" imgW="317500" imgH="254000" progId="Equation.3">
                  <p:embed/>
                </p:oleObj>
              </mc:Choice>
              <mc:Fallback>
                <p:oleObj name="Equation" r:id="rId3" imgW="317500" imgH="254000" progId="Equation.3">
                  <p:embed/>
                  <p:pic>
                    <p:nvPicPr>
                      <p:cNvPr id="0" name=""/>
                      <p:cNvPicPr>
                        <a:picLocks noChangeAspect="1" noChangeArrowheads="1"/>
                      </p:cNvPicPr>
                      <p:nvPr/>
                    </p:nvPicPr>
                    <p:blipFill>
                      <a:blip r:embed="rId4"/>
                      <a:srcRect/>
                      <a:stretch>
                        <a:fillRect/>
                      </a:stretch>
                    </p:blipFill>
                    <p:spPr bwMode="auto">
                      <a:xfrm>
                        <a:off x="5262563" y="1611313"/>
                        <a:ext cx="576262" cy="458787"/>
                      </a:xfrm>
                      <a:prstGeom prst="rect">
                        <a:avLst/>
                      </a:prstGeom>
                      <a:noFill/>
                      <a:ln>
                        <a:noFill/>
                      </a:ln>
                      <a:extLst/>
                    </p:spPr>
                  </p:pic>
                </p:oleObj>
              </mc:Fallback>
            </mc:AlternateContent>
          </a:graphicData>
        </a:graphic>
      </p:graphicFrame>
      <p:graphicFrame>
        <p:nvGraphicFramePr>
          <p:cNvPr id="12" name="Object 10"/>
          <p:cNvGraphicFramePr>
            <a:graphicFrameLocks noChangeAspect="1"/>
          </p:cNvGraphicFramePr>
          <p:nvPr>
            <p:extLst>
              <p:ext uri="{D42A27DB-BD31-4B8C-83A1-F6EECF244321}">
                <p14:modId xmlns:p14="http://schemas.microsoft.com/office/powerpoint/2010/main" val="4003573806"/>
              </p:ext>
            </p:extLst>
          </p:nvPr>
        </p:nvGraphicFramePr>
        <p:xfrm>
          <a:off x="3276600" y="2057400"/>
          <a:ext cx="828675" cy="460375"/>
        </p:xfrm>
        <a:graphic>
          <a:graphicData uri="http://schemas.openxmlformats.org/presentationml/2006/ole">
            <mc:AlternateContent xmlns:mc="http://schemas.openxmlformats.org/markup-compatibility/2006">
              <mc:Choice xmlns:v="urn:schemas-microsoft-com:vml" Requires="v">
                <p:oleObj spid="_x0000_s628292" name="Equation" r:id="rId5" imgW="457200" imgH="254000" progId="Equation.3">
                  <p:embed/>
                </p:oleObj>
              </mc:Choice>
              <mc:Fallback>
                <p:oleObj name="Equation" r:id="rId5" imgW="457200" imgH="254000" progId="Equation.3">
                  <p:embed/>
                  <p:pic>
                    <p:nvPicPr>
                      <p:cNvPr id="0" name=""/>
                      <p:cNvPicPr>
                        <a:picLocks noChangeAspect="1" noChangeArrowheads="1"/>
                      </p:cNvPicPr>
                      <p:nvPr/>
                    </p:nvPicPr>
                    <p:blipFill>
                      <a:blip r:embed="rId6"/>
                      <a:srcRect/>
                      <a:stretch>
                        <a:fillRect/>
                      </a:stretch>
                    </p:blipFill>
                    <p:spPr bwMode="auto">
                      <a:xfrm>
                        <a:off x="3276600" y="2057400"/>
                        <a:ext cx="828675" cy="460375"/>
                      </a:xfrm>
                      <a:prstGeom prst="rect">
                        <a:avLst/>
                      </a:prstGeom>
                      <a:noFill/>
                      <a:ln>
                        <a:noFill/>
                      </a:ln>
                      <a:extLst/>
                    </p:spPr>
                  </p:pic>
                </p:oleObj>
              </mc:Fallback>
            </mc:AlternateContent>
          </a:graphicData>
        </a:graphic>
      </p:graphicFrame>
      <p:graphicFrame>
        <p:nvGraphicFramePr>
          <p:cNvPr id="13" name="Object 10"/>
          <p:cNvGraphicFramePr>
            <a:graphicFrameLocks noChangeAspect="1"/>
          </p:cNvGraphicFramePr>
          <p:nvPr>
            <p:extLst>
              <p:ext uri="{D42A27DB-BD31-4B8C-83A1-F6EECF244321}">
                <p14:modId xmlns:p14="http://schemas.microsoft.com/office/powerpoint/2010/main" val="1470903862"/>
              </p:ext>
            </p:extLst>
          </p:nvPr>
        </p:nvGraphicFramePr>
        <p:xfrm>
          <a:off x="1409700" y="1600200"/>
          <a:ext cx="1268413" cy="460375"/>
        </p:xfrm>
        <a:graphic>
          <a:graphicData uri="http://schemas.openxmlformats.org/presentationml/2006/ole">
            <mc:AlternateContent xmlns:mc="http://schemas.openxmlformats.org/markup-compatibility/2006">
              <mc:Choice xmlns:v="urn:schemas-microsoft-com:vml" Requires="v">
                <p:oleObj spid="_x0000_s628293" name="Equation" r:id="rId7" imgW="698500" imgH="254000" progId="Equation.3">
                  <p:embed/>
                </p:oleObj>
              </mc:Choice>
              <mc:Fallback>
                <p:oleObj name="Equation" r:id="rId7" imgW="698500" imgH="254000" progId="Equation.3">
                  <p:embed/>
                  <p:pic>
                    <p:nvPicPr>
                      <p:cNvPr id="0" name=""/>
                      <p:cNvPicPr>
                        <a:picLocks noChangeAspect="1" noChangeArrowheads="1"/>
                      </p:cNvPicPr>
                      <p:nvPr/>
                    </p:nvPicPr>
                    <p:blipFill>
                      <a:blip r:embed="rId8"/>
                      <a:srcRect/>
                      <a:stretch>
                        <a:fillRect/>
                      </a:stretch>
                    </p:blipFill>
                    <p:spPr bwMode="auto">
                      <a:xfrm>
                        <a:off x="1409700" y="1600200"/>
                        <a:ext cx="1268413" cy="460375"/>
                      </a:xfrm>
                      <a:prstGeom prst="rect">
                        <a:avLst/>
                      </a:prstGeom>
                      <a:noFill/>
                      <a:ln>
                        <a:noFill/>
                      </a:ln>
                      <a:extLst/>
                    </p:spPr>
                  </p:pic>
                </p:oleObj>
              </mc:Fallback>
            </mc:AlternateContent>
          </a:graphicData>
        </a:graphic>
      </p:graphicFrame>
      <p:graphicFrame>
        <p:nvGraphicFramePr>
          <p:cNvPr id="16" name="Object 10"/>
          <p:cNvGraphicFramePr>
            <a:graphicFrameLocks noChangeAspect="1"/>
          </p:cNvGraphicFramePr>
          <p:nvPr>
            <p:extLst>
              <p:ext uri="{D42A27DB-BD31-4B8C-83A1-F6EECF244321}">
                <p14:modId xmlns:p14="http://schemas.microsoft.com/office/powerpoint/2010/main" val="2315360490"/>
              </p:ext>
            </p:extLst>
          </p:nvPr>
        </p:nvGraphicFramePr>
        <p:xfrm>
          <a:off x="3276600" y="1600200"/>
          <a:ext cx="874713" cy="458788"/>
        </p:xfrm>
        <a:graphic>
          <a:graphicData uri="http://schemas.openxmlformats.org/presentationml/2006/ole">
            <mc:AlternateContent xmlns:mc="http://schemas.openxmlformats.org/markup-compatibility/2006">
              <mc:Choice xmlns:v="urn:schemas-microsoft-com:vml" Requires="v">
                <p:oleObj spid="_x0000_s628294" name="Equation" r:id="rId9" imgW="482600" imgH="254000" progId="Equation.3">
                  <p:embed/>
                </p:oleObj>
              </mc:Choice>
              <mc:Fallback>
                <p:oleObj name="Equation" r:id="rId9" imgW="482600" imgH="254000" progId="Equation.3">
                  <p:embed/>
                  <p:pic>
                    <p:nvPicPr>
                      <p:cNvPr id="0" name=""/>
                      <p:cNvPicPr>
                        <a:picLocks noChangeAspect="1" noChangeArrowheads="1"/>
                      </p:cNvPicPr>
                      <p:nvPr/>
                    </p:nvPicPr>
                    <p:blipFill>
                      <a:blip r:embed="rId10"/>
                      <a:srcRect/>
                      <a:stretch>
                        <a:fillRect/>
                      </a:stretch>
                    </p:blipFill>
                    <p:spPr bwMode="auto">
                      <a:xfrm>
                        <a:off x="3276600" y="1600200"/>
                        <a:ext cx="874713" cy="458788"/>
                      </a:xfrm>
                      <a:prstGeom prst="rect">
                        <a:avLst/>
                      </a:prstGeom>
                      <a:noFill/>
                      <a:ln>
                        <a:noFill/>
                      </a:ln>
                      <a:extLst/>
                    </p:spPr>
                  </p:pic>
                </p:oleObj>
              </mc:Fallback>
            </mc:AlternateContent>
          </a:graphicData>
        </a:graphic>
      </p:graphicFrame>
      <p:graphicFrame>
        <p:nvGraphicFramePr>
          <p:cNvPr id="20" name="Object 10"/>
          <p:cNvGraphicFramePr>
            <a:graphicFrameLocks noChangeAspect="1"/>
          </p:cNvGraphicFramePr>
          <p:nvPr>
            <p:extLst>
              <p:ext uri="{D42A27DB-BD31-4B8C-83A1-F6EECF244321}">
                <p14:modId xmlns:p14="http://schemas.microsoft.com/office/powerpoint/2010/main" val="2258305710"/>
              </p:ext>
            </p:extLst>
          </p:nvPr>
        </p:nvGraphicFramePr>
        <p:xfrm>
          <a:off x="4953000" y="2536825"/>
          <a:ext cx="1404938" cy="460375"/>
        </p:xfrm>
        <a:graphic>
          <a:graphicData uri="http://schemas.openxmlformats.org/presentationml/2006/ole">
            <mc:AlternateContent xmlns:mc="http://schemas.openxmlformats.org/markup-compatibility/2006">
              <mc:Choice xmlns:v="urn:schemas-microsoft-com:vml" Requires="v">
                <p:oleObj spid="_x0000_s628295" name="Equation" r:id="rId11" imgW="774700" imgH="254000" progId="Equation.3">
                  <p:embed/>
                </p:oleObj>
              </mc:Choice>
              <mc:Fallback>
                <p:oleObj name="Equation" r:id="rId11" imgW="774700" imgH="254000" progId="Equation.3">
                  <p:embed/>
                  <p:pic>
                    <p:nvPicPr>
                      <p:cNvPr id="0" name=""/>
                      <p:cNvPicPr>
                        <a:picLocks noChangeAspect="1" noChangeArrowheads="1"/>
                      </p:cNvPicPr>
                      <p:nvPr/>
                    </p:nvPicPr>
                    <p:blipFill>
                      <a:blip r:embed="rId12"/>
                      <a:srcRect/>
                      <a:stretch>
                        <a:fillRect/>
                      </a:stretch>
                    </p:blipFill>
                    <p:spPr bwMode="auto">
                      <a:xfrm>
                        <a:off x="4953000" y="2536825"/>
                        <a:ext cx="1404938" cy="460375"/>
                      </a:xfrm>
                      <a:prstGeom prst="rect">
                        <a:avLst/>
                      </a:prstGeom>
                      <a:noFill/>
                      <a:ln>
                        <a:noFill/>
                      </a:ln>
                      <a:extLst/>
                    </p:spPr>
                  </p:pic>
                </p:oleObj>
              </mc:Fallback>
            </mc:AlternateContent>
          </a:graphicData>
        </a:graphic>
      </p:graphicFrame>
      <p:graphicFrame>
        <p:nvGraphicFramePr>
          <p:cNvPr id="22" name="Object 10"/>
          <p:cNvGraphicFramePr>
            <a:graphicFrameLocks noChangeAspect="1"/>
          </p:cNvGraphicFramePr>
          <p:nvPr>
            <p:extLst>
              <p:ext uri="{D42A27DB-BD31-4B8C-83A1-F6EECF244321}">
                <p14:modId xmlns:p14="http://schemas.microsoft.com/office/powerpoint/2010/main" val="3904122492"/>
              </p:ext>
            </p:extLst>
          </p:nvPr>
        </p:nvGraphicFramePr>
        <p:xfrm>
          <a:off x="381000" y="2068513"/>
          <a:ext cx="576263" cy="482600"/>
        </p:xfrm>
        <a:graphic>
          <a:graphicData uri="http://schemas.openxmlformats.org/presentationml/2006/ole">
            <mc:AlternateContent xmlns:mc="http://schemas.openxmlformats.org/markup-compatibility/2006">
              <mc:Choice xmlns:v="urn:schemas-microsoft-com:vml" Requires="v">
                <p:oleObj spid="_x0000_s628296" name="Equation" r:id="rId13" imgW="317500" imgH="266700" progId="Equation.3">
                  <p:embed/>
                </p:oleObj>
              </mc:Choice>
              <mc:Fallback>
                <p:oleObj name="Equation" r:id="rId13" imgW="317500" imgH="266700" progId="Equation.3">
                  <p:embed/>
                  <p:pic>
                    <p:nvPicPr>
                      <p:cNvPr id="0" name=""/>
                      <p:cNvPicPr>
                        <a:picLocks noChangeAspect="1" noChangeArrowheads="1"/>
                      </p:cNvPicPr>
                      <p:nvPr/>
                    </p:nvPicPr>
                    <p:blipFill>
                      <a:blip r:embed="rId14"/>
                      <a:srcRect/>
                      <a:stretch>
                        <a:fillRect/>
                      </a:stretch>
                    </p:blipFill>
                    <p:spPr bwMode="auto">
                      <a:xfrm>
                        <a:off x="381000" y="2068513"/>
                        <a:ext cx="576263" cy="482600"/>
                      </a:xfrm>
                      <a:prstGeom prst="rect">
                        <a:avLst/>
                      </a:prstGeom>
                      <a:noFill/>
                      <a:ln>
                        <a:noFill/>
                      </a:ln>
                      <a:extLst/>
                    </p:spPr>
                  </p:pic>
                </p:oleObj>
              </mc:Fallback>
            </mc:AlternateContent>
          </a:graphicData>
        </a:graphic>
      </p:graphicFrame>
      <p:graphicFrame>
        <p:nvGraphicFramePr>
          <p:cNvPr id="23" name="Object 10"/>
          <p:cNvGraphicFramePr>
            <a:graphicFrameLocks noChangeAspect="1"/>
          </p:cNvGraphicFramePr>
          <p:nvPr>
            <p:extLst>
              <p:ext uri="{D42A27DB-BD31-4B8C-83A1-F6EECF244321}">
                <p14:modId xmlns:p14="http://schemas.microsoft.com/office/powerpoint/2010/main" val="191266853"/>
              </p:ext>
            </p:extLst>
          </p:nvPr>
        </p:nvGraphicFramePr>
        <p:xfrm>
          <a:off x="381000" y="2514600"/>
          <a:ext cx="668338" cy="504825"/>
        </p:xfrm>
        <a:graphic>
          <a:graphicData uri="http://schemas.openxmlformats.org/presentationml/2006/ole">
            <mc:AlternateContent xmlns:mc="http://schemas.openxmlformats.org/markup-compatibility/2006">
              <mc:Choice xmlns:v="urn:schemas-microsoft-com:vml" Requires="v">
                <p:oleObj spid="_x0000_s628297" name="Equation" r:id="rId15" imgW="368300" imgH="279400" progId="Equation.3">
                  <p:embed/>
                </p:oleObj>
              </mc:Choice>
              <mc:Fallback>
                <p:oleObj name="Equation" r:id="rId15" imgW="368300" imgH="279400" progId="Equation.3">
                  <p:embed/>
                  <p:pic>
                    <p:nvPicPr>
                      <p:cNvPr id="0" name=""/>
                      <p:cNvPicPr>
                        <a:picLocks noChangeAspect="1" noChangeArrowheads="1"/>
                      </p:cNvPicPr>
                      <p:nvPr/>
                    </p:nvPicPr>
                    <p:blipFill>
                      <a:blip r:embed="rId16"/>
                      <a:srcRect/>
                      <a:stretch>
                        <a:fillRect/>
                      </a:stretch>
                    </p:blipFill>
                    <p:spPr bwMode="auto">
                      <a:xfrm>
                        <a:off x="381000" y="2514600"/>
                        <a:ext cx="668338" cy="504825"/>
                      </a:xfrm>
                      <a:prstGeom prst="rect">
                        <a:avLst/>
                      </a:prstGeom>
                      <a:noFill/>
                      <a:ln>
                        <a:noFill/>
                      </a:ln>
                      <a:extLst/>
                    </p:spPr>
                  </p:pic>
                </p:oleObj>
              </mc:Fallback>
            </mc:AlternateContent>
          </a:graphicData>
        </a:graphic>
      </p:graphicFrame>
      <p:graphicFrame>
        <p:nvGraphicFramePr>
          <p:cNvPr id="29" name="Object 10"/>
          <p:cNvGraphicFramePr>
            <a:graphicFrameLocks noChangeAspect="1"/>
          </p:cNvGraphicFramePr>
          <p:nvPr>
            <p:extLst>
              <p:ext uri="{D42A27DB-BD31-4B8C-83A1-F6EECF244321}">
                <p14:modId xmlns:p14="http://schemas.microsoft.com/office/powerpoint/2010/main" val="1179774456"/>
              </p:ext>
            </p:extLst>
          </p:nvPr>
        </p:nvGraphicFramePr>
        <p:xfrm>
          <a:off x="6096000" y="3733800"/>
          <a:ext cx="2693988" cy="1565275"/>
        </p:xfrm>
        <a:graphic>
          <a:graphicData uri="http://schemas.openxmlformats.org/presentationml/2006/ole">
            <mc:AlternateContent xmlns:mc="http://schemas.openxmlformats.org/markup-compatibility/2006">
              <mc:Choice xmlns:v="urn:schemas-microsoft-com:vml" Requires="v">
                <p:oleObj spid="_x0000_s628298" name="Equation" r:id="rId17" imgW="1485900" imgH="863600" progId="Equation.3">
                  <p:embed/>
                </p:oleObj>
              </mc:Choice>
              <mc:Fallback>
                <p:oleObj name="Equation" r:id="rId17" imgW="1485900" imgH="863600" progId="Equation.3">
                  <p:embed/>
                  <p:pic>
                    <p:nvPicPr>
                      <p:cNvPr id="0" name=""/>
                      <p:cNvPicPr>
                        <a:picLocks noChangeAspect="1" noChangeArrowheads="1"/>
                      </p:cNvPicPr>
                      <p:nvPr/>
                    </p:nvPicPr>
                    <p:blipFill>
                      <a:blip r:embed="rId18"/>
                      <a:srcRect/>
                      <a:stretch>
                        <a:fillRect/>
                      </a:stretch>
                    </p:blipFill>
                    <p:spPr bwMode="auto">
                      <a:xfrm>
                        <a:off x="6096000" y="3733800"/>
                        <a:ext cx="2693988" cy="1565275"/>
                      </a:xfrm>
                      <a:prstGeom prst="rect">
                        <a:avLst/>
                      </a:prstGeom>
                      <a:noFill/>
                      <a:ln>
                        <a:noFill/>
                      </a:ln>
                      <a:extLst/>
                    </p:spPr>
                  </p:pic>
                </p:oleObj>
              </mc:Fallback>
            </mc:AlternateContent>
          </a:graphicData>
        </a:graphic>
      </p:graphicFrame>
      <p:sp>
        <p:nvSpPr>
          <p:cNvPr id="7" name="TextBox 6"/>
          <p:cNvSpPr txBox="1"/>
          <p:nvPr/>
        </p:nvSpPr>
        <p:spPr>
          <a:xfrm>
            <a:off x="3581400" y="3657600"/>
            <a:ext cx="2250548" cy="369332"/>
          </a:xfrm>
          <a:prstGeom prst="rect">
            <a:avLst/>
          </a:prstGeom>
          <a:noFill/>
        </p:spPr>
        <p:txBody>
          <a:bodyPr wrap="none" rtlCol="0">
            <a:spAutoFit/>
          </a:bodyPr>
          <a:lstStyle/>
          <a:p>
            <a:r>
              <a:rPr lang="en-US" dirty="0" smtClean="0"/>
              <a:t>Three </a:t>
            </a:r>
            <a:r>
              <a:rPr lang="en-US" dirty="0" err="1" smtClean="0"/>
              <a:t>pretzelocities</a:t>
            </a:r>
            <a:r>
              <a:rPr lang="en-US" dirty="0" smtClean="0"/>
              <a:t>:</a:t>
            </a:r>
            <a:endParaRPr lang="en-US" dirty="0"/>
          </a:p>
        </p:txBody>
      </p:sp>
      <p:sp>
        <p:nvSpPr>
          <p:cNvPr id="17" name="TextBox 16"/>
          <p:cNvSpPr txBox="1"/>
          <p:nvPr/>
        </p:nvSpPr>
        <p:spPr>
          <a:xfrm>
            <a:off x="152400" y="4191000"/>
            <a:ext cx="5257800" cy="369332"/>
          </a:xfrm>
          <a:prstGeom prst="rect">
            <a:avLst/>
          </a:prstGeom>
          <a:noFill/>
        </p:spPr>
        <p:txBody>
          <a:bodyPr wrap="square" rtlCol="0">
            <a:spAutoFit/>
          </a:bodyPr>
          <a:lstStyle/>
          <a:p>
            <a:r>
              <a:rPr lang="en-US" dirty="0" smtClean="0"/>
              <a:t>Process dependence also for (T-even) </a:t>
            </a:r>
            <a:r>
              <a:rPr lang="en-US" dirty="0" err="1" smtClean="0"/>
              <a:t>pretzelocity</a:t>
            </a:r>
            <a:r>
              <a:rPr lang="en-US" baseline="-25000" dirty="0" smtClean="0"/>
              <a:t>,</a:t>
            </a:r>
            <a:r>
              <a:rPr lang="en-US" dirty="0" smtClean="0"/>
              <a:t> </a:t>
            </a:r>
          </a:p>
        </p:txBody>
      </p:sp>
      <p:sp>
        <p:nvSpPr>
          <p:cNvPr id="19" name="Rounded Rectangle 18"/>
          <p:cNvSpPr/>
          <p:nvPr/>
        </p:nvSpPr>
        <p:spPr>
          <a:xfrm>
            <a:off x="152400" y="4648200"/>
            <a:ext cx="5410200" cy="53340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1" name="Object 10"/>
          <p:cNvGraphicFramePr>
            <a:graphicFrameLocks noChangeAspect="1"/>
          </p:cNvGraphicFramePr>
          <p:nvPr>
            <p:extLst>
              <p:ext uri="{D42A27DB-BD31-4B8C-83A1-F6EECF244321}">
                <p14:modId xmlns:p14="http://schemas.microsoft.com/office/powerpoint/2010/main" val="4173039713"/>
              </p:ext>
            </p:extLst>
          </p:nvPr>
        </p:nvGraphicFramePr>
        <p:xfrm>
          <a:off x="228600" y="4648200"/>
          <a:ext cx="5181600" cy="533400"/>
        </p:xfrm>
        <a:graphic>
          <a:graphicData uri="http://schemas.openxmlformats.org/presentationml/2006/ole">
            <mc:AlternateContent xmlns:mc="http://schemas.openxmlformats.org/markup-compatibility/2006">
              <mc:Choice xmlns:v="urn:schemas-microsoft-com:vml" Requires="v">
                <p:oleObj spid="_x0000_s628299" name="Equation" r:id="rId19" imgW="2476500" imgH="279400" progId="Equation.3">
                  <p:embed/>
                </p:oleObj>
              </mc:Choice>
              <mc:Fallback>
                <p:oleObj name="Equation" r:id="rId19" imgW="2476500" imgH="279400" progId="Equation.3">
                  <p:embed/>
                  <p:pic>
                    <p:nvPicPr>
                      <p:cNvPr id="0" name=""/>
                      <p:cNvPicPr>
                        <a:picLocks noChangeAspect="1" noChangeArrowheads="1"/>
                      </p:cNvPicPr>
                      <p:nvPr/>
                    </p:nvPicPr>
                    <p:blipFill>
                      <a:blip r:embed="rId20"/>
                      <a:srcRect/>
                      <a:stretch>
                        <a:fillRect/>
                      </a:stretch>
                    </p:blipFill>
                    <p:spPr bwMode="auto">
                      <a:xfrm>
                        <a:off x="228600" y="4648200"/>
                        <a:ext cx="5181600" cy="533400"/>
                      </a:xfrm>
                      <a:prstGeom prst="rect">
                        <a:avLst/>
                      </a:prstGeom>
                      <a:noFill/>
                      <a:ln>
                        <a:noFill/>
                      </a:ln>
                      <a:extLst/>
                    </p:spPr>
                  </p:pic>
                </p:oleObj>
              </mc:Fallback>
            </mc:AlternateContent>
          </a:graphicData>
        </a:graphic>
      </p:graphicFrame>
      <p:sp>
        <p:nvSpPr>
          <p:cNvPr id="18" name="TextBox 17"/>
          <p:cNvSpPr txBox="1"/>
          <p:nvPr/>
        </p:nvSpPr>
        <p:spPr>
          <a:xfrm>
            <a:off x="0" y="6488668"/>
            <a:ext cx="3657600" cy="369332"/>
          </a:xfrm>
          <a:prstGeom prst="rect">
            <a:avLst/>
          </a:prstGeom>
          <a:solidFill>
            <a:schemeClr val="bg1">
              <a:lumMod val="95000"/>
            </a:schemeClr>
          </a:solidFill>
          <a:ln>
            <a:solidFill>
              <a:srgbClr val="0000FF"/>
            </a:solidFill>
          </a:ln>
        </p:spPr>
        <p:txBody>
          <a:bodyPr wrap="square" rtlCol="0">
            <a:spAutoFit/>
          </a:bodyPr>
          <a:lstStyle/>
          <a:p>
            <a:pPr>
              <a:defRPr/>
            </a:pPr>
            <a:r>
              <a:rPr lang="en-US" dirty="0" smtClean="0"/>
              <a:t>Buffing, Mukherjee</a:t>
            </a:r>
            <a:r>
              <a:rPr lang="en-US" smtClean="0"/>
              <a:t>, M </a:t>
            </a:r>
            <a:endParaRPr lang="en-US" dirty="0" smtClean="0"/>
          </a:p>
        </p:txBody>
      </p:sp>
    </p:spTree>
    <p:extLst>
      <p:ext uri="{BB962C8B-B14F-4D97-AF65-F5344CB8AC3E}">
        <p14:creationId xmlns:p14="http://schemas.microsoft.com/office/powerpoint/2010/main" val="191419657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3657600"/>
            <a:ext cx="8382000" cy="3352800"/>
          </a:xfrm>
        </p:spPr>
        <p:txBody>
          <a:bodyPr/>
          <a:lstStyle/>
          <a:p>
            <a:r>
              <a:rPr lang="en-US" sz="1800" dirty="0" smtClean="0"/>
              <a:t>Note also process dependence of (T-even) linearly polarized gluons</a:t>
            </a:r>
            <a:endParaRPr lang="en-US" sz="1800" dirty="0"/>
          </a:p>
          <a:p>
            <a:pPr marL="0" indent="0">
              <a:buNone/>
            </a:pPr>
            <a:endParaRPr lang="en-US" sz="1800" dirty="0" smtClean="0"/>
          </a:p>
          <a:p>
            <a:pPr marL="0" indent="0">
              <a:buNone/>
            </a:pPr>
            <a:endParaRPr lang="en-US" sz="1800" dirty="0" smtClean="0"/>
          </a:p>
        </p:txBody>
      </p:sp>
      <p:sp>
        <p:nvSpPr>
          <p:cNvPr id="28" name="Rounded Rectangle 27"/>
          <p:cNvSpPr/>
          <p:nvPr/>
        </p:nvSpPr>
        <p:spPr>
          <a:xfrm>
            <a:off x="685800" y="4114800"/>
            <a:ext cx="3810000" cy="83820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Operator classification of TMDs (including trace terms)</a:t>
            </a:r>
          </a:p>
        </p:txBody>
      </p:sp>
      <p:sp>
        <p:nvSpPr>
          <p:cNvPr id="5" name="Slide Number Placeholder 4"/>
          <p:cNvSpPr>
            <a:spLocks noGrp="1"/>
          </p:cNvSpPr>
          <p:nvPr>
            <p:ph type="sldNum" sz="quarter" idx="12"/>
          </p:nvPr>
        </p:nvSpPr>
        <p:spPr>
          <a:xfrm>
            <a:off x="6781800" y="6487978"/>
            <a:ext cx="2133600" cy="381000"/>
          </a:xfrm>
        </p:spPr>
        <p:txBody>
          <a:bodyPr/>
          <a:lstStyle/>
          <a:p>
            <a:pPr>
              <a:defRPr/>
            </a:pPr>
            <a:fld id="{60919974-E1AF-7D49-91E5-B74D28A366AF}" type="slidenum">
              <a:rPr lang="en-US" smtClean="0"/>
              <a:pPr>
                <a:defRPr/>
              </a:pPr>
              <a:t>32</a:t>
            </a:fld>
            <a:endParaRPr lang="en-US" dirty="0"/>
          </a:p>
        </p:txBody>
      </p:sp>
      <p:graphicFrame>
        <p:nvGraphicFramePr>
          <p:cNvPr id="21" name="Content Placeholder 5"/>
          <p:cNvGraphicFramePr>
            <a:graphicFrameLocks noGrp="1"/>
          </p:cNvGraphicFramePr>
          <p:nvPr>
            <p:ph sz="half" idx="1"/>
            <p:extLst>
              <p:ext uri="{D42A27DB-BD31-4B8C-83A1-F6EECF244321}">
                <p14:modId xmlns:p14="http://schemas.microsoft.com/office/powerpoint/2010/main" val="2287118648"/>
              </p:ext>
            </p:extLst>
          </p:nvPr>
        </p:nvGraphicFramePr>
        <p:xfrm>
          <a:off x="228600" y="838200"/>
          <a:ext cx="8382000" cy="2587150"/>
        </p:xfrm>
        <a:graphic>
          <a:graphicData uri="http://schemas.openxmlformats.org/drawingml/2006/table">
            <a:tbl>
              <a:tblPr firstRow="1" bandRow="1">
                <a:tableStyleId>{5C22544A-7EE6-4342-B048-85BDC9FD1C3A}</a:tableStyleId>
              </a:tblPr>
              <a:tblGrid>
                <a:gridCol w="914400"/>
                <a:gridCol w="1600200"/>
                <a:gridCol w="1752600"/>
                <a:gridCol w="1981200"/>
                <a:gridCol w="2133600"/>
              </a:tblGrid>
              <a:tr h="280287">
                <a:tc>
                  <a:txBody>
                    <a:bodyPr/>
                    <a:lstStyle/>
                    <a:p>
                      <a:r>
                        <a:rPr lang="en-US" dirty="0" smtClean="0">
                          <a:solidFill>
                            <a:schemeClr val="tx1"/>
                          </a:solidFill>
                        </a:rPr>
                        <a:t>factor</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dirty="0" smtClean="0">
                          <a:solidFill>
                            <a:schemeClr val="tx1"/>
                          </a:solidFill>
                        </a:rPr>
                        <a:t>GLUON TMD PDF RANK UNPOLARIZED</a:t>
                      </a:r>
                      <a:r>
                        <a:rPr lang="en-US" baseline="0" dirty="0" smtClean="0">
                          <a:solidFill>
                            <a:schemeClr val="tx1"/>
                          </a:solidFill>
                        </a:rPr>
                        <a:t> HADRON</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r>
              <a:tr h="444278">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bl>
          </a:graphicData>
        </a:graphic>
      </p:graphicFrame>
      <p:graphicFrame>
        <p:nvGraphicFramePr>
          <p:cNvPr id="29" name="Object 10"/>
          <p:cNvGraphicFramePr>
            <a:graphicFrameLocks noChangeAspect="1"/>
          </p:cNvGraphicFramePr>
          <p:nvPr>
            <p:extLst>
              <p:ext uri="{D42A27DB-BD31-4B8C-83A1-F6EECF244321}">
                <p14:modId xmlns:p14="http://schemas.microsoft.com/office/powerpoint/2010/main" val="3939756571"/>
              </p:ext>
            </p:extLst>
          </p:nvPr>
        </p:nvGraphicFramePr>
        <p:xfrm>
          <a:off x="1846263" y="1600200"/>
          <a:ext cx="390525" cy="460375"/>
        </p:xfrm>
        <a:graphic>
          <a:graphicData uri="http://schemas.openxmlformats.org/presentationml/2006/ole">
            <mc:AlternateContent xmlns:mc="http://schemas.openxmlformats.org/markup-compatibility/2006">
              <mc:Choice xmlns:v="urn:schemas-microsoft-com:vml" Requires="v">
                <p:oleObj spid="_x0000_s851992" name="Equation" r:id="rId3" imgW="215900" imgH="254000" progId="Equation.3">
                  <p:embed/>
                </p:oleObj>
              </mc:Choice>
              <mc:Fallback>
                <p:oleObj name="Equation" r:id="rId3" imgW="215900" imgH="254000" progId="Equation.3">
                  <p:embed/>
                  <p:pic>
                    <p:nvPicPr>
                      <p:cNvPr id="0" name=""/>
                      <p:cNvPicPr>
                        <a:picLocks noChangeAspect="1" noChangeArrowheads="1"/>
                      </p:cNvPicPr>
                      <p:nvPr/>
                    </p:nvPicPr>
                    <p:blipFill>
                      <a:blip r:embed="rId4"/>
                      <a:srcRect/>
                      <a:stretch>
                        <a:fillRect/>
                      </a:stretch>
                    </p:blipFill>
                    <p:spPr bwMode="auto">
                      <a:xfrm>
                        <a:off x="1846263" y="1600200"/>
                        <a:ext cx="390525" cy="460375"/>
                      </a:xfrm>
                      <a:prstGeom prst="rect">
                        <a:avLst/>
                      </a:prstGeom>
                      <a:noFill/>
                      <a:ln>
                        <a:noFill/>
                      </a:ln>
                      <a:extLst/>
                    </p:spPr>
                  </p:pic>
                </p:oleObj>
              </mc:Fallback>
            </mc:AlternateContent>
          </a:graphicData>
        </a:graphic>
      </p:graphicFrame>
      <p:graphicFrame>
        <p:nvGraphicFramePr>
          <p:cNvPr id="34" name="Object 10"/>
          <p:cNvGraphicFramePr>
            <a:graphicFrameLocks noChangeAspect="1"/>
          </p:cNvGraphicFramePr>
          <p:nvPr>
            <p:extLst>
              <p:ext uri="{D42A27DB-BD31-4B8C-83A1-F6EECF244321}">
                <p14:modId xmlns:p14="http://schemas.microsoft.com/office/powerpoint/2010/main" val="2191637654"/>
              </p:ext>
            </p:extLst>
          </p:nvPr>
        </p:nvGraphicFramePr>
        <p:xfrm>
          <a:off x="381000" y="2514600"/>
          <a:ext cx="668338" cy="504825"/>
        </p:xfrm>
        <a:graphic>
          <a:graphicData uri="http://schemas.openxmlformats.org/presentationml/2006/ole">
            <mc:AlternateContent xmlns:mc="http://schemas.openxmlformats.org/markup-compatibility/2006">
              <mc:Choice xmlns:v="urn:schemas-microsoft-com:vml" Requires="v">
                <p:oleObj spid="_x0000_s851993" name="Equation" r:id="rId5" imgW="368300" imgH="279400" progId="Equation.3">
                  <p:embed/>
                </p:oleObj>
              </mc:Choice>
              <mc:Fallback>
                <p:oleObj name="Equation" r:id="rId5" imgW="368300" imgH="279400" progId="Equation.3">
                  <p:embed/>
                  <p:pic>
                    <p:nvPicPr>
                      <p:cNvPr id="0" name=""/>
                      <p:cNvPicPr>
                        <a:picLocks noChangeAspect="1" noChangeArrowheads="1"/>
                      </p:cNvPicPr>
                      <p:nvPr/>
                    </p:nvPicPr>
                    <p:blipFill>
                      <a:blip r:embed="rId6"/>
                      <a:srcRect/>
                      <a:stretch>
                        <a:fillRect/>
                      </a:stretch>
                    </p:blipFill>
                    <p:spPr bwMode="auto">
                      <a:xfrm>
                        <a:off x="381000" y="2514600"/>
                        <a:ext cx="668338" cy="504825"/>
                      </a:xfrm>
                      <a:prstGeom prst="rect">
                        <a:avLst/>
                      </a:prstGeom>
                      <a:noFill/>
                      <a:ln>
                        <a:noFill/>
                      </a:ln>
                      <a:extLst/>
                    </p:spPr>
                  </p:pic>
                </p:oleObj>
              </mc:Fallback>
            </mc:AlternateContent>
          </a:graphicData>
        </a:graphic>
      </p:graphicFrame>
      <p:graphicFrame>
        <p:nvGraphicFramePr>
          <p:cNvPr id="17" name="Object 10"/>
          <p:cNvGraphicFramePr>
            <a:graphicFrameLocks noChangeAspect="1"/>
          </p:cNvGraphicFramePr>
          <p:nvPr>
            <p:extLst>
              <p:ext uri="{D42A27DB-BD31-4B8C-83A1-F6EECF244321}">
                <p14:modId xmlns:p14="http://schemas.microsoft.com/office/powerpoint/2010/main" val="4273614898"/>
              </p:ext>
            </p:extLst>
          </p:nvPr>
        </p:nvGraphicFramePr>
        <p:xfrm>
          <a:off x="5048250" y="1600200"/>
          <a:ext cx="692150" cy="460375"/>
        </p:xfrm>
        <a:graphic>
          <a:graphicData uri="http://schemas.openxmlformats.org/presentationml/2006/ole">
            <mc:AlternateContent xmlns:mc="http://schemas.openxmlformats.org/markup-compatibility/2006">
              <mc:Choice xmlns:v="urn:schemas-microsoft-com:vml" Requires="v">
                <p:oleObj spid="_x0000_s851994" name="Equation" r:id="rId7" imgW="381000" imgH="254000" progId="Equation.3">
                  <p:embed/>
                </p:oleObj>
              </mc:Choice>
              <mc:Fallback>
                <p:oleObj name="Equation" r:id="rId7" imgW="381000" imgH="254000" progId="Equation.3">
                  <p:embed/>
                  <p:pic>
                    <p:nvPicPr>
                      <p:cNvPr id="0" name=""/>
                      <p:cNvPicPr>
                        <a:picLocks noChangeAspect="1" noChangeArrowheads="1"/>
                      </p:cNvPicPr>
                      <p:nvPr/>
                    </p:nvPicPr>
                    <p:blipFill>
                      <a:blip r:embed="rId8"/>
                      <a:srcRect/>
                      <a:stretch>
                        <a:fillRect/>
                      </a:stretch>
                    </p:blipFill>
                    <p:spPr bwMode="auto">
                      <a:xfrm>
                        <a:off x="5048250" y="1600200"/>
                        <a:ext cx="692150" cy="460375"/>
                      </a:xfrm>
                      <a:prstGeom prst="rect">
                        <a:avLst/>
                      </a:prstGeom>
                      <a:noFill/>
                      <a:ln>
                        <a:noFill/>
                      </a:ln>
                      <a:extLst/>
                    </p:spPr>
                  </p:pic>
                </p:oleObj>
              </mc:Fallback>
            </mc:AlternateContent>
          </a:graphicData>
        </a:graphic>
      </p:graphicFrame>
      <p:graphicFrame>
        <p:nvGraphicFramePr>
          <p:cNvPr id="31" name="Object 10"/>
          <p:cNvGraphicFramePr>
            <a:graphicFrameLocks noChangeAspect="1"/>
          </p:cNvGraphicFramePr>
          <p:nvPr>
            <p:extLst>
              <p:ext uri="{D42A27DB-BD31-4B8C-83A1-F6EECF244321}">
                <p14:modId xmlns:p14="http://schemas.microsoft.com/office/powerpoint/2010/main" val="3106608282"/>
              </p:ext>
            </p:extLst>
          </p:nvPr>
        </p:nvGraphicFramePr>
        <p:xfrm>
          <a:off x="5091113" y="2514600"/>
          <a:ext cx="760412" cy="460375"/>
        </p:xfrm>
        <a:graphic>
          <a:graphicData uri="http://schemas.openxmlformats.org/presentationml/2006/ole">
            <mc:AlternateContent xmlns:mc="http://schemas.openxmlformats.org/markup-compatibility/2006">
              <mc:Choice xmlns:v="urn:schemas-microsoft-com:vml" Requires="v">
                <p:oleObj spid="_x0000_s851995" name="Equation" r:id="rId9" imgW="419100" imgH="254000" progId="Equation.3">
                  <p:embed/>
                </p:oleObj>
              </mc:Choice>
              <mc:Fallback>
                <p:oleObj name="Equation" r:id="rId9" imgW="419100" imgH="254000" progId="Equation.3">
                  <p:embed/>
                  <p:pic>
                    <p:nvPicPr>
                      <p:cNvPr id="0" name=""/>
                      <p:cNvPicPr>
                        <a:picLocks noChangeAspect="1" noChangeArrowheads="1"/>
                      </p:cNvPicPr>
                      <p:nvPr/>
                    </p:nvPicPr>
                    <p:blipFill>
                      <a:blip r:embed="rId10"/>
                      <a:srcRect/>
                      <a:stretch>
                        <a:fillRect/>
                      </a:stretch>
                    </p:blipFill>
                    <p:spPr bwMode="auto">
                      <a:xfrm>
                        <a:off x="5091113" y="2514600"/>
                        <a:ext cx="760412" cy="460375"/>
                      </a:xfrm>
                      <a:prstGeom prst="rect">
                        <a:avLst/>
                      </a:prstGeom>
                      <a:noFill/>
                      <a:ln>
                        <a:noFill/>
                      </a:ln>
                      <a:extLst/>
                    </p:spPr>
                  </p:pic>
                </p:oleObj>
              </mc:Fallback>
            </mc:AlternateContent>
          </a:graphicData>
        </a:graphic>
      </p:graphicFrame>
      <p:graphicFrame>
        <p:nvGraphicFramePr>
          <p:cNvPr id="32" name="Object 10"/>
          <p:cNvGraphicFramePr>
            <a:graphicFrameLocks noChangeAspect="1"/>
          </p:cNvGraphicFramePr>
          <p:nvPr>
            <p:extLst>
              <p:ext uri="{D42A27DB-BD31-4B8C-83A1-F6EECF244321}">
                <p14:modId xmlns:p14="http://schemas.microsoft.com/office/powerpoint/2010/main" val="1040513055"/>
              </p:ext>
            </p:extLst>
          </p:nvPr>
        </p:nvGraphicFramePr>
        <p:xfrm>
          <a:off x="914400" y="4267200"/>
          <a:ext cx="3397250" cy="722312"/>
        </p:xfrm>
        <a:graphic>
          <a:graphicData uri="http://schemas.openxmlformats.org/presentationml/2006/ole">
            <mc:AlternateContent xmlns:mc="http://schemas.openxmlformats.org/markup-compatibility/2006">
              <mc:Choice xmlns:v="urn:schemas-microsoft-com:vml" Requires="v">
                <p:oleObj spid="_x0000_s851996" name="Equation" r:id="rId11" imgW="1727200" imgH="368300" progId="Equation.3">
                  <p:embed/>
                </p:oleObj>
              </mc:Choice>
              <mc:Fallback>
                <p:oleObj name="Equation" r:id="rId11" imgW="1727200" imgH="368300" progId="Equation.3">
                  <p:embed/>
                  <p:pic>
                    <p:nvPicPr>
                      <p:cNvPr id="0" name=""/>
                      <p:cNvPicPr>
                        <a:picLocks noChangeAspect="1" noChangeArrowheads="1"/>
                      </p:cNvPicPr>
                      <p:nvPr/>
                    </p:nvPicPr>
                    <p:blipFill>
                      <a:blip r:embed="rId12"/>
                      <a:srcRect/>
                      <a:stretch>
                        <a:fillRect/>
                      </a:stretch>
                    </p:blipFill>
                    <p:spPr bwMode="auto">
                      <a:xfrm>
                        <a:off x="914400" y="4267200"/>
                        <a:ext cx="3397250" cy="722312"/>
                      </a:xfrm>
                      <a:prstGeom prst="rect">
                        <a:avLst/>
                      </a:prstGeom>
                      <a:noFill/>
                      <a:ln>
                        <a:noFill/>
                      </a:ln>
                      <a:extLst/>
                    </p:spPr>
                  </p:pic>
                </p:oleObj>
              </mc:Fallback>
            </mc:AlternateContent>
          </a:graphicData>
        </a:graphic>
      </p:graphicFrame>
      <p:sp>
        <p:nvSpPr>
          <p:cNvPr id="14" name="TextBox 13"/>
          <p:cNvSpPr txBox="1"/>
          <p:nvPr/>
        </p:nvSpPr>
        <p:spPr>
          <a:xfrm>
            <a:off x="0" y="6488668"/>
            <a:ext cx="3657600" cy="369332"/>
          </a:xfrm>
          <a:prstGeom prst="rect">
            <a:avLst/>
          </a:prstGeom>
          <a:solidFill>
            <a:schemeClr val="bg1">
              <a:lumMod val="95000"/>
            </a:schemeClr>
          </a:solidFill>
          <a:ln>
            <a:solidFill>
              <a:srgbClr val="0000FF"/>
            </a:solidFill>
          </a:ln>
        </p:spPr>
        <p:txBody>
          <a:bodyPr wrap="square" rtlCol="0">
            <a:spAutoFit/>
          </a:bodyPr>
          <a:lstStyle/>
          <a:p>
            <a:pPr>
              <a:defRPr/>
            </a:pPr>
            <a:r>
              <a:rPr lang="en-US" dirty="0" smtClean="0"/>
              <a:t>Buffing, Mukherjee</a:t>
            </a:r>
            <a:r>
              <a:rPr lang="en-US" smtClean="0"/>
              <a:t>, M </a:t>
            </a:r>
            <a:endParaRPr lang="en-US" dirty="0" smtClean="0"/>
          </a:p>
        </p:txBody>
      </p:sp>
    </p:spTree>
    <p:extLst>
      <p:ext uri="{BB962C8B-B14F-4D97-AF65-F5344CB8AC3E}">
        <p14:creationId xmlns:p14="http://schemas.microsoft.com/office/powerpoint/2010/main" val="313230806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Operator classification of TMDs (including trace terms)</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220728690"/>
              </p:ext>
            </p:extLst>
          </p:nvPr>
        </p:nvGraphicFramePr>
        <p:xfrm>
          <a:off x="228600" y="838200"/>
          <a:ext cx="8336280" cy="2587150"/>
        </p:xfrm>
        <a:graphic>
          <a:graphicData uri="http://schemas.openxmlformats.org/drawingml/2006/table">
            <a:tbl>
              <a:tblPr firstRow="1" bandRow="1">
                <a:tableStyleId>{5C22544A-7EE6-4342-B048-85BDC9FD1C3A}</a:tableStyleId>
              </a:tblPr>
              <a:tblGrid>
                <a:gridCol w="868680"/>
                <a:gridCol w="1600200"/>
                <a:gridCol w="1752600"/>
                <a:gridCol w="1981200"/>
                <a:gridCol w="2133600"/>
              </a:tblGrid>
              <a:tr h="280287">
                <a:tc>
                  <a:txBody>
                    <a:bodyPr/>
                    <a:lstStyle/>
                    <a:p>
                      <a:r>
                        <a:rPr lang="en-US" dirty="0" smtClean="0">
                          <a:solidFill>
                            <a:schemeClr val="tx1"/>
                          </a:solidFill>
                        </a:rPr>
                        <a:t>factor</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dirty="0" smtClean="0">
                          <a:solidFill>
                            <a:schemeClr val="tx1"/>
                          </a:solidFill>
                        </a:rPr>
                        <a:t>TMD PDF RANK</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r>
              <a:tr h="444278">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bl>
          </a:graphicData>
        </a:graphic>
      </p:graphicFrame>
      <p:sp>
        <p:nvSpPr>
          <p:cNvPr id="5" name="Slide Number Placeholder 4"/>
          <p:cNvSpPr>
            <a:spLocks noGrp="1"/>
          </p:cNvSpPr>
          <p:nvPr>
            <p:ph type="sldNum" sz="quarter" idx="12"/>
          </p:nvPr>
        </p:nvSpPr>
        <p:spPr/>
        <p:txBody>
          <a:bodyPr/>
          <a:lstStyle/>
          <a:p>
            <a:pPr>
              <a:defRPr/>
            </a:pPr>
            <a:fld id="{60919974-E1AF-7D49-91E5-B74D28A366AF}" type="slidenum">
              <a:rPr lang="en-US" smtClean="0"/>
              <a:pPr>
                <a:defRPr/>
              </a:pPr>
              <a:t>33</a:t>
            </a:fld>
            <a:endParaRPr lang="en-US"/>
          </a:p>
        </p:txBody>
      </p:sp>
      <p:graphicFrame>
        <p:nvGraphicFramePr>
          <p:cNvPr id="9" name="Object 10"/>
          <p:cNvGraphicFramePr>
            <a:graphicFrameLocks noChangeAspect="1"/>
          </p:cNvGraphicFramePr>
          <p:nvPr>
            <p:extLst>
              <p:ext uri="{D42A27DB-BD31-4B8C-83A1-F6EECF244321}">
                <p14:modId xmlns:p14="http://schemas.microsoft.com/office/powerpoint/2010/main" val="575761823"/>
              </p:ext>
            </p:extLst>
          </p:nvPr>
        </p:nvGraphicFramePr>
        <p:xfrm>
          <a:off x="4953000" y="1600200"/>
          <a:ext cx="1196975" cy="481012"/>
        </p:xfrm>
        <a:graphic>
          <a:graphicData uri="http://schemas.openxmlformats.org/presentationml/2006/ole">
            <mc:AlternateContent xmlns:mc="http://schemas.openxmlformats.org/markup-compatibility/2006">
              <mc:Choice xmlns:v="urn:schemas-microsoft-com:vml" Requires="v">
                <p:oleObj spid="_x0000_s813534" name="Equation" r:id="rId3" imgW="660400" imgH="266700" progId="Equation.3">
                  <p:embed/>
                </p:oleObj>
              </mc:Choice>
              <mc:Fallback>
                <p:oleObj name="Equation" r:id="rId3" imgW="660400" imgH="266700" progId="Equation.3">
                  <p:embed/>
                  <p:pic>
                    <p:nvPicPr>
                      <p:cNvPr id="0" name=""/>
                      <p:cNvPicPr>
                        <a:picLocks noChangeAspect="1" noChangeArrowheads="1"/>
                      </p:cNvPicPr>
                      <p:nvPr/>
                    </p:nvPicPr>
                    <p:blipFill>
                      <a:blip r:embed="rId4"/>
                      <a:srcRect/>
                      <a:stretch>
                        <a:fillRect/>
                      </a:stretch>
                    </p:blipFill>
                    <p:spPr bwMode="auto">
                      <a:xfrm>
                        <a:off x="4953000" y="1600200"/>
                        <a:ext cx="1196975" cy="481012"/>
                      </a:xfrm>
                      <a:prstGeom prst="rect">
                        <a:avLst/>
                      </a:prstGeom>
                      <a:noFill/>
                      <a:ln>
                        <a:noFill/>
                      </a:ln>
                      <a:extLst/>
                    </p:spPr>
                  </p:pic>
                </p:oleObj>
              </mc:Fallback>
            </mc:AlternateContent>
          </a:graphicData>
        </a:graphic>
      </p:graphicFrame>
      <p:graphicFrame>
        <p:nvGraphicFramePr>
          <p:cNvPr id="12" name="Object 10"/>
          <p:cNvGraphicFramePr>
            <a:graphicFrameLocks noChangeAspect="1"/>
          </p:cNvGraphicFramePr>
          <p:nvPr>
            <p:extLst>
              <p:ext uri="{D42A27DB-BD31-4B8C-83A1-F6EECF244321}">
                <p14:modId xmlns:p14="http://schemas.microsoft.com/office/powerpoint/2010/main" val="807945417"/>
              </p:ext>
            </p:extLst>
          </p:nvPr>
        </p:nvGraphicFramePr>
        <p:xfrm>
          <a:off x="3124200" y="1600200"/>
          <a:ext cx="1128713" cy="482600"/>
        </p:xfrm>
        <a:graphic>
          <a:graphicData uri="http://schemas.openxmlformats.org/presentationml/2006/ole">
            <mc:AlternateContent xmlns:mc="http://schemas.openxmlformats.org/markup-compatibility/2006">
              <mc:Choice xmlns:v="urn:schemas-microsoft-com:vml" Requires="v">
                <p:oleObj spid="_x0000_s813535" name="Equation" r:id="rId5" imgW="622300" imgH="266700" progId="Equation.3">
                  <p:embed/>
                </p:oleObj>
              </mc:Choice>
              <mc:Fallback>
                <p:oleObj name="Equation" r:id="rId5" imgW="622300" imgH="266700" progId="Equation.3">
                  <p:embed/>
                  <p:pic>
                    <p:nvPicPr>
                      <p:cNvPr id="0" name=""/>
                      <p:cNvPicPr>
                        <a:picLocks noChangeAspect="1" noChangeArrowheads="1"/>
                      </p:cNvPicPr>
                      <p:nvPr/>
                    </p:nvPicPr>
                    <p:blipFill>
                      <a:blip r:embed="rId6"/>
                      <a:srcRect/>
                      <a:stretch>
                        <a:fillRect/>
                      </a:stretch>
                    </p:blipFill>
                    <p:spPr bwMode="auto">
                      <a:xfrm>
                        <a:off x="3124200" y="1600200"/>
                        <a:ext cx="1128713" cy="482600"/>
                      </a:xfrm>
                      <a:prstGeom prst="rect">
                        <a:avLst/>
                      </a:prstGeom>
                      <a:noFill/>
                      <a:ln>
                        <a:noFill/>
                      </a:ln>
                      <a:extLst/>
                    </p:spPr>
                  </p:pic>
                </p:oleObj>
              </mc:Fallback>
            </mc:AlternateContent>
          </a:graphicData>
        </a:graphic>
      </p:graphicFrame>
      <p:graphicFrame>
        <p:nvGraphicFramePr>
          <p:cNvPr id="13" name="Object 10"/>
          <p:cNvGraphicFramePr>
            <a:graphicFrameLocks noChangeAspect="1"/>
          </p:cNvGraphicFramePr>
          <p:nvPr>
            <p:extLst>
              <p:ext uri="{D42A27DB-BD31-4B8C-83A1-F6EECF244321}">
                <p14:modId xmlns:p14="http://schemas.microsoft.com/office/powerpoint/2010/main" val="3968843810"/>
              </p:ext>
            </p:extLst>
          </p:nvPr>
        </p:nvGraphicFramePr>
        <p:xfrm>
          <a:off x="1524000" y="1600200"/>
          <a:ext cx="1036637" cy="458787"/>
        </p:xfrm>
        <a:graphic>
          <a:graphicData uri="http://schemas.openxmlformats.org/presentationml/2006/ole">
            <mc:AlternateContent xmlns:mc="http://schemas.openxmlformats.org/markup-compatibility/2006">
              <mc:Choice xmlns:v="urn:schemas-microsoft-com:vml" Requires="v">
                <p:oleObj spid="_x0000_s813536" name="Equation" r:id="rId7" imgW="571500" imgH="254000" progId="Equation.3">
                  <p:embed/>
                </p:oleObj>
              </mc:Choice>
              <mc:Fallback>
                <p:oleObj name="Equation" r:id="rId7" imgW="571500" imgH="254000" progId="Equation.3">
                  <p:embed/>
                  <p:pic>
                    <p:nvPicPr>
                      <p:cNvPr id="0" name=""/>
                      <p:cNvPicPr>
                        <a:picLocks noChangeAspect="1" noChangeArrowheads="1"/>
                      </p:cNvPicPr>
                      <p:nvPr/>
                    </p:nvPicPr>
                    <p:blipFill>
                      <a:blip r:embed="rId8"/>
                      <a:srcRect/>
                      <a:stretch>
                        <a:fillRect/>
                      </a:stretch>
                    </p:blipFill>
                    <p:spPr bwMode="auto">
                      <a:xfrm>
                        <a:off x="1524000" y="1600200"/>
                        <a:ext cx="1036637" cy="458787"/>
                      </a:xfrm>
                      <a:prstGeom prst="rect">
                        <a:avLst/>
                      </a:prstGeom>
                      <a:noFill/>
                      <a:ln>
                        <a:noFill/>
                      </a:ln>
                      <a:extLst/>
                    </p:spPr>
                  </p:pic>
                </p:oleObj>
              </mc:Fallback>
            </mc:AlternateContent>
          </a:graphicData>
        </a:graphic>
      </p:graphicFrame>
      <p:graphicFrame>
        <p:nvGraphicFramePr>
          <p:cNvPr id="14" name="Object 10"/>
          <p:cNvGraphicFramePr>
            <a:graphicFrameLocks noChangeAspect="1"/>
          </p:cNvGraphicFramePr>
          <p:nvPr>
            <p:extLst>
              <p:ext uri="{D42A27DB-BD31-4B8C-83A1-F6EECF244321}">
                <p14:modId xmlns:p14="http://schemas.microsoft.com/office/powerpoint/2010/main" val="1265984869"/>
              </p:ext>
            </p:extLst>
          </p:nvPr>
        </p:nvGraphicFramePr>
        <p:xfrm>
          <a:off x="6858000" y="1600200"/>
          <a:ext cx="1289050" cy="481013"/>
        </p:xfrm>
        <a:graphic>
          <a:graphicData uri="http://schemas.openxmlformats.org/presentationml/2006/ole">
            <mc:AlternateContent xmlns:mc="http://schemas.openxmlformats.org/markup-compatibility/2006">
              <mc:Choice xmlns:v="urn:schemas-microsoft-com:vml" Requires="v">
                <p:oleObj spid="_x0000_s813537" name="Equation" r:id="rId9" imgW="711200" imgH="266700" progId="Equation.3">
                  <p:embed/>
                </p:oleObj>
              </mc:Choice>
              <mc:Fallback>
                <p:oleObj name="Equation" r:id="rId9" imgW="711200" imgH="266700" progId="Equation.3">
                  <p:embed/>
                  <p:pic>
                    <p:nvPicPr>
                      <p:cNvPr id="0" name=""/>
                      <p:cNvPicPr>
                        <a:picLocks noChangeAspect="1" noChangeArrowheads="1"/>
                      </p:cNvPicPr>
                      <p:nvPr/>
                    </p:nvPicPr>
                    <p:blipFill>
                      <a:blip r:embed="rId10"/>
                      <a:srcRect/>
                      <a:stretch>
                        <a:fillRect/>
                      </a:stretch>
                    </p:blipFill>
                    <p:spPr bwMode="auto">
                      <a:xfrm>
                        <a:off x="6858000" y="1600200"/>
                        <a:ext cx="1289050" cy="481013"/>
                      </a:xfrm>
                      <a:prstGeom prst="rect">
                        <a:avLst/>
                      </a:prstGeom>
                      <a:noFill/>
                      <a:ln>
                        <a:noFill/>
                      </a:ln>
                      <a:extLst/>
                    </p:spPr>
                  </p:pic>
                </p:oleObj>
              </mc:Fallback>
            </mc:AlternateContent>
          </a:graphicData>
        </a:graphic>
      </p:graphicFrame>
      <p:graphicFrame>
        <p:nvGraphicFramePr>
          <p:cNvPr id="15" name="Object 10"/>
          <p:cNvGraphicFramePr>
            <a:graphicFrameLocks noChangeAspect="1"/>
          </p:cNvGraphicFramePr>
          <p:nvPr>
            <p:extLst>
              <p:ext uri="{D42A27DB-BD31-4B8C-83A1-F6EECF244321}">
                <p14:modId xmlns:p14="http://schemas.microsoft.com/office/powerpoint/2010/main" val="1853479950"/>
              </p:ext>
            </p:extLst>
          </p:nvPr>
        </p:nvGraphicFramePr>
        <p:xfrm>
          <a:off x="4953000" y="2057400"/>
          <a:ext cx="1497013" cy="503237"/>
        </p:xfrm>
        <a:graphic>
          <a:graphicData uri="http://schemas.openxmlformats.org/presentationml/2006/ole">
            <mc:AlternateContent xmlns:mc="http://schemas.openxmlformats.org/markup-compatibility/2006">
              <mc:Choice xmlns:v="urn:schemas-microsoft-com:vml" Requires="v">
                <p:oleObj spid="_x0000_s813538" name="Equation" r:id="rId11" imgW="825500" imgH="279400" progId="Equation.3">
                  <p:embed/>
                </p:oleObj>
              </mc:Choice>
              <mc:Fallback>
                <p:oleObj name="Equation" r:id="rId11" imgW="825500" imgH="279400" progId="Equation.3">
                  <p:embed/>
                  <p:pic>
                    <p:nvPicPr>
                      <p:cNvPr id="0" name=""/>
                      <p:cNvPicPr>
                        <a:picLocks noChangeAspect="1" noChangeArrowheads="1"/>
                      </p:cNvPicPr>
                      <p:nvPr/>
                    </p:nvPicPr>
                    <p:blipFill>
                      <a:blip r:embed="rId12"/>
                      <a:srcRect/>
                      <a:stretch>
                        <a:fillRect/>
                      </a:stretch>
                    </p:blipFill>
                    <p:spPr bwMode="auto">
                      <a:xfrm>
                        <a:off x="4953000" y="2057400"/>
                        <a:ext cx="1497013" cy="503237"/>
                      </a:xfrm>
                      <a:prstGeom prst="rect">
                        <a:avLst/>
                      </a:prstGeom>
                      <a:noFill/>
                      <a:ln>
                        <a:noFill/>
                      </a:ln>
                      <a:extLst/>
                    </p:spPr>
                  </p:pic>
                </p:oleObj>
              </mc:Fallback>
            </mc:AlternateContent>
          </a:graphicData>
        </a:graphic>
      </p:graphicFrame>
      <p:graphicFrame>
        <p:nvGraphicFramePr>
          <p:cNvPr id="16" name="Object 10"/>
          <p:cNvGraphicFramePr>
            <a:graphicFrameLocks noChangeAspect="1"/>
          </p:cNvGraphicFramePr>
          <p:nvPr>
            <p:extLst>
              <p:ext uri="{D42A27DB-BD31-4B8C-83A1-F6EECF244321}">
                <p14:modId xmlns:p14="http://schemas.microsoft.com/office/powerpoint/2010/main" val="1755162442"/>
              </p:ext>
            </p:extLst>
          </p:nvPr>
        </p:nvGraphicFramePr>
        <p:xfrm>
          <a:off x="3124200" y="2057400"/>
          <a:ext cx="1289050" cy="504825"/>
        </p:xfrm>
        <a:graphic>
          <a:graphicData uri="http://schemas.openxmlformats.org/presentationml/2006/ole">
            <mc:AlternateContent xmlns:mc="http://schemas.openxmlformats.org/markup-compatibility/2006">
              <mc:Choice xmlns:v="urn:schemas-microsoft-com:vml" Requires="v">
                <p:oleObj spid="_x0000_s813539" name="Equation" r:id="rId13" imgW="711200" imgH="279400" progId="Equation.3">
                  <p:embed/>
                </p:oleObj>
              </mc:Choice>
              <mc:Fallback>
                <p:oleObj name="Equation" r:id="rId13" imgW="711200" imgH="279400" progId="Equation.3">
                  <p:embed/>
                  <p:pic>
                    <p:nvPicPr>
                      <p:cNvPr id="0" name=""/>
                      <p:cNvPicPr>
                        <a:picLocks noChangeAspect="1" noChangeArrowheads="1"/>
                      </p:cNvPicPr>
                      <p:nvPr/>
                    </p:nvPicPr>
                    <p:blipFill>
                      <a:blip r:embed="rId14"/>
                      <a:srcRect/>
                      <a:stretch>
                        <a:fillRect/>
                      </a:stretch>
                    </p:blipFill>
                    <p:spPr bwMode="auto">
                      <a:xfrm>
                        <a:off x="3124200" y="2057400"/>
                        <a:ext cx="1289050" cy="504825"/>
                      </a:xfrm>
                      <a:prstGeom prst="rect">
                        <a:avLst/>
                      </a:prstGeom>
                      <a:noFill/>
                      <a:ln>
                        <a:noFill/>
                      </a:ln>
                      <a:extLst/>
                    </p:spPr>
                  </p:pic>
                </p:oleObj>
              </mc:Fallback>
            </mc:AlternateContent>
          </a:graphicData>
        </a:graphic>
      </p:graphicFrame>
      <p:graphicFrame>
        <p:nvGraphicFramePr>
          <p:cNvPr id="18" name="Object 10"/>
          <p:cNvGraphicFramePr>
            <a:graphicFrameLocks noChangeAspect="1"/>
          </p:cNvGraphicFramePr>
          <p:nvPr>
            <p:extLst>
              <p:ext uri="{D42A27DB-BD31-4B8C-83A1-F6EECF244321}">
                <p14:modId xmlns:p14="http://schemas.microsoft.com/office/powerpoint/2010/main" val="3546788430"/>
              </p:ext>
            </p:extLst>
          </p:nvPr>
        </p:nvGraphicFramePr>
        <p:xfrm>
          <a:off x="6858000" y="2057400"/>
          <a:ext cx="1566862" cy="503237"/>
        </p:xfrm>
        <a:graphic>
          <a:graphicData uri="http://schemas.openxmlformats.org/presentationml/2006/ole">
            <mc:AlternateContent xmlns:mc="http://schemas.openxmlformats.org/markup-compatibility/2006">
              <mc:Choice xmlns:v="urn:schemas-microsoft-com:vml" Requires="v">
                <p:oleObj spid="_x0000_s813540" name="Equation" r:id="rId15" imgW="863600" imgH="279400" progId="Equation.3">
                  <p:embed/>
                </p:oleObj>
              </mc:Choice>
              <mc:Fallback>
                <p:oleObj name="Equation" r:id="rId15" imgW="863600" imgH="279400" progId="Equation.3">
                  <p:embed/>
                  <p:pic>
                    <p:nvPicPr>
                      <p:cNvPr id="0" name=""/>
                      <p:cNvPicPr>
                        <a:picLocks noChangeAspect="1" noChangeArrowheads="1"/>
                      </p:cNvPicPr>
                      <p:nvPr/>
                    </p:nvPicPr>
                    <p:blipFill>
                      <a:blip r:embed="rId16"/>
                      <a:srcRect/>
                      <a:stretch>
                        <a:fillRect/>
                      </a:stretch>
                    </p:blipFill>
                    <p:spPr bwMode="auto">
                      <a:xfrm>
                        <a:off x="6858000" y="2057400"/>
                        <a:ext cx="1566862" cy="503237"/>
                      </a:xfrm>
                      <a:prstGeom prst="rect">
                        <a:avLst/>
                      </a:prstGeom>
                      <a:noFill/>
                      <a:ln>
                        <a:noFill/>
                      </a:ln>
                      <a:extLst/>
                    </p:spPr>
                  </p:pic>
                </p:oleObj>
              </mc:Fallback>
            </mc:AlternateContent>
          </a:graphicData>
        </a:graphic>
      </p:graphicFrame>
      <p:graphicFrame>
        <p:nvGraphicFramePr>
          <p:cNvPr id="19" name="Object 10"/>
          <p:cNvGraphicFramePr>
            <a:graphicFrameLocks noChangeAspect="1"/>
          </p:cNvGraphicFramePr>
          <p:nvPr>
            <p:extLst>
              <p:ext uri="{D42A27DB-BD31-4B8C-83A1-F6EECF244321}">
                <p14:modId xmlns:p14="http://schemas.microsoft.com/office/powerpoint/2010/main" val="1942506184"/>
              </p:ext>
            </p:extLst>
          </p:nvPr>
        </p:nvGraphicFramePr>
        <p:xfrm>
          <a:off x="6858000" y="2514600"/>
          <a:ext cx="1612900" cy="503238"/>
        </p:xfrm>
        <a:graphic>
          <a:graphicData uri="http://schemas.openxmlformats.org/presentationml/2006/ole">
            <mc:AlternateContent xmlns:mc="http://schemas.openxmlformats.org/markup-compatibility/2006">
              <mc:Choice xmlns:v="urn:schemas-microsoft-com:vml" Requires="v">
                <p:oleObj spid="_x0000_s813541" name="Equation" r:id="rId17" imgW="889000" imgH="279400" progId="Equation.3">
                  <p:embed/>
                </p:oleObj>
              </mc:Choice>
              <mc:Fallback>
                <p:oleObj name="Equation" r:id="rId17" imgW="889000" imgH="279400" progId="Equation.3">
                  <p:embed/>
                  <p:pic>
                    <p:nvPicPr>
                      <p:cNvPr id="0" name=""/>
                      <p:cNvPicPr>
                        <a:picLocks noChangeAspect="1" noChangeArrowheads="1"/>
                      </p:cNvPicPr>
                      <p:nvPr/>
                    </p:nvPicPr>
                    <p:blipFill>
                      <a:blip r:embed="rId18"/>
                      <a:srcRect/>
                      <a:stretch>
                        <a:fillRect/>
                      </a:stretch>
                    </p:blipFill>
                    <p:spPr bwMode="auto">
                      <a:xfrm>
                        <a:off x="6858000" y="2514600"/>
                        <a:ext cx="1612900" cy="503238"/>
                      </a:xfrm>
                      <a:prstGeom prst="rect">
                        <a:avLst/>
                      </a:prstGeom>
                      <a:noFill/>
                      <a:ln>
                        <a:noFill/>
                      </a:ln>
                      <a:extLst/>
                    </p:spPr>
                  </p:pic>
                </p:oleObj>
              </mc:Fallback>
            </mc:AlternateContent>
          </a:graphicData>
        </a:graphic>
      </p:graphicFrame>
      <p:graphicFrame>
        <p:nvGraphicFramePr>
          <p:cNvPr id="20" name="Object 10"/>
          <p:cNvGraphicFramePr>
            <a:graphicFrameLocks noChangeAspect="1"/>
          </p:cNvGraphicFramePr>
          <p:nvPr>
            <p:extLst>
              <p:ext uri="{D42A27DB-BD31-4B8C-83A1-F6EECF244321}">
                <p14:modId xmlns:p14="http://schemas.microsoft.com/office/powerpoint/2010/main" val="1448905785"/>
              </p:ext>
            </p:extLst>
          </p:nvPr>
        </p:nvGraphicFramePr>
        <p:xfrm>
          <a:off x="4953000" y="2514600"/>
          <a:ext cx="1404938" cy="506412"/>
        </p:xfrm>
        <a:graphic>
          <a:graphicData uri="http://schemas.openxmlformats.org/presentationml/2006/ole">
            <mc:AlternateContent xmlns:mc="http://schemas.openxmlformats.org/markup-compatibility/2006">
              <mc:Choice xmlns:v="urn:schemas-microsoft-com:vml" Requires="v">
                <p:oleObj spid="_x0000_s813542" name="Equation" r:id="rId19" imgW="774700" imgH="279400" progId="Equation.3">
                  <p:embed/>
                </p:oleObj>
              </mc:Choice>
              <mc:Fallback>
                <p:oleObj name="Equation" r:id="rId19" imgW="774700" imgH="279400" progId="Equation.3">
                  <p:embed/>
                  <p:pic>
                    <p:nvPicPr>
                      <p:cNvPr id="0" name=""/>
                      <p:cNvPicPr>
                        <a:picLocks noChangeAspect="1" noChangeArrowheads="1"/>
                      </p:cNvPicPr>
                      <p:nvPr/>
                    </p:nvPicPr>
                    <p:blipFill>
                      <a:blip r:embed="rId20"/>
                      <a:srcRect/>
                      <a:stretch>
                        <a:fillRect/>
                      </a:stretch>
                    </p:blipFill>
                    <p:spPr bwMode="auto">
                      <a:xfrm>
                        <a:off x="4953000" y="2514600"/>
                        <a:ext cx="1404938" cy="506412"/>
                      </a:xfrm>
                      <a:prstGeom prst="rect">
                        <a:avLst/>
                      </a:prstGeom>
                      <a:noFill/>
                      <a:ln>
                        <a:noFill/>
                      </a:ln>
                      <a:extLst/>
                    </p:spPr>
                  </p:pic>
                </p:oleObj>
              </mc:Fallback>
            </mc:AlternateContent>
          </a:graphicData>
        </a:graphic>
      </p:graphicFrame>
      <p:graphicFrame>
        <p:nvGraphicFramePr>
          <p:cNvPr id="21" name="Object 10"/>
          <p:cNvGraphicFramePr>
            <a:graphicFrameLocks noChangeAspect="1"/>
          </p:cNvGraphicFramePr>
          <p:nvPr>
            <p:extLst>
              <p:ext uri="{D42A27DB-BD31-4B8C-83A1-F6EECF244321}">
                <p14:modId xmlns:p14="http://schemas.microsoft.com/office/powerpoint/2010/main" val="589835845"/>
              </p:ext>
            </p:extLst>
          </p:nvPr>
        </p:nvGraphicFramePr>
        <p:xfrm>
          <a:off x="6858000" y="2971800"/>
          <a:ext cx="1519238" cy="506413"/>
        </p:xfrm>
        <a:graphic>
          <a:graphicData uri="http://schemas.openxmlformats.org/presentationml/2006/ole">
            <mc:AlternateContent xmlns:mc="http://schemas.openxmlformats.org/markup-compatibility/2006">
              <mc:Choice xmlns:v="urn:schemas-microsoft-com:vml" Requires="v">
                <p:oleObj spid="_x0000_s813543" name="Equation" r:id="rId21" imgW="838200" imgH="279400" progId="Equation.3">
                  <p:embed/>
                </p:oleObj>
              </mc:Choice>
              <mc:Fallback>
                <p:oleObj name="Equation" r:id="rId21" imgW="838200" imgH="279400" progId="Equation.3">
                  <p:embed/>
                  <p:pic>
                    <p:nvPicPr>
                      <p:cNvPr id="0" name=""/>
                      <p:cNvPicPr>
                        <a:picLocks noChangeAspect="1" noChangeArrowheads="1"/>
                      </p:cNvPicPr>
                      <p:nvPr/>
                    </p:nvPicPr>
                    <p:blipFill>
                      <a:blip r:embed="rId22"/>
                      <a:srcRect/>
                      <a:stretch>
                        <a:fillRect/>
                      </a:stretch>
                    </p:blipFill>
                    <p:spPr bwMode="auto">
                      <a:xfrm>
                        <a:off x="6858000" y="2971800"/>
                        <a:ext cx="1519238" cy="506413"/>
                      </a:xfrm>
                      <a:prstGeom prst="rect">
                        <a:avLst/>
                      </a:prstGeom>
                      <a:noFill/>
                      <a:ln>
                        <a:noFill/>
                      </a:ln>
                      <a:extLst/>
                    </p:spPr>
                  </p:pic>
                </p:oleObj>
              </mc:Fallback>
            </mc:AlternateContent>
          </a:graphicData>
        </a:graphic>
      </p:graphicFrame>
      <p:graphicFrame>
        <p:nvGraphicFramePr>
          <p:cNvPr id="22" name="Object 10"/>
          <p:cNvGraphicFramePr>
            <a:graphicFrameLocks noChangeAspect="1"/>
          </p:cNvGraphicFramePr>
          <p:nvPr>
            <p:extLst>
              <p:ext uri="{D42A27DB-BD31-4B8C-83A1-F6EECF244321}">
                <p14:modId xmlns:p14="http://schemas.microsoft.com/office/powerpoint/2010/main" val="1190829101"/>
              </p:ext>
            </p:extLst>
          </p:nvPr>
        </p:nvGraphicFramePr>
        <p:xfrm>
          <a:off x="381000" y="2057400"/>
          <a:ext cx="576262" cy="504825"/>
        </p:xfrm>
        <a:graphic>
          <a:graphicData uri="http://schemas.openxmlformats.org/presentationml/2006/ole">
            <mc:AlternateContent xmlns:mc="http://schemas.openxmlformats.org/markup-compatibility/2006">
              <mc:Choice xmlns:v="urn:schemas-microsoft-com:vml" Requires="v">
                <p:oleObj spid="_x0000_s813544" name="Equation" r:id="rId23" imgW="317500" imgH="279400" progId="Equation.3">
                  <p:embed/>
                </p:oleObj>
              </mc:Choice>
              <mc:Fallback>
                <p:oleObj name="Equation" r:id="rId23" imgW="317500" imgH="279400" progId="Equation.3">
                  <p:embed/>
                  <p:pic>
                    <p:nvPicPr>
                      <p:cNvPr id="0" name=""/>
                      <p:cNvPicPr>
                        <a:picLocks noChangeAspect="1" noChangeArrowheads="1"/>
                      </p:cNvPicPr>
                      <p:nvPr/>
                    </p:nvPicPr>
                    <p:blipFill>
                      <a:blip r:embed="rId24"/>
                      <a:srcRect/>
                      <a:stretch>
                        <a:fillRect/>
                      </a:stretch>
                    </p:blipFill>
                    <p:spPr bwMode="auto">
                      <a:xfrm>
                        <a:off x="381000" y="2057400"/>
                        <a:ext cx="576262" cy="504825"/>
                      </a:xfrm>
                      <a:prstGeom prst="rect">
                        <a:avLst/>
                      </a:prstGeom>
                      <a:noFill/>
                      <a:ln>
                        <a:noFill/>
                      </a:ln>
                      <a:extLst/>
                    </p:spPr>
                  </p:pic>
                </p:oleObj>
              </mc:Fallback>
            </mc:AlternateContent>
          </a:graphicData>
        </a:graphic>
      </p:graphicFrame>
      <p:graphicFrame>
        <p:nvGraphicFramePr>
          <p:cNvPr id="23" name="Object 10"/>
          <p:cNvGraphicFramePr>
            <a:graphicFrameLocks noChangeAspect="1"/>
          </p:cNvGraphicFramePr>
          <p:nvPr>
            <p:extLst>
              <p:ext uri="{D42A27DB-BD31-4B8C-83A1-F6EECF244321}">
                <p14:modId xmlns:p14="http://schemas.microsoft.com/office/powerpoint/2010/main" val="1878695365"/>
              </p:ext>
            </p:extLst>
          </p:nvPr>
        </p:nvGraphicFramePr>
        <p:xfrm>
          <a:off x="381000" y="2514600"/>
          <a:ext cx="668338" cy="504825"/>
        </p:xfrm>
        <a:graphic>
          <a:graphicData uri="http://schemas.openxmlformats.org/presentationml/2006/ole">
            <mc:AlternateContent xmlns:mc="http://schemas.openxmlformats.org/markup-compatibility/2006">
              <mc:Choice xmlns:v="urn:schemas-microsoft-com:vml" Requires="v">
                <p:oleObj spid="_x0000_s813545" name="Equation" r:id="rId25" imgW="368300" imgH="279400" progId="Equation.3">
                  <p:embed/>
                </p:oleObj>
              </mc:Choice>
              <mc:Fallback>
                <p:oleObj name="Equation" r:id="rId25" imgW="368300" imgH="279400" progId="Equation.3">
                  <p:embed/>
                  <p:pic>
                    <p:nvPicPr>
                      <p:cNvPr id="0" name=""/>
                      <p:cNvPicPr>
                        <a:picLocks noChangeAspect="1" noChangeArrowheads="1"/>
                      </p:cNvPicPr>
                      <p:nvPr/>
                    </p:nvPicPr>
                    <p:blipFill>
                      <a:blip r:embed="rId26"/>
                      <a:srcRect/>
                      <a:stretch>
                        <a:fillRect/>
                      </a:stretch>
                    </p:blipFill>
                    <p:spPr bwMode="auto">
                      <a:xfrm>
                        <a:off x="381000" y="2514600"/>
                        <a:ext cx="668338" cy="504825"/>
                      </a:xfrm>
                      <a:prstGeom prst="rect">
                        <a:avLst/>
                      </a:prstGeom>
                      <a:noFill/>
                      <a:ln>
                        <a:noFill/>
                      </a:ln>
                      <a:extLst/>
                    </p:spPr>
                  </p:pic>
                </p:oleObj>
              </mc:Fallback>
            </mc:AlternateContent>
          </a:graphicData>
        </a:graphic>
      </p:graphicFrame>
      <p:graphicFrame>
        <p:nvGraphicFramePr>
          <p:cNvPr id="24" name="Object 10"/>
          <p:cNvGraphicFramePr>
            <a:graphicFrameLocks noChangeAspect="1"/>
          </p:cNvGraphicFramePr>
          <p:nvPr>
            <p:extLst>
              <p:ext uri="{D42A27DB-BD31-4B8C-83A1-F6EECF244321}">
                <p14:modId xmlns:p14="http://schemas.microsoft.com/office/powerpoint/2010/main" val="2522853678"/>
              </p:ext>
            </p:extLst>
          </p:nvPr>
        </p:nvGraphicFramePr>
        <p:xfrm>
          <a:off x="381000" y="2971800"/>
          <a:ext cx="782638" cy="504825"/>
        </p:xfrm>
        <a:graphic>
          <a:graphicData uri="http://schemas.openxmlformats.org/presentationml/2006/ole">
            <mc:AlternateContent xmlns:mc="http://schemas.openxmlformats.org/markup-compatibility/2006">
              <mc:Choice xmlns:v="urn:schemas-microsoft-com:vml" Requires="v">
                <p:oleObj spid="_x0000_s813546" name="Equation" r:id="rId27" imgW="431800" imgH="279400" progId="Equation.3">
                  <p:embed/>
                </p:oleObj>
              </mc:Choice>
              <mc:Fallback>
                <p:oleObj name="Equation" r:id="rId27" imgW="431800" imgH="279400" progId="Equation.3">
                  <p:embed/>
                  <p:pic>
                    <p:nvPicPr>
                      <p:cNvPr id="0" name=""/>
                      <p:cNvPicPr>
                        <a:picLocks noChangeAspect="1" noChangeArrowheads="1"/>
                      </p:cNvPicPr>
                      <p:nvPr/>
                    </p:nvPicPr>
                    <p:blipFill>
                      <a:blip r:embed="rId28"/>
                      <a:srcRect/>
                      <a:stretch>
                        <a:fillRect/>
                      </a:stretch>
                    </p:blipFill>
                    <p:spPr bwMode="auto">
                      <a:xfrm>
                        <a:off x="381000" y="2971800"/>
                        <a:ext cx="782638" cy="504825"/>
                      </a:xfrm>
                      <a:prstGeom prst="rect">
                        <a:avLst/>
                      </a:prstGeom>
                      <a:noFill/>
                      <a:ln>
                        <a:noFill/>
                      </a:ln>
                      <a:extLst/>
                    </p:spPr>
                  </p:pic>
                </p:oleObj>
              </mc:Fallback>
            </mc:AlternateContent>
          </a:graphicData>
        </a:graphic>
      </p:graphicFrame>
      <p:graphicFrame>
        <p:nvGraphicFramePr>
          <p:cNvPr id="33" name="Object 10"/>
          <p:cNvGraphicFramePr>
            <a:graphicFrameLocks noChangeAspect="1"/>
          </p:cNvGraphicFramePr>
          <p:nvPr>
            <p:extLst>
              <p:ext uri="{D42A27DB-BD31-4B8C-83A1-F6EECF244321}">
                <p14:modId xmlns:p14="http://schemas.microsoft.com/office/powerpoint/2010/main" val="2798462884"/>
              </p:ext>
            </p:extLst>
          </p:nvPr>
        </p:nvGraphicFramePr>
        <p:xfrm>
          <a:off x="1273175" y="2514600"/>
          <a:ext cx="1450975" cy="506413"/>
        </p:xfrm>
        <a:graphic>
          <a:graphicData uri="http://schemas.openxmlformats.org/presentationml/2006/ole">
            <mc:AlternateContent xmlns:mc="http://schemas.openxmlformats.org/markup-compatibility/2006">
              <mc:Choice xmlns:v="urn:schemas-microsoft-com:vml" Requires="v">
                <p:oleObj spid="_x0000_s813547" name="Equation" r:id="rId29" imgW="800100" imgH="279400" progId="Equation.3">
                  <p:embed/>
                </p:oleObj>
              </mc:Choice>
              <mc:Fallback>
                <p:oleObj name="Equation" r:id="rId29" imgW="800100" imgH="279400" progId="Equation.3">
                  <p:embed/>
                  <p:pic>
                    <p:nvPicPr>
                      <p:cNvPr id="0" name=""/>
                      <p:cNvPicPr>
                        <a:picLocks noChangeAspect="1" noChangeArrowheads="1"/>
                      </p:cNvPicPr>
                      <p:nvPr/>
                    </p:nvPicPr>
                    <p:blipFill>
                      <a:blip r:embed="rId30"/>
                      <a:srcRect/>
                      <a:stretch>
                        <a:fillRect/>
                      </a:stretch>
                    </p:blipFill>
                    <p:spPr bwMode="auto">
                      <a:xfrm>
                        <a:off x="1273175" y="2514600"/>
                        <a:ext cx="1450975" cy="506413"/>
                      </a:xfrm>
                      <a:prstGeom prst="rect">
                        <a:avLst/>
                      </a:prstGeom>
                      <a:noFill/>
                      <a:ln>
                        <a:noFill/>
                      </a:ln>
                      <a:extLst/>
                    </p:spPr>
                  </p:pic>
                </p:oleObj>
              </mc:Fallback>
            </mc:AlternateContent>
          </a:graphicData>
        </a:graphic>
      </p:graphicFrame>
      <p:sp>
        <p:nvSpPr>
          <p:cNvPr id="32" name="Content Placeholder 2"/>
          <p:cNvSpPr>
            <a:spLocks noGrp="1"/>
          </p:cNvSpPr>
          <p:nvPr>
            <p:ph idx="1"/>
          </p:nvPr>
        </p:nvSpPr>
        <p:spPr>
          <a:xfrm>
            <a:off x="228600" y="838200"/>
            <a:ext cx="8686800" cy="5562600"/>
          </a:xfrm>
        </p:spPr>
        <p:txBody>
          <a:bodyPr/>
          <a:lstStyle/>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endParaRPr lang="en-US" sz="1800" dirty="0" smtClean="0"/>
          </a:p>
          <a:p>
            <a:pPr marL="0" indent="0">
              <a:buNone/>
            </a:pPr>
            <a:endParaRPr lang="en-US" sz="1800" dirty="0"/>
          </a:p>
          <a:p>
            <a:r>
              <a:rPr lang="en-US" sz="1800" dirty="0" smtClean="0"/>
              <a:t>Trace terms affect </a:t>
            </a:r>
            <a:r>
              <a:rPr lang="en-US" sz="1800" dirty="0" err="1" smtClean="0"/>
              <a:t>p</a:t>
            </a:r>
            <a:r>
              <a:rPr lang="en-US" sz="1800" baseline="-25000" dirty="0" err="1" smtClean="0"/>
              <a:t>T</a:t>
            </a:r>
            <a:r>
              <a:rPr lang="en-US" sz="1800" dirty="0" smtClean="0"/>
              <a:t> width (note </a:t>
            </a:r>
            <a:r>
              <a:rPr lang="en-US" sz="1800" dirty="0" smtClean="0">
                <a:latin typeface="Symbol" charset="2"/>
                <a:cs typeface="Symbol" charset="2"/>
              </a:rPr>
              <a:t>F</a:t>
            </a:r>
            <a:r>
              <a:rPr lang="en-US" sz="1800" baseline="-25000" dirty="0" smtClean="0"/>
              <a:t>G.G</a:t>
            </a:r>
            <a:r>
              <a:rPr lang="en-US" sz="1800" dirty="0" smtClean="0"/>
              <a:t>(x) = 0)</a:t>
            </a:r>
            <a:endParaRPr lang="en-US" sz="1800" dirty="0"/>
          </a:p>
        </p:txBody>
      </p:sp>
      <p:sp>
        <p:nvSpPr>
          <p:cNvPr id="25" name="TextBox 24"/>
          <p:cNvSpPr txBox="1"/>
          <p:nvPr/>
        </p:nvSpPr>
        <p:spPr>
          <a:xfrm>
            <a:off x="0" y="6488668"/>
            <a:ext cx="3962400" cy="369332"/>
          </a:xfrm>
          <a:prstGeom prst="rect">
            <a:avLst/>
          </a:prstGeom>
          <a:solidFill>
            <a:schemeClr val="bg1">
              <a:lumMod val="95000"/>
            </a:schemeClr>
          </a:solidFill>
          <a:ln>
            <a:solidFill>
              <a:srgbClr val="0000FF"/>
            </a:solidFill>
          </a:ln>
        </p:spPr>
        <p:txBody>
          <a:bodyPr wrap="square" rtlCol="0">
            <a:spAutoFit/>
          </a:bodyPr>
          <a:lstStyle/>
          <a:p>
            <a:pPr>
              <a:defRPr/>
            </a:pPr>
            <a:r>
              <a:rPr lang="en-US" dirty="0" smtClean="0"/>
              <a:t>Boer, Buffing, M, arXiv:1503.03760</a:t>
            </a:r>
          </a:p>
        </p:txBody>
      </p:sp>
    </p:spTree>
    <p:extLst>
      <p:ext uri="{BB962C8B-B14F-4D97-AF65-F5344CB8AC3E}">
        <p14:creationId xmlns:p14="http://schemas.microsoft.com/office/powerpoint/2010/main" val="377379738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3657600"/>
            <a:ext cx="8382000" cy="3352800"/>
          </a:xfrm>
        </p:spPr>
        <p:txBody>
          <a:bodyPr/>
          <a:lstStyle/>
          <a:p>
            <a:r>
              <a:rPr lang="en-US" sz="1800" dirty="0" smtClean="0"/>
              <a:t>Note process dependence, not only of linearly polarized gluons but also affecting the </a:t>
            </a:r>
            <a:r>
              <a:rPr lang="en-US" sz="1800" dirty="0" err="1" smtClean="0"/>
              <a:t>p</a:t>
            </a:r>
            <a:r>
              <a:rPr lang="en-US" sz="1800" baseline="-25000" dirty="0" err="1" smtClean="0"/>
              <a:t>T</a:t>
            </a:r>
            <a:r>
              <a:rPr lang="en-US" sz="1800" dirty="0" smtClean="0"/>
              <a:t> width of </a:t>
            </a:r>
            <a:r>
              <a:rPr lang="en-US" sz="1800" dirty="0" err="1" smtClean="0"/>
              <a:t>unpolarized</a:t>
            </a:r>
            <a:r>
              <a:rPr lang="en-US" sz="1800" dirty="0" smtClean="0"/>
              <a:t> gluons  </a:t>
            </a:r>
          </a:p>
          <a:p>
            <a:endParaRPr lang="en-US" sz="1800" dirty="0"/>
          </a:p>
          <a:p>
            <a:endParaRPr lang="en-US" sz="1800" dirty="0" smtClean="0"/>
          </a:p>
          <a:p>
            <a:pPr marL="0" indent="0">
              <a:buNone/>
            </a:pPr>
            <a:r>
              <a:rPr lang="en-US" sz="1800" dirty="0"/>
              <a:t> </a:t>
            </a:r>
            <a:r>
              <a:rPr lang="en-US" sz="1800" dirty="0" smtClean="0"/>
              <a:t>                                                 with </a:t>
            </a:r>
            <a:r>
              <a:rPr lang="en-US" sz="1800" dirty="0" smtClean="0">
                <a:latin typeface="Symbol" charset="2"/>
                <a:cs typeface="Symbol" charset="2"/>
              </a:rPr>
              <a:t>d</a:t>
            </a:r>
            <a:r>
              <a:rPr lang="en-US" sz="1800" dirty="0" smtClean="0"/>
              <a:t>f</a:t>
            </a:r>
            <a:r>
              <a:rPr lang="en-US" sz="1800" baseline="-25000" dirty="0" smtClean="0"/>
              <a:t>1</a:t>
            </a:r>
            <a:r>
              <a:rPr lang="en-US" sz="1800" baseline="30000" dirty="0" smtClean="0"/>
              <a:t>g(</a:t>
            </a:r>
            <a:r>
              <a:rPr lang="en-US" sz="1800" baseline="30000" dirty="0" err="1" smtClean="0"/>
              <a:t>Bc</a:t>
            </a:r>
            <a:r>
              <a:rPr lang="en-US" sz="1800" baseline="30000" dirty="0"/>
              <a:t>)</a:t>
            </a:r>
            <a:r>
              <a:rPr lang="en-US" sz="1800" dirty="0"/>
              <a:t>(x) = 0</a:t>
            </a:r>
          </a:p>
          <a:p>
            <a:pPr marL="0" indent="0">
              <a:buNone/>
            </a:pPr>
            <a:endParaRPr lang="en-US" sz="1800" dirty="0" smtClean="0"/>
          </a:p>
          <a:p>
            <a:pPr marL="0" indent="0">
              <a:buNone/>
            </a:pPr>
            <a:endParaRPr lang="en-US" sz="1800" dirty="0" smtClean="0"/>
          </a:p>
        </p:txBody>
      </p:sp>
      <p:sp>
        <p:nvSpPr>
          <p:cNvPr id="28" name="Rounded Rectangle 27"/>
          <p:cNvSpPr/>
          <p:nvPr/>
        </p:nvSpPr>
        <p:spPr>
          <a:xfrm>
            <a:off x="609600" y="4343400"/>
            <a:ext cx="6096000" cy="114300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Operator classification of TMDs (including trace terms)</a:t>
            </a:r>
          </a:p>
        </p:txBody>
      </p:sp>
      <p:sp>
        <p:nvSpPr>
          <p:cNvPr id="5" name="Slide Number Placeholder 4"/>
          <p:cNvSpPr>
            <a:spLocks noGrp="1"/>
          </p:cNvSpPr>
          <p:nvPr>
            <p:ph type="sldNum" sz="quarter" idx="12"/>
          </p:nvPr>
        </p:nvSpPr>
        <p:spPr>
          <a:xfrm>
            <a:off x="6781800" y="6487978"/>
            <a:ext cx="2133600" cy="381000"/>
          </a:xfrm>
        </p:spPr>
        <p:txBody>
          <a:bodyPr/>
          <a:lstStyle/>
          <a:p>
            <a:pPr>
              <a:defRPr/>
            </a:pPr>
            <a:fld id="{60919974-E1AF-7D49-91E5-B74D28A366AF}" type="slidenum">
              <a:rPr lang="en-US" smtClean="0"/>
              <a:pPr>
                <a:defRPr/>
              </a:pPr>
              <a:t>34</a:t>
            </a:fld>
            <a:endParaRPr lang="en-US" dirty="0"/>
          </a:p>
        </p:txBody>
      </p:sp>
      <p:graphicFrame>
        <p:nvGraphicFramePr>
          <p:cNvPr id="21" name="Content Placeholder 5"/>
          <p:cNvGraphicFramePr>
            <a:graphicFrameLocks noGrp="1"/>
          </p:cNvGraphicFramePr>
          <p:nvPr>
            <p:ph sz="half" idx="1"/>
            <p:extLst>
              <p:ext uri="{D42A27DB-BD31-4B8C-83A1-F6EECF244321}">
                <p14:modId xmlns:p14="http://schemas.microsoft.com/office/powerpoint/2010/main" val="2940472084"/>
              </p:ext>
            </p:extLst>
          </p:nvPr>
        </p:nvGraphicFramePr>
        <p:xfrm>
          <a:off x="228600" y="838200"/>
          <a:ext cx="8382000" cy="2587150"/>
        </p:xfrm>
        <a:graphic>
          <a:graphicData uri="http://schemas.openxmlformats.org/drawingml/2006/table">
            <a:tbl>
              <a:tblPr firstRow="1" bandRow="1">
                <a:tableStyleId>{5C22544A-7EE6-4342-B048-85BDC9FD1C3A}</a:tableStyleId>
              </a:tblPr>
              <a:tblGrid>
                <a:gridCol w="914400"/>
                <a:gridCol w="1600200"/>
                <a:gridCol w="1752600"/>
                <a:gridCol w="1981200"/>
                <a:gridCol w="2133600"/>
              </a:tblGrid>
              <a:tr h="280287">
                <a:tc>
                  <a:txBody>
                    <a:bodyPr/>
                    <a:lstStyle/>
                    <a:p>
                      <a:r>
                        <a:rPr lang="en-US" dirty="0" smtClean="0">
                          <a:solidFill>
                            <a:schemeClr val="tx1"/>
                          </a:solidFill>
                        </a:rPr>
                        <a:t>factor</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dirty="0" smtClean="0">
                          <a:solidFill>
                            <a:schemeClr val="tx1"/>
                          </a:solidFill>
                        </a:rPr>
                        <a:t>GLUON TMD PDF RANK UNPOLARIZED</a:t>
                      </a:r>
                      <a:r>
                        <a:rPr lang="en-US" baseline="0" dirty="0" smtClean="0">
                          <a:solidFill>
                            <a:schemeClr val="tx1"/>
                          </a:solidFill>
                        </a:rPr>
                        <a:t> HADRON</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r>
              <a:tr h="444278">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bl>
          </a:graphicData>
        </a:graphic>
      </p:graphicFrame>
      <p:graphicFrame>
        <p:nvGraphicFramePr>
          <p:cNvPr id="29" name="Object 10"/>
          <p:cNvGraphicFramePr>
            <a:graphicFrameLocks noChangeAspect="1"/>
          </p:cNvGraphicFramePr>
          <p:nvPr>
            <p:extLst>
              <p:ext uri="{D42A27DB-BD31-4B8C-83A1-F6EECF244321}">
                <p14:modId xmlns:p14="http://schemas.microsoft.com/office/powerpoint/2010/main" val="854225123"/>
              </p:ext>
            </p:extLst>
          </p:nvPr>
        </p:nvGraphicFramePr>
        <p:xfrm>
          <a:off x="1846263" y="1600200"/>
          <a:ext cx="390525" cy="460375"/>
        </p:xfrm>
        <a:graphic>
          <a:graphicData uri="http://schemas.openxmlformats.org/presentationml/2006/ole">
            <mc:AlternateContent xmlns:mc="http://schemas.openxmlformats.org/markup-compatibility/2006">
              <mc:Choice xmlns:v="urn:schemas-microsoft-com:vml" Requires="v">
                <p:oleObj spid="_x0000_s629149" name="Equation" r:id="rId3" imgW="215900" imgH="254000" progId="Equation.3">
                  <p:embed/>
                </p:oleObj>
              </mc:Choice>
              <mc:Fallback>
                <p:oleObj name="Equation" r:id="rId3" imgW="215900" imgH="254000" progId="Equation.3">
                  <p:embed/>
                  <p:pic>
                    <p:nvPicPr>
                      <p:cNvPr id="0" name=""/>
                      <p:cNvPicPr>
                        <a:picLocks noChangeAspect="1" noChangeArrowheads="1"/>
                      </p:cNvPicPr>
                      <p:nvPr/>
                    </p:nvPicPr>
                    <p:blipFill>
                      <a:blip r:embed="rId4"/>
                      <a:srcRect/>
                      <a:stretch>
                        <a:fillRect/>
                      </a:stretch>
                    </p:blipFill>
                    <p:spPr bwMode="auto">
                      <a:xfrm>
                        <a:off x="1846263" y="1600200"/>
                        <a:ext cx="390525" cy="460375"/>
                      </a:xfrm>
                      <a:prstGeom prst="rect">
                        <a:avLst/>
                      </a:prstGeom>
                      <a:noFill/>
                      <a:ln>
                        <a:noFill/>
                      </a:ln>
                      <a:extLst/>
                    </p:spPr>
                  </p:pic>
                </p:oleObj>
              </mc:Fallback>
            </mc:AlternateContent>
          </a:graphicData>
        </a:graphic>
      </p:graphicFrame>
      <p:graphicFrame>
        <p:nvGraphicFramePr>
          <p:cNvPr id="34" name="Object 10"/>
          <p:cNvGraphicFramePr>
            <a:graphicFrameLocks noChangeAspect="1"/>
          </p:cNvGraphicFramePr>
          <p:nvPr>
            <p:extLst>
              <p:ext uri="{D42A27DB-BD31-4B8C-83A1-F6EECF244321}">
                <p14:modId xmlns:p14="http://schemas.microsoft.com/office/powerpoint/2010/main" val="1621116530"/>
              </p:ext>
            </p:extLst>
          </p:nvPr>
        </p:nvGraphicFramePr>
        <p:xfrm>
          <a:off x="381000" y="2514600"/>
          <a:ext cx="668338" cy="504825"/>
        </p:xfrm>
        <a:graphic>
          <a:graphicData uri="http://schemas.openxmlformats.org/presentationml/2006/ole">
            <mc:AlternateContent xmlns:mc="http://schemas.openxmlformats.org/markup-compatibility/2006">
              <mc:Choice xmlns:v="urn:schemas-microsoft-com:vml" Requires="v">
                <p:oleObj spid="_x0000_s629150" name="Equation" r:id="rId5" imgW="368300" imgH="279400" progId="Equation.3">
                  <p:embed/>
                </p:oleObj>
              </mc:Choice>
              <mc:Fallback>
                <p:oleObj name="Equation" r:id="rId5" imgW="368300" imgH="279400" progId="Equation.3">
                  <p:embed/>
                  <p:pic>
                    <p:nvPicPr>
                      <p:cNvPr id="0" name=""/>
                      <p:cNvPicPr>
                        <a:picLocks noChangeAspect="1" noChangeArrowheads="1"/>
                      </p:cNvPicPr>
                      <p:nvPr/>
                    </p:nvPicPr>
                    <p:blipFill>
                      <a:blip r:embed="rId6"/>
                      <a:srcRect/>
                      <a:stretch>
                        <a:fillRect/>
                      </a:stretch>
                    </p:blipFill>
                    <p:spPr bwMode="auto">
                      <a:xfrm>
                        <a:off x="381000" y="2514600"/>
                        <a:ext cx="668338" cy="504825"/>
                      </a:xfrm>
                      <a:prstGeom prst="rect">
                        <a:avLst/>
                      </a:prstGeom>
                      <a:noFill/>
                      <a:ln>
                        <a:noFill/>
                      </a:ln>
                      <a:extLst/>
                    </p:spPr>
                  </p:pic>
                </p:oleObj>
              </mc:Fallback>
            </mc:AlternateContent>
          </a:graphicData>
        </a:graphic>
      </p:graphicFrame>
      <p:graphicFrame>
        <p:nvGraphicFramePr>
          <p:cNvPr id="17" name="Object 10"/>
          <p:cNvGraphicFramePr>
            <a:graphicFrameLocks noChangeAspect="1"/>
          </p:cNvGraphicFramePr>
          <p:nvPr>
            <p:extLst>
              <p:ext uri="{D42A27DB-BD31-4B8C-83A1-F6EECF244321}">
                <p14:modId xmlns:p14="http://schemas.microsoft.com/office/powerpoint/2010/main" val="2371567208"/>
              </p:ext>
            </p:extLst>
          </p:nvPr>
        </p:nvGraphicFramePr>
        <p:xfrm>
          <a:off x="5048250" y="1600200"/>
          <a:ext cx="692150" cy="460375"/>
        </p:xfrm>
        <a:graphic>
          <a:graphicData uri="http://schemas.openxmlformats.org/presentationml/2006/ole">
            <mc:AlternateContent xmlns:mc="http://schemas.openxmlformats.org/markup-compatibility/2006">
              <mc:Choice xmlns:v="urn:schemas-microsoft-com:vml" Requires="v">
                <p:oleObj spid="_x0000_s629151" name="Equation" r:id="rId7" imgW="381000" imgH="254000" progId="Equation.3">
                  <p:embed/>
                </p:oleObj>
              </mc:Choice>
              <mc:Fallback>
                <p:oleObj name="Equation" r:id="rId7" imgW="381000" imgH="254000" progId="Equation.3">
                  <p:embed/>
                  <p:pic>
                    <p:nvPicPr>
                      <p:cNvPr id="0" name=""/>
                      <p:cNvPicPr>
                        <a:picLocks noChangeAspect="1" noChangeArrowheads="1"/>
                      </p:cNvPicPr>
                      <p:nvPr/>
                    </p:nvPicPr>
                    <p:blipFill>
                      <a:blip r:embed="rId8"/>
                      <a:srcRect/>
                      <a:stretch>
                        <a:fillRect/>
                      </a:stretch>
                    </p:blipFill>
                    <p:spPr bwMode="auto">
                      <a:xfrm>
                        <a:off x="5048250" y="1600200"/>
                        <a:ext cx="692150" cy="460375"/>
                      </a:xfrm>
                      <a:prstGeom prst="rect">
                        <a:avLst/>
                      </a:prstGeom>
                      <a:noFill/>
                      <a:ln>
                        <a:noFill/>
                      </a:ln>
                      <a:extLst/>
                    </p:spPr>
                  </p:pic>
                </p:oleObj>
              </mc:Fallback>
            </mc:AlternateContent>
          </a:graphicData>
        </a:graphic>
      </p:graphicFrame>
      <p:graphicFrame>
        <p:nvGraphicFramePr>
          <p:cNvPr id="31" name="Object 10"/>
          <p:cNvGraphicFramePr>
            <a:graphicFrameLocks noChangeAspect="1"/>
          </p:cNvGraphicFramePr>
          <p:nvPr>
            <p:extLst>
              <p:ext uri="{D42A27DB-BD31-4B8C-83A1-F6EECF244321}">
                <p14:modId xmlns:p14="http://schemas.microsoft.com/office/powerpoint/2010/main" val="3859201022"/>
              </p:ext>
            </p:extLst>
          </p:nvPr>
        </p:nvGraphicFramePr>
        <p:xfrm>
          <a:off x="5091113" y="2514600"/>
          <a:ext cx="760412" cy="460375"/>
        </p:xfrm>
        <a:graphic>
          <a:graphicData uri="http://schemas.openxmlformats.org/presentationml/2006/ole">
            <mc:AlternateContent xmlns:mc="http://schemas.openxmlformats.org/markup-compatibility/2006">
              <mc:Choice xmlns:v="urn:schemas-microsoft-com:vml" Requires="v">
                <p:oleObj spid="_x0000_s629152" name="Equation" r:id="rId9" imgW="419100" imgH="254000" progId="Equation.3">
                  <p:embed/>
                </p:oleObj>
              </mc:Choice>
              <mc:Fallback>
                <p:oleObj name="Equation" r:id="rId9" imgW="419100" imgH="254000" progId="Equation.3">
                  <p:embed/>
                  <p:pic>
                    <p:nvPicPr>
                      <p:cNvPr id="0" name=""/>
                      <p:cNvPicPr>
                        <a:picLocks noChangeAspect="1" noChangeArrowheads="1"/>
                      </p:cNvPicPr>
                      <p:nvPr/>
                    </p:nvPicPr>
                    <p:blipFill>
                      <a:blip r:embed="rId10"/>
                      <a:srcRect/>
                      <a:stretch>
                        <a:fillRect/>
                      </a:stretch>
                    </p:blipFill>
                    <p:spPr bwMode="auto">
                      <a:xfrm>
                        <a:off x="5091113" y="2514600"/>
                        <a:ext cx="760412" cy="460375"/>
                      </a:xfrm>
                      <a:prstGeom prst="rect">
                        <a:avLst/>
                      </a:prstGeom>
                      <a:noFill/>
                      <a:ln>
                        <a:noFill/>
                      </a:ln>
                      <a:extLst/>
                    </p:spPr>
                  </p:pic>
                </p:oleObj>
              </mc:Fallback>
            </mc:AlternateContent>
          </a:graphicData>
        </a:graphic>
      </p:graphicFrame>
      <p:graphicFrame>
        <p:nvGraphicFramePr>
          <p:cNvPr id="32" name="Object 10"/>
          <p:cNvGraphicFramePr>
            <a:graphicFrameLocks noChangeAspect="1"/>
          </p:cNvGraphicFramePr>
          <p:nvPr>
            <p:extLst>
              <p:ext uri="{D42A27DB-BD31-4B8C-83A1-F6EECF244321}">
                <p14:modId xmlns:p14="http://schemas.microsoft.com/office/powerpoint/2010/main" val="1809693012"/>
              </p:ext>
            </p:extLst>
          </p:nvPr>
        </p:nvGraphicFramePr>
        <p:xfrm>
          <a:off x="838200" y="4343400"/>
          <a:ext cx="3048000" cy="548379"/>
        </p:xfrm>
        <a:graphic>
          <a:graphicData uri="http://schemas.openxmlformats.org/presentationml/2006/ole">
            <mc:AlternateContent xmlns:mc="http://schemas.openxmlformats.org/markup-compatibility/2006">
              <mc:Choice xmlns:v="urn:schemas-microsoft-com:vml" Requires="v">
                <p:oleObj spid="_x0000_s629153" name="Equation" r:id="rId11" imgW="1549400" imgH="279400" progId="Equation.3">
                  <p:embed/>
                </p:oleObj>
              </mc:Choice>
              <mc:Fallback>
                <p:oleObj name="Equation" r:id="rId11" imgW="1549400" imgH="279400" progId="Equation.3">
                  <p:embed/>
                  <p:pic>
                    <p:nvPicPr>
                      <p:cNvPr id="0" name=""/>
                      <p:cNvPicPr>
                        <a:picLocks noChangeAspect="1" noChangeArrowheads="1"/>
                      </p:cNvPicPr>
                      <p:nvPr/>
                    </p:nvPicPr>
                    <p:blipFill>
                      <a:blip r:embed="rId12"/>
                      <a:srcRect/>
                      <a:stretch>
                        <a:fillRect/>
                      </a:stretch>
                    </p:blipFill>
                    <p:spPr bwMode="auto">
                      <a:xfrm>
                        <a:off x="838200" y="4343400"/>
                        <a:ext cx="3048000" cy="548379"/>
                      </a:xfrm>
                      <a:prstGeom prst="rect">
                        <a:avLst/>
                      </a:prstGeom>
                      <a:noFill/>
                      <a:ln>
                        <a:noFill/>
                      </a:ln>
                      <a:extLst/>
                    </p:spPr>
                  </p:pic>
                </p:oleObj>
              </mc:Fallback>
            </mc:AlternateContent>
          </a:graphicData>
        </a:graphic>
      </p:graphicFrame>
      <p:graphicFrame>
        <p:nvGraphicFramePr>
          <p:cNvPr id="12" name="Object 10"/>
          <p:cNvGraphicFramePr>
            <a:graphicFrameLocks noChangeAspect="1"/>
          </p:cNvGraphicFramePr>
          <p:nvPr>
            <p:extLst>
              <p:ext uri="{D42A27DB-BD31-4B8C-83A1-F6EECF244321}">
                <p14:modId xmlns:p14="http://schemas.microsoft.com/office/powerpoint/2010/main" val="2109213253"/>
              </p:ext>
            </p:extLst>
          </p:nvPr>
        </p:nvGraphicFramePr>
        <p:xfrm>
          <a:off x="1695450" y="2503488"/>
          <a:ext cx="850900" cy="460375"/>
        </p:xfrm>
        <a:graphic>
          <a:graphicData uri="http://schemas.openxmlformats.org/presentationml/2006/ole">
            <mc:AlternateContent xmlns:mc="http://schemas.openxmlformats.org/markup-compatibility/2006">
              <mc:Choice xmlns:v="urn:schemas-microsoft-com:vml" Requires="v">
                <p:oleObj spid="_x0000_s629154" name="Equation" r:id="rId13" imgW="469900" imgH="254000" progId="Equation.3">
                  <p:embed/>
                </p:oleObj>
              </mc:Choice>
              <mc:Fallback>
                <p:oleObj name="Equation" r:id="rId13" imgW="469900" imgH="254000" progId="Equation.3">
                  <p:embed/>
                  <p:pic>
                    <p:nvPicPr>
                      <p:cNvPr id="0" name=""/>
                      <p:cNvPicPr>
                        <a:picLocks noChangeAspect="1" noChangeArrowheads="1"/>
                      </p:cNvPicPr>
                      <p:nvPr/>
                    </p:nvPicPr>
                    <p:blipFill>
                      <a:blip r:embed="rId14"/>
                      <a:srcRect/>
                      <a:stretch>
                        <a:fillRect/>
                      </a:stretch>
                    </p:blipFill>
                    <p:spPr bwMode="auto">
                      <a:xfrm>
                        <a:off x="1695450" y="2503488"/>
                        <a:ext cx="850900" cy="460375"/>
                      </a:xfrm>
                      <a:prstGeom prst="rect">
                        <a:avLst/>
                      </a:prstGeom>
                      <a:noFill/>
                      <a:ln>
                        <a:noFill/>
                      </a:ln>
                      <a:extLst/>
                    </p:spPr>
                  </p:pic>
                </p:oleObj>
              </mc:Fallback>
            </mc:AlternateContent>
          </a:graphicData>
        </a:graphic>
      </p:graphicFrame>
      <p:graphicFrame>
        <p:nvGraphicFramePr>
          <p:cNvPr id="13" name="Object 10"/>
          <p:cNvGraphicFramePr>
            <a:graphicFrameLocks noChangeAspect="1"/>
          </p:cNvGraphicFramePr>
          <p:nvPr>
            <p:extLst>
              <p:ext uri="{D42A27DB-BD31-4B8C-83A1-F6EECF244321}">
                <p14:modId xmlns:p14="http://schemas.microsoft.com/office/powerpoint/2010/main" val="2984659564"/>
              </p:ext>
            </p:extLst>
          </p:nvPr>
        </p:nvGraphicFramePr>
        <p:xfrm>
          <a:off x="838200" y="4876800"/>
          <a:ext cx="2895600" cy="529785"/>
        </p:xfrm>
        <a:graphic>
          <a:graphicData uri="http://schemas.openxmlformats.org/presentationml/2006/ole">
            <mc:AlternateContent xmlns:mc="http://schemas.openxmlformats.org/markup-compatibility/2006">
              <mc:Choice xmlns:v="urn:schemas-microsoft-com:vml" Requires="v">
                <p:oleObj spid="_x0000_s629155" name="Equation" r:id="rId15" imgW="1524000" imgH="279400" progId="Equation.3">
                  <p:embed/>
                </p:oleObj>
              </mc:Choice>
              <mc:Fallback>
                <p:oleObj name="Equation" r:id="rId15" imgW="1524000" imgH="279400" progId="Equation.3">
                  <p:embed/>
                  <p:pic>
                    <p:nvPicPr>
                      <p:cNvPr id="0" name=""/>
                      <p:cNvPicPr>
                        <a:picLocks noChangeAspect="1" noChangeArrowheads="1"/>
                      </p:cNvPicPr>
                      <p:nvPr/>
                    </p:nvPicPr>
                    <p:blipFill>
                      <a:blip r:embed="rId16"/>
                      <a:srcRect/>
                      <a:stretch>
                        <a:fillRect/>
                      </a:stretch>
                    </p:blipFill>
                    <p:spPr bwMode="auto">
                      <a:xfrm>
                        <a:off x="838200" y="4876800"/>
                        <a:ext cx="2895600" cy="529785"/>
                      </a:xfrm>
                      <a:prstGeom prst="rect">
                        <a:avLst/>
                      </a:prstGeom>
                      <a:noFill/>
                      <a:ln>
                        <a:noFill/>
                      </a:ln>
                      <a:extLst/>
                    </p:spPr>
                  </p:pic>
                </p:oleObj>
              </mc:Fallback>
            </mc:AlternateContent>
          </a:graphicData>
        </a:graphic>
      </p:graphicFrame>
      <p:sp>
        <p:nvSpPr>
          <p:cNvPr id="15" name="TextBox 14"/>
          <p:cNvSpPr txBox="1"/>
          <p:nvPr/>
        </p:nvSpPr>
        <p:spPr>
          <a:xfrm>
            <a:off x="0" y="6488668"/>
            <a:ext cx="3657600" cy="369332"/>
          </a:xfrm>
          <a:prstGeom prst="rect">
            <a:avLst/>
          </a:prstGeom>
          <a:solidFill>
            <a:schemeClr val="bg1">
              <a:lumMod val="95000"/>
            </a:schemeClr>
          </a:solidFill>
          <a:ln>
            <a:solidFill>
              <a:srgbClr val="0000FF"/>
            </a:solidFill>
          </a:ln>
        </p:spPr>
        <p:txBody>
          <a:bodyPr wrap="square" rtlCol="0">
            <a:spAutoFit/>
          </a:bodyPr>
          <a:lstStyle/>
          <a:p>
            <a:pPr>
              <a:defRPr/>
            </a:pPr>
            <a:r>
              <a:rPr lang="en-US" dirty="0" smtClean="0"/>
              <a:t>Boer, Buffing, M</a:t>
            </a:r>
          </a:p>
        </p:txBody>
      </p:sp>
      <p:sp>
        <p:nvSpPr>
          <p:cNvPr id="16" name="TextBox 15"/>
          <p:cNvSpPr txBox="1"/>
          <p:nvPr/>
        </p:nvSpPr>
        <p:spPr>
          <a:xfrm>
            <a:off x="0" y="6488668"/>
            <a:ext cx="3962400" cy="369332"/>
          </a:xfrm>
          <a:prstGeom prst="rect">
            <a:avLst/>
          </a:prstGeom>
          <a:solidFill>
            <a:schemeClr val="bg1">
              <a:lumMod val="95000"/>
            </a:schemeClr>
          </a:solidFill>
          <a:ln>
            <a:solidFill>
              <a:srgbClr val="0000FF"/>
            </a:solidFill>
          </a:ln>
        </p:spPr>
        <p:txBody>
          <a:bodyPr wrap="square" rtlCol="0">
            <a:spAutoFit/>
          </a:bodyPr>
          <a:lstStyle/>
          <a:p>
            <a:pPr>
              <a:defRPr/>
            </a:pPr>
            <a:r>
              <a:rPr lang="en-US" dirty="0" smtClean="0"/>
              <a:t>Boer, Buffing, M, arXiv:1503.03760</a:t>
            </a:r>
          </a:p>
        </p:txBody>
      </p:sp>
    </p:spTree>
    <p:extLst>
      <p:ext uri="{BB962C8B-B14F-4D97-AF65-F5344CB8AC3E}">
        <p14:creationId xmlns:p14="http://schemas.microsoft.com/office/powerpoint/2010/main" val="110592861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304800" y="4495800"/>
            <a:ext cx="5029200" cy="60960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Operator classification of TMDs (including trace terms)</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687982066"/>
              </p:ext>
            </p:extLst>
          </p:nvPr>
        </p:nvGraphicFramePr>
        <p:xfrm>
          <a:off x="228600" y="838200"/>
          <a:ext cx="8382000" cy="2587150"/>
        </p:xfrm>
        <a:graphic>
          <a:graphicData uri="http://schemas.openxmlformats.org/drawingml/2006/table">
            <a:tbl>
              <a:tblPr firstRow="1" bandRow="1">
                <a:tableStyleId>{5C22544A-7EE6-4342-B048-85BDC9FD1C3A}</a:tableStyleId>
              </a:tblPr>
              <a:tblGrid>
                <a:gridCol w="914400"/>
                <a:gridCol w="1600200"/>
                <a:gridCol w="1752600"/>
                <a:gridCol w="1981200"/>
                <a:gridCol w="2133600"/>
              </a:tblGrid>
              <a:tr h="280287">
                <a:tc>
                  <a:txBody>
                    <a:bodyPr/>
                    <a:lstStyle/>
                    <a:p>
                      <a:r>
                        <a:rPr lang="en-US" dirty="0" smtClean="0">
                          <a:solidFill>
                            <a:schemeClr val="tx1"/>
                          </a:solidFill>
                        </a:rPr>
                        <a:t>factor</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dirty="0" smtClean="0">
                          <a:solidFill>
                            <a:schemeClr val="tx1"/>
                          </a:solidFill>
                        </a:rPr>
                        <a:t>QUARK</a:t>
                      </a:r>
                      <a:r>
                        <a:rPr lang="en-US" baseline="0" dirty="0" smtClean="0">
                          <a:solidFill>
                            <a:schemeClr val="tx1"/>
                          </a:solidFill>
                        </a:rPr>
                        <a:t> </a:t>
                      </a:r>
                      <a:r>
                        <a:rPr lang="en-US" dirty="0" smtClean="0">
                          <a:solidFill>
                            <a:schemeClr val="tx1"/>
                          </a:solidFill>
                        </a:rPr>
                        <a:t>TMD PDFs RANK SPIN ½ HADRON</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r>
              <a:tr h="444278">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bl>
          </a:graphicData>
        </a:graphic>
      </p:graphicFrame>
      <p:sp>
        <p:nvSpPr>
          <p:cNvPr id="5" name="Slide Number Placeholder 4"/>
          <p:cNvSpPr>
            <a:spLocks noGrp="1"/>
          </p:cNvSpPr>
          <p:nvPr>
            <p:ph type="sldNum" sz="quarter" idx="12"/>
          </p:nvPr>
        </p:nvSpPr>
        <p:spPr>
          <a:xfrm>
            <a:off x="6781800" y="6487978"/>
            <a:ext cx="2133600" cy="381000"/>
          </a:xfrm>
        </p:spPr>
        <p:txBody>
          <a:bodyPr/>
          <a:lstStyle/>
          <a:p>
            <a:pPr>
              <a:defRPr/>
            </a:pPr>
            <a:fld id="{60919974-E1AF-7D49-91E5-B74D28A366AF}" type="slidenum">
              <a:rPr lang="en-US" smtClean="0"/>
              <a:pPr>
                <a:defRPr/>
              </a:pPr>
              <a:t>35</a:t>
            </a:fld>
            <a:endParaRPr lang="en-US" dirty="0"/>
          </a:p>
        </p:txBody>
      </p:sp>
      <p:graphicFrame>
        <p:nvGraphicFramePr>
          <p:cNvPr id="9" name="Object 10"/>
          <p:cNvGraphicFramePr>
            <a:graphicFrameLocks noChangeAspect="1"/>
          </p:cNvGraphicFramePr>
          <p:nvPr>
            <p:extLst>
              <p:ext uri="{D42A27DB-BD31-4B8C-83A1-F6EECF244321}">
                <p14:modId xmlns:p14="http://schemas.microsoft.com/office/powerpoint/2010/main" val="3612028250"/>
              </p:ext>
            </p:extLst>
          </p:nvPr>
        </p:nvGraphicFramePr>
        <p:xfrm>
          <a:off x="5262563" y="1611313"/>
          <a:ext cx="576262" cy="458787"/>
        </p:xfrm>
        <a:graphic>
          <a:graphicData uri="http://schemas.openxmlformats.org/presentationml/2006/ole">
            <mc:AlternateContent xmlns:mc="http://schemas.openxmlformats.org/markup-compatibility/2006">
              <mc:Choice xmlns:v="urn:schemas-microsoft-com:vml" Requires="v">
                <p:oleObj spid="_x0000_s814395" name="Equation" r:id="rId3" imgW="317500" imgH="254000" progId="Equation.3">
                  <p:embed/>
                </p:oleObj>
              </mc:Choice>
              <mc:Fallback>
                <p:oleObj name="Equation" r:id="rId3" imgW="317500" imgH="254000" progId="Equation.3">
                  <p:embed/>
                  <p:pic>
                    <p:nvPicPr>
                      <p:cNvPr id="0" name=""/>
                      <p:cNvPicPr>
                        <a:picLocks noChangeAspect="1" noChangeArrowheads="1"/>
                      </p:cNvPicPr>
                      <p:nvPr/>
                    </p:nvPicPr>
                    <p:blipFill>
                      <a:blip r:embed="rId4"/>
                      <a:srcRect/>
                      <a:stretch>
                        <a:fillRect/>
                      </a:stretch>
                    </p:blipFill>
                    <p:spPr bwMode="auto">
                      <a:xfrm>
                        <a:off x="5262563" y="1611313"/>
                        <a:ext cx="576262" cy="458787"/>
                      </a:xfrm>
                      <a:prstGeom prst="rect">
                        <a:avLst/>
                      </a:prstGeom>
                      <a:noFill/>
                      <a:ln>
                        <a:noFill/>
                      </a:ln>
                      <a:extLst/>
                    </p:spPr>
                  </p:pic>
                </p:oleObj>
              </mc:Fallback>
            </mc:AlternateContent>
          </a:graphicData>
        </a:graphic>
      </p:graphicFrame>
      <p:graphicFrame>
        <p:nvGraphicFramePr>
          <p:cNvPr id="12" name="Object 10"/>
          <p:cNvGraphicFramePr>
            <a:graphicFrameLocks noChangeAspect="1"/>
          </p:cNvGraphicFramePr>
          <p:nvPr>
            <p:extLst>
              <p:ext uri="{D42A27DB-BD31-4B8C-83A1-F6EECF244321}">
                <p14:modId xmlns:p14="http://schemas.microsoft.com/office/powerpoint/2010/main" val="1257477247"/>
              </p:ext>
            </p:extLst>
          </p:nvPr>
        </p:nvGraphicFramePr>
        <p:xfrm>
          <a:off x="3276600" y="2057400"/>
          <a:ext cx="828675" cy="460375"/>
        </p:xfrm>
        <a:graphic>
          <a:graphicData uri="http://schemas.openxmlformats.org/presentationml/2006/ole">
            <mc:AlternateContent xmlns:mc="http://schemas.openxmlformats.org/markup-compatibility/2006">
              <mc:Choice xmlns:v="urn:schemas-microsoft-com:vml" Requires="v">
                <p:oleObj spid="_x0000_s814396" name="Equation" r:id="rId5" imgW="457200" imgH="254000" progId="Equation.3">
                  <p:embed/>
                </p:oleObj>
              </mc:Choice>
              <mc:Fallback>
                <p:oleObj name="Equation" r:id="rId5" imgW="457200" imgH="254000" progId="Equation.3">
                  <p:embed/>
                  <p:pic>
                    <p:nvPicPr>
                      <p:cNvPr id="0" name=""/>
                      <p:cNvPicPr>
                        <a:picLocks noChangeAspect="1" noChangeArrowheads="1"/>
                      </p:cNvPicPr>
                      <p:nvPr/>
                    </p:nvPicPr>
                    <p:blipFill>
                      <a:blip r:embed="rId6"/>
                      <a:srcRect/>
                      <a:stretch>
                        <a:fillRect/>
                      </a:stretch>
                    </p:blipFill>
                    <p:spPr bwMode="auto">
                      <a:xfrm>
                        <a:off x="3276600" y="2057400"/>
                        <a:ext cx="828675" cy="460375"/>
                      </a:xfrm>
                      <a:prstGeom prst="rect">
                        <a:avLst/>
                      </a:prstGeom>
                      <a:noFill/>
                      <a:ln>
                        <a:noFill/>
                      </a:ln>
                      <a:extLst/>
                    </p:spPr>
                  </p:pic>
                </p:oleObj>
              </mc:Fallback>
            </mc:AlternateContent>
          </a:graphicData>
        </a:graphic>
      </p:graphicFrame>
      <p:graphicFrame>
        <p:nvGraphicFramePr>
          <p:cNvPr id="13" name="Object 10"/>
          <p:cNvGraphicFramePr>
            <a:graphicFrameLocks noChangeAspect="1"/>
          </p:cNvGraphicFramePr>
          <p:nvPr>
            <p:extLst>
              <p:ext uri="{D42A27DB-BD31-4B8C-83A1-F6EECF244321}">
                <p14:modId xmlns:p14="http://schemas.microsoft.com/office/powerpoint/2010/main" val="4002665551"/>
              </p:ext>
            </p:extLst>
          </p:nvPr>
        </p:nvGraphicFramePr>
        <p:xfrm>
          <a:off x="1409700" y="1600200"/>
          <a:ext cx="1268413" cy="460375"/>
        </p:xfrm>
        <a:graphic>
          <a:graphicData uri="http://schemas.openxmlformats.org/presentationml/2006/ole">
            <mc:AlternateContent xmlns:mc="http://schemas.openxmlformats.org/markup-compatibility/2006">
              <mc:Choice xmlns:v="urn:schemas-microsoft-com:vml" Requires="v">
                <p:oleObj spid="_x0000_s814397" name="Equation" r:id="rId7" imgW="698500" imgH="254000" progId="Equation.3">
                  <p:embed/>
                </p:oleObj>
              </mc:Choice>
              <mc:Fallback>
                <p:oleObj name="Equation" r:id="rId7" imgW="698500" imgH="254000" progId="Equation.3">
                  <p:embed/>
                  <p:pic>
                    <p:nvPicPr>
                      <p:cNvPr id="0" name=""/>
                      <p:cNvPicPr>
                        <a:picLocks noChangeAspect="1" noChangeArrowheads="1"/>
                      </p:cNvPicPr>
                      <p:nvPr/>
                    </p:nvPicPr>
                    <p:blipFill>
                      <a:blip r:embed="rId8"/>
                      <a:srcRect/>
                      <a:stretch>
                        <a:fillRect/>
                      </a:stretch>
                    </p:blipFill>
                    <p:spPr bwMode="auto">
                      <a:xfrm>
                        <a:off x="1409700" y="1600200"/>
                        <a:ext cx="1268413" cy="460375"/>
                      </a:xfrm>
                      <a:prstGeom prst="rect">
                        <a:avLst/>
                      </a:prstGeom>
                      <a:noFill/>
                      <a:ln>
                        <a:noFill/>
                      </a:ln>
                      <a:extLst/>
                    </p:spPr>
                  </p:pic>
                </p:oleObj>
              </mc:Fallback>
            </mc:AlternateContent>
          </a:graphicData>
        </a:graphic>
      </p:graphicFrame>
      <p:graphicFrame>
        <p:nvGraphicFramePr>
          <p:cNvPr id="16" name="Object 10"/>
          <p:cNvGraphicFramePr>
            <a:graphicFrameLocks noChangeAspect="1"/>
          </p:cNvGraphicFramePr>
          <p:nvPr>
            <p:extLst>
              <p:ext uri="{D42A27DB-BD31-4B8C-83A1-F6EECF244321}">
                <p14:modId xmlns:p14="http://schemas.microsoft.com/office/powerpoint/2010/main" val="3727830524"/>
              </p:ext>
            </p:extLst>
          </p:nvPr>
        </p:nvGraphicFramePr>
        <p:xfrm>
          <a:off x="3276600" y="1600200"/>
          <a:ext cx="874713" cy="458788"/>
        </p:xfrm>
        <a:graphic>
          <a:graphicData uri="http://schemas.openxmlformats.org/presentationml/2006/ole">
            <mc:AlternateContent xmlns:mc="http://schemas.openxmlformats.org/markup-compatibility/2006">
              <mc:Choice xmlns:v="urn:schemas-microsoft-com:vml" Requires="v">
                <p:oleObj spid="_x0000_s814398" name="Equation" r:id="rId9" imgW="482600" imgH="254000" progId="Equation.3">
                  <p:embed/>
                </p:oleObj>
              </mc:Choice>
              <mc:Fallback>
                <p:oleObj name="Equation" r:id="rId9" imgW="482600" imgH="254000" progId="Equation.3">
                  <p:embed/>
                  <p:pic>
                    <p:nvPicPr>
                      <p:cNvPr id="0" name=""/>
                      <p:cNvPicPr>
                        <a:picLocks noChangeAspect="1" noChangeArrowheads="1"/>
                      </p:cNvPicPr>
                      <p:nvPr/>
                    </p:nvPicPr>
                    <p:blipFill>
                      <a:blip r:embed="rId10"/>
                      <a:srcRect/>
                      <a:stretch>
                        <a:fillRect/>
                      </a:stretch>
                    </p:blipFill>
                    <p:spPr bwMode="auto">
                      <a:xfrm>
                        <a:off x="3276600" y="1600200"/>
                        <a:ext cx="874713" cy="458788"/>
                      </a:xfrm>
                      <a:prstGeom prst="rect">
                        <a:avLst/>
                      </a:prstGeom>
                      <a:noFill/>
                      <a:ln>
                        <a:noFill/>
                      </a:ln>
                      <a:extLst/>
                    </p:spPr>
                  </p:pic>
                </p:oleObj>
              </mc:Fallback>
            </mc:AlternateContent>
          </a:graphicData>
        </a:graphic>
      </p:graphicFrame>
      <p:graphicFrame>
        <p:nvGraphicFramePr>
          <p:cNvPr id="20" name="Object 10"/>
          <p:cNvGraphicFramePr>
            <a:graphicFrameLocks noChangeAspect="1"/>
          </p:cNvGraphicFramePr>
          <p:nvPr>
            <p:extLst>
              <p:ext uri="{D42A27DB-BD31-4B8C-83A1-F6EECF244321}">
                <p14:modId xmlns:p14="http://schemas.microsoft.com/office/powerpoint/2010/main" val="3993778841"/>
              </p:ext>
            </p:extLst>
          </p:nvPr>
        </p:nvGraphicFramePr>
        <p:xfrm>
          <a:off x="4953000" y="2536825"/>
          <a:ext cx="1404938" cy="460375"/>
        </p:xfrm>
        <a:graphic>
          <a:graphicData uri="http://schemas.openxmlformats.org/presentationml/2006/ole">
            <mc:AlternateContent xmlns:mc="http://schemas.openxmlformats.org/markup-compatibility/2006">
              <mc:Choice xmlns:v="urn:schemas-microsoft-com:vml" Requires="v">
                <p:oleObj spid="_x0000_s814399" name="Equation" r:id="rId11" imgW="774700" imgH="254000" progId="Equation.3">
                  <p:embed/>
                </p:oleObj>
              </mc:Choice>
              <mc:Fallback>
                <p:oleObj name="Equation" r:id="rId11" imgW="774700" imgH="254000" progId="Equation.3">
                  <p:embed/>
                  <p:pic>
                    <p:nvPicPr>
                      <p:cNvPr id="0" name=""/>
                      <p:cNvPicPr>
                        <a:picLocks noChangeAspect="1" noChangeArrowheads="1"/>
                      </p:cNvPicPr>
                      <p:nvPr/>
                    </p:nvPicPr>
                    <p:blipFill>
                      <a:blip r:embed="rId12"/>
                      <a:srcRect/>
                      <a:stretch>
                        <a:fillRect/>
                      </a:stretch>
                    </p:blipFill>
                    <p:spPr bwMode="auto">
                      <a:xfrm>
                        <a:off x="4953000" y="2536825"/>
                        <a:ext cx="1404938" cy="460375"/>
                      </a:xfrm>
                      <a:prstGeom prst="rect">
                        <a:avLst/>
                      </a:prstGeom>
                      <a:noFill/>
                      <a:ln>
                        <a:noFill/>
                      </a:ln>
                      <a:extLst/>
                    </p:spPr>
                  </p:pic>
                </p:oleObj>
              </mc:Fallback>
            </mc:AlternateContent>
          </a:graphicData>
        </a:graphic>
      </p:graphicFrame>
      <p:graphicFrame>
        <p:nvGraphicFramePr>
          <p:cNvPr id="22" name="Object 10"/>
          <p:cNvGraphicFramePr>
            <a:graphicFrameLocks noChangeAspect="1"/>
          </p:cNvGraphicFramePr>
          <p:nvPr>
            <p:extLst>
              <p:ext uri="{D42A27DB-BD31-4B8C-83A1-F6EECF244321}">
                <p14:modId xmlns:p14="http://schemas.microsoft.com/office/powerpoint/2010/main" val="1253767049"/>
              </p:ext>
            </p:extLst>
          </p:nvPr>
        </p:nvGraphicFramePr>
        <p:xfrm>
          <a:off x="381000" y="2068513"/>
          <a:ext cx="576263" cy="482600"/>
        </p:xfrm>
        <a:graphic>
          <a:graphicData uri="http://schemas.openxmlformats.org/presentationml/2006/ole">
            <mc:AlternateContent xmlns:mc="http://schemas.openxmlformats.org/markup-compatibility/2006">
              <mc:Choice xmlns:v="urn:schemas-microsoft-com:vml" Requires="v">
                <p:oleObj spid="_x0000_s814400" name="Equation" r:id="rId13" imgW="317500" imgH="266700" progId="Equation.3">
                  <p:embed/>
                </p:oleObj>
              </mc:Choice>
              <mc:Fallback>
                <p:oleObj name="Equation" r:id="rId13" imgW="317500" imgH="266700" progId="Equation.3">
                  <p:embed/>
                  <p:pic>
                    <p:nvPicPr>
                      <p:cNvPr id="0" name=""/>
                      <p:cNvPicPr>
                        <a:picLocks noChangeAspect="1" noChangeArrowheads="1"/>
                      </p:cNvPicPr>
                      <p:nvPr/>
                    </p:nvPicPr>
                    <p:blipFill>
                      <a:blip r:embed="rId14"/>
                      <a:srcRect/>
                      <a:stretch>
                        <a:fillRect/>
                      </a:stretch>
                    </p:blipFill>
                    <p:spPr bwMode="auto">
                      <a:xfrm>
                        <a:off x="381000" y="2068513"/>
                        <a:ext cx="576263" cy="482600"/>
                      </a:xfrm>
                      <a:prstGeom prst="rect">
                        <a:avLst/>
                      </a:prstGeom>
                      <a:noFill/>
                      <a:ln>
                        <a:noFill/>
                      </a:ln>
                      <a:extLst/>
                    </p:spPr>
                  </p:pic>
                </p:oleObj>
              </mc:Fallback>
            </mc:AlternateContent>
          </a:graphicData>
        </a:graphic>
      </p:graphicFrame>
      <p:graphicFrame>
        <p:nvGraphicFramePr>
          <p:cNvPr id="23" name="Object 10"/>
          <p:cNvGraphicFramePr>
            <a:graphicFrameLocks noChangeAspect="1"/>
          </p:cNvGraphicFramePr>
          <p:nvPr>
            <p:extLst>
              <p:ext uri="{D42A27DB-BD31-4B8C-83A1-F6EECF244321}">
                <p14:modId xmlns:p14="http://schemas.microsoft.com/office/powerpoint/2010/main" val="3854012430"/>
              </p:ext>
            </p:extLst>
          </p:nvPr>
        </p:nvGraphicFramePr>
        <p:xfrm>
          <a:off x="381000" y="2514600"/>
          <a:ext cx="668338" cy="504825"/>
        </p:xfrm>
        <a:graphic>
          <a:graphicData uri="http://schemas.openxmlformats.org/presentationml/2006/ole">
            <mc:AlternateContent xmlns:mc="http://schemas.openxmlformats.org/markup-compatibility/2006">
              <mc:Choice xmlns:v="urn:schemas-microsoft-com:vml" Requires="v">
                <p:oleObj spid="_x0000_s814401" name="Equation" r:id="rId15" imgW="368300" imgH="279400" progId="Equation.3">
                  <p:embed/>
                </p:oleObj>
              </mc:Choice>
              <mc:Fallback>
                <p:oleObj name="Equation" r:id="rId15" imgW="368300" imgH="279400" progId="Equation.3">
                  <p:embed/>
                  <p:pic>
                    <p:nvPicPr>
                      <p:cNvPr id="0" name=""/>
                      <p:cNvPicPr>
                        <a:picLocks noChangeAspect="1" noChangeArrowheads="1"/>
                      </p:cNvPicPr>
                      <p:nvPr/>
                    </p:nvPicPr>
                    <p:blipFill>
                      <a:blip r:embed="rId16"/>
                      <a:srcRect/>
                      <a:stretch>
                        <a:fillRect/>
                      </a:stretch>
                    </p:blipFill>
                    <p:spPr bwMode="auto">
                      <a:xfrm>
                        <a:off x="381000" y="2514600"/>
                        <a:ext cx="668338" cy="504825"/>
                      </a:xfrm>
                      <a:prstGeom prst="rect">
                        <a:avLst/>
                      </a:prstGeom>
                      <a:noFill/>
                      <a:ln>
                        <a:noFill/>
                      </a:ln>
                      <a:extLst/>
                    </p:spPr>
                  </p:pic>
                </p:oleObj>
              </mc:Fallback>
            </mc:AlternateContent>
          </a:graphicData>
        </a:graphic>
      </p:graphicFrame>
      <p:sp>
        <p:nvSpPr>
          <p:cNvPr id="17" name="TextBox 16"/>
          <p:cNvSpPr txBox="1"/>
          <p:nvPr/>
        </p:nvSpPr>
        <p:spPr>
          <a:xfrm>
            <a:off x="228600" y="3810000"/>
            <a:ext cx="5257800" cy="1200329"/>
          </a:xfrm>
          <a:prstGeom prst="rect">
            <a:avLst/>
          </a:prstGeom>
          <a:noFill/>
        </p:spPr>
        <p:txBody>
          <a:bodyPr wrap="square" rtlCol="0">
            <a:spAutoFit/>
          </a:bodyPr>
          <a:lstStyle/>
          <a:p>
            <a:r>
              <a:rPr lang="en-US" dirty="0" smtClean="0"/>
              <a:t>Process dependence in </a:t>
            </a:r>
            <a:r>
              <a:rPr lang="en-US" dirty="0" err="1" smtClean="0"/>
              <a:t>p</a:t>
            </a:r>
            <a:r>
              <a:rPr lang="en-US" baseline="-25000" dirty="0" err="1" smtClean="0"/>
              <a:t>T</a:t>
            </a:r>
            <a:r>
              <a:rPr lang="en-US" dirty="0" smtClean="0"/>
              <a:t> width of TMDs is due to </a:t>
            </a:r>
            <a:r>
              <a:rPr lang="en-US" dirty="0" err="1" smtClean="0"/>
              <a:t>gluonic</a:t>
            </a:r>
            <a:r>
              <a:rPr lang="en-US" dirty="0" smtClean="0"/>
              <a:t> pole operator (e.g.</a:t>
            </a:r>
            <a:r>
              <a:rPr lang="en-US" dirty="0" smtClean="0"/>
              <a:t> </a:t>
            </a:r>
            <a:r>
              <a:rPr lang="en-US" smtClean="0"/>
              <a:t>Wilson </a:t>
            </a:r>
            <a:r>
              <a:rPr lang="en-US" smtClean="0"/>
              <a:t>loops)</a:t>
            </a:r>
            <a:endParaRPr lang="en-US" dirty="0" smtClean="0"/>
          </a:p>
          <a:p>
            <a:endParaRPr lang="en-US" dirty="0"/>
          </a:p>
          <a:p>
            <a:r>
              <a:rPr lang="en-US" dirty="0"/>
              <a:t> </a:t>
            </a:r>
            <a:r>
              <a:rPr lang="en-US" dirty="0" smtClean="0"/>
              <a:t>                                        with </a:t>
            </a:r>
            <a:r>
              <a:rPr lang="en-US" dirty="0" smtClean="0">
                <a:latin typeface="Symbol" charset="2"/>
                <a:cs typeface="Symbol" charset="2"/>
              </a:rPr>
              <a:t>d</a:t>
            </a:r>
            <a:r>
              <a:rPr lang="en-US" dirty="0" smtClean="0"/>
              <a:t>f</a:t>
            </a:r>
            <a:r>
              <a:rPr lang="en-US" baseline="-25000" dirty="0" smtClean="0"/>
              <a:t>1</a:t>
            </a:r>
            <a:r>
              <a:rPr lang="en-US" baseline="30000" dirty="0" smtClean="0"/>
              <a:t>(</a:t>
            </a:r>
            <a:r>
              <a:rPr lang="en-US" baseline="30000" dirty="0" err="1" smtClean="0"/>
              <a:t>Bc</a:t>
            </a:r>
            <a:r>
              <a:rPr lang="en-US" baseline="30000" dirty="0" smtClean="0"/>
              <a:t>)</a:t>
            </a:r>
            <a:r>
              <a:rPr lang="en-US" dirty="0" smtClean="0"/>
              <a:t>(x) = 0</a:t>
            </a:r>
          </a:p>
        </p:txBody>
      </p:sp>
      <p:graphicFrame>
        <p:nvGraphicFramePr>
          <p:cNvPr id="18" name="Object 10"/>
          <p:cNvGraphicFramePr>
            <a:graphicFrameLocks noChangeAspect="1"/>
          </p:cNvGraphicFramePr>
          <p:nvPr>
            <p:extLst>
              <p:ext uri="{D42A27DB-BD31-4B8C-83A1-F6EECF244321}">
                <p14:modId xmlns:p14="http://schemas.microsoft.com/office/powerpoint/2010/main" val="2322796917"/>
              </p:ext>
            </p:extLst>
          </p:nvPr>
        </p:nvGraphicFramePr>
        <p:xfrm>
          <a:off x="1241425" y="2514600"/>
          <a:ext cx="1498600" cy="460375"/>
        </p:xfrm>
        <a:graphic>
          <a:graphicData uri="http://schemas.openxmlformats.org/presentationml/2006/ole">
            <mc:AlternateContent xmlns:mc="http://schemas.openxmlformats.org/markup-compatibility/2006">
              <mc:Choice xmlns:v="urn:schemas-microsoft-com:vml" Requires="v">
                <p:oleObj spid="_x0000_s814402" name="Equation" r:id="rId17" imgW="825500" imgH="254000" progId="Equation.3">
                  <p:embed/>
                </p:oleObj>
              </mc:Choice>
              <mc:Fallback>
                <p:oleObj name="Equation" r:id="rId17" imgW="825500" imgH="254000" progId="Equation.3">
                  <p:embed/>
                  <p:pic>
                    <p:nvPicPr>
                      <p:cNvPr id="0" name=""/>
                      <p:cNvPicPr>
                        <a:picLocks noChangeAspect="1" noChangeArrowheads="1"/>
                      </p:cNvPicPr>
                      <p:nvPr/>
                    </p:nvPicPr>
                    <p:blipFill>
                      <a:blip r:embed="rId18"/>
                      <a:srcRect/>
                      <a:stretch>
                        <a:fillRect/>
                      </a:stretch>
                    </p:blipFill>
                    <p:spPr bwMode="auto">
                      <a:xfrm>
                        <a:off x="1241425" y="2514600"/>
                        <a:ext cx="1498600" cy="460375"/>
                      </a:xfrm>
                      <a:prstGeom prst="rect">
                        <a:avLst/>
                      </a:prstGeom>
                      <a:noFill/>
                      <a:ln>
                        <a:noFill/>
                      </a:ln>
                      <a:extLst/>
                    </p:spPr>
                  </p:pic>
                </p:oleObj>
              </mc:Fallback>
            </mc:AlternateContent>
          </a:graphicData>
        </a:graphic>
      </p:graphicFrame>
      <p:graphicFrame>
        <p:nvGraphicFramePr>
          <p:cNvPr id="24" name="Object 10"/>
          <p:cNvGraphicFramePr>
            <a:graphicFrameLocks noChangeAspect="1"/>
          </p:cNvGraphicFramePr>
          <p:nvPr>
            <p:extLst>
              <p:ext uri="{D42A27DB-BD31-4B8C-83A1-F6EECF244321}">
                <p14:modId xmlns:p14="http://schemas.microsoft.com/office/powerpoint/2010/main" val="2690444235"/>
              </p:ext>
            </p:extLst>
          </p:nvPr>
        </p:nvGraphicFramePr>
        <p:xfrm>
          <a:off x="381000" y="4572000"/>
          <a:ext cx="2667000" cy="532273"/>
        </p:xfrm>
        <a:graphic>
          <a:graphicData uri="http://schemas.openxmlformats.org/presentationml/2006/ole">
            <mc:AlternateContent xmlns:mc="http://schemas.openxmlformats.org/markup-compatibility/2006">
              <mc:Choice xmlns:v="urn:schemas-microsoft-com:vml" Requires="v">
                <p:oleObj spid="_x0000_s814403" name="Equation" r:id="rId19" imgW="1397000" imgH="279400" progId="Equation.3">
                  <p:embed/>
                </p:oleObj>
              </mc:Choice>
              <mc:Fallback>
                <p:oleObj name="Equation" r:id="rId19" imgW="1397000" imgH="279400" progId="Equation.3">
                  <p:embed/>
                  <p:pic>
                    <p:nvPicPr>
                      <p:cNvPr id="0" name=""/>
                      <p:cNvPicPr>
                        <a:picLocks noChangeAspect="1" noChangeArrowheads="1"/>
                      </p:cNvPicPr>
                      <p:nvPr/>
                    </p:nvPicPr>
                    <p:blipFill>
                      <a:blip r:embed="rId20"/>
                      <a:srcRect/>
                      <a:stretch>
                        <a:fillRect/>
                      </a:stretch>
                    </p:blipFill>
                    <p:spPr bwMode="auto">
                      <a:xfrm>
                        <a:off x="381000" y="4572000"/>
                        <a:ext cx="2667000" cy="532273"/>
                      </a:xfrm>
                      <a:prstGeom prst="rect">
                        <a:avLst/>
                      </a:prstGeom>
                      <a:noFill/>
                      <a:ln>
                        <a:noFill/>
                      </a:ln>
                      <a:extLst/>
                    </p:spPr>
                  </p:pic>
                </p:oleObj>
              </mc:Fallback>
            </mc:AlternateContent>
          </a:graphicData>
        </a:graphic>
      </p:graphicFrame>
      <p:sp>
        <p:nvSpPr>
          <p:cNvPr id="21" name="TextBox 20"/>
          <p:cNvSpPr txBox="1"/>
          <p:nvPr/>
        </p:nvSpPr>
        <p:spPr>
          <a:xfrm>
            <a:off x="0" y="6488668"/>
            <a:ext cx="3962400" cy="369332"/>
          </a:xfrm>
          <a:prstGeom prst="rect">
            <a:avLst/>
          </a:prstGeom>
          <a:solidFill>
            <a:schemeClr val="bg1">
              <a:lumMod val="95000"/>
            </a:schemeClr>
          </a:solidFill>
          <a:ln>
            <a:solidFill>
              <a:srgbClr val="0000FF"/>
            </a:solidFill>
          </a:ln>
        </p:spPr>
        <p:txBody>
          <a:bodyPr wrap="square" rtlCol="0">
            <a:spAutoFit/>
          </a:bodyPr>
          <a:lstStyle/>
          <a:p>
            <a:pPr>
              <a:defRPr/>
            </a:pPr>
            <a:r>
              <a:rPr lang="en-US" dirty="0" smtClean="0"/>
              <a:t>Boer, Buffing, M, arXiv:1503.03760</a:t>
            </a:r>
          </a:p>
        </p:txBody>
      </p:sp>
    </p:spTree>
    <p:extLst>
      <p:ext uri="{BB962C8B-B14F-4D97-AF65-F5344CB8AC3E}">
        <p14:creationId xmlns:p14="http://schemas.microsoft.com/office/powerpoint/2010/main" val="237508676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Entanglement in processes with two initial state hadrons</a:t>
            </a:r>
            <a:endParaRPr lang="en-US" dirty="0"/>
          </a:p>
        </p:txBody>
      </p:sp>
      <p:sp>
        <p:nvSpPr>
          <p:cNvPr id="4" name="Content Placeholder 3"/>
          <p:cNvSpPr>
            <a:spLocks noGrp="1"/>
          </p:cNvSpPr>
          <p:nvPr>
            <p:ph sz="half" idx="2"/>
          </p:nvPr>
        </p:nvSpPr>
        <p:spPr>
          <a:xfrm>
            <a:off x="381000" y="762000"/>
            <a:ext cx="8534400" cy="4754563"/>
          </a:xfrm>
        </p:spPr>
        <p:txBody>
          <a:bodyPr/>
          <a:lstStyle/>
          <a:p>
            <a:pPr>
              <a:defRPr/>
            </a:pPr>
            <a:r>
              <a:rPr lang="en-US" sz="1800" dirty="0" err="1" smtClean="0"/>
              <a:t>Resummation</a:t>
            </a:r>
            <a:r>
              <a:rPr lang="en-US" sz="1800" dirty="0" smtClean="0"/>
              <a:t> of collinear gluons coupling onto external lines contribute to gauge links</a:t>
            </a:r>
          </a:p>
          <a:p>
            <a:pPr>
              <a:defRPr/>
            </a:pPr>
            <a:endParaRPr lang="en-US" sz="1800" dirty="0"/>
          </a:p>
          <a:p>
            <a:pPr>
              <a:defRPr/>
            </a:pPr>
            <a:endParaRPr lang="en-US" sz="1800" dirty="0" smtClean="0"/>
          </a:p>
          <a:p>
            <a:pPr>
              <a:defRPr/>
            </a:pPr>
            <a:endParaRPr lang="en-US" sz="1800" dirty="0" smtClean="0"/>
          </a:p>
          <a:p>
            <a:pPr>
              <a:defRPr/>
            </a:pPr>
            <a:endParaRPr lang="en-US" sz="1800" dirty="0"/>
          </a:p>
          <a:p>
            <a:pPr>
              <a:defRPr/>
            </a:pPr>
            <a:r>
              <a:rPr lang="en-US" sz="1800" dirty="0" smtClean="0"/>
              <a:t>…. leading to entangled situation (Rogers, M), breaking universality </a:t>
            </a:r>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smtClean="0"/>
          </a:p>
          <a:p>
            <a:pPr>
              <a:defRPr/>
            </a:pPr>
            <a:r>
              <a:rPr lang="en-US" sz="1800" dirty="0" smtClean="0"/>
              <a:t>Gauge knots (Buffing, M)</a:t>
            </a:r>
          </a:p>
          <a:p>
            <a:pPr>
              <a:defRPr/>
            </a:pPr>
            <a:endParaRPr lang="en-US" sz="1800" dirty="0"/>
          </a:p>
          <a:p>
            <a:pPr>
              <a:defRPr/>
            </a:pPr>
            <a:endParaRPr lang="en-US" sz="1800" dirty="0" smtClean="0"/>
          </a:p>
          <a:p>
            <a:pPr>
              <a:defRPr/>
            </a:pPr>
            <a:endParaRPr lang="en-US" sz="1800" dirty="0"/>
          </a:p>
          <a:p>
            <a:pPr>
              <a:defRPr/>
            </a:pPr>
            <a:endParaRPr lang="en-US" sz="1800" dirty="0"/>
          </a:p>
          <a:p>
            <a:pPr>
              <a:defRPr/>
            </a:pPr>
            <a:endParaRPr lang="en-US" sz="1800" dirty="0"/>
          </a:p>
          <a:p>
            <a:pPr>
              <a:defRPr/>
            </a:pPr>
            <a:endParaRPr lang="en-US" sz="1800" dirty="0"/>
          </a:p>
          <a:p>
            <a:pPr>
              <a:defRPr/>
            </a:pPr>
            <a:endParaRPr lang="en-US" sz="1800" dirty="0" smtClean="0"/>
          </a:p>
        </p:txBody>
      </p:sp>
      <p:sp>
        <p:nvSpPr>
          <p:cNvPr id="5" name="Slide Number Placeholder 4"/>
          <p:cNvSpPr>
            <a:spLocks noGrp="1"/>
          </p:cNvSpPr>
          <p:nvPr>
            <p:ph type="sldNum" sz="quarter" idx="12"/>
          </p:nvPr>
        </p:nvSpPr>
        <p:spPr/>
        <p:txBody>
          <a:bodyPr/>
          <a:lstStyle/>
          <a:p>
            <a:pPr>
              <a:defRPr/>
            </a:pPr>
            <a:fld id="{4A491E86-6901-E94C-AEC3-5078EE088720}" type="slidenum">
              <a:rPr lang="en-US" smtClean="0"/>
              <a:pPr>
                <a:defRPr/>
              </a:pPr>
              <a:t>36</a:t>
            </a:fld>
            <a:endParaRPr lang="en-US"/>
          </a:p>
        </p:txBody>
      </p:sp>
      <p:pic>
        <p:nvPicPr>
          <p:cNvPr id="25" name="Picture 4" descr="gaugelink-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51083" y="1143000"/>
            <a:ext cx="645460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qq_scattering_empty_verbreed_gauge_connections_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048000"/>
            <a:ext cx="25908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32"/>
          <p:cNvGrpSpPr>
            <a:grpSpLocks/>
          </p:cNvGrpSpPr>
          <p:nvPr/>
        </p:nvGrpSpPr>
        <p:grpSpPr bwMode="auto">
          <a:xfrm>
            <a:off x="3657600" y="3733800"/>
            <a:ext cx="5486400" cy="3040929"/>
            <a:chOff x="0" y="857"/>
            <a:chExt cx="3600" cy="2150"/>
          </a:xfrm>
        </p:grpSpPr>
        <p:grpSp>
          <p:nvGrpSpPr>
            <p:cNvPr id="30" name="Group 27"/>
            <p:cNvGrpSpPr>
              <a:grpSpLocks/>
            </p:cNvGrpSpPr>
            <p:nvPr/>
          </p:nvGrpSpPr>
          <p:grpSpPr bwMode="auto">
            <a:xfrm>
              <a:off x="0" y="857"/>
              <a:ext cx="3600" cy="2150"/>
              <a:chOff x="144" y="905"/>
              <a:chExt cx="3600" cy="2150"/>
            </a:xfrm>
          </p:grpSpPr>
          <p:pic>
            <p:nvPicPr>
              <p:cNvPr id="35" name="Picture 9" descr="qq_scattering_empty_verbreed_gauge_connecti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 y="1068"/>
                <a:ext cx="1920" cy="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6" name="Object 10"/>
              <p:cNvGraphicFramePr>
                <a:graphicFrameLocks noChangeAspect="1"/>
              </p:cNvGraphicFramePr>
              <p:nvPr>
                <p:extLst>
                  <p:ext uri="{D42A27DB-BD31-4B8C-83A1-F6EECF244321}">
                    <p14:modId xmlns:p14="http://schemas.microsoft.com/office/powerpoint/2010/main" val="1139575920"/>
                  </p:ext>
                </p:extLst>
              </p:nvPr>
            </p:nvGraphicFramePr>
            <p:xfrm>
              <a:off x="1344" y="2798"/>
              <a:ext cx="1192" cy="257"/>
            </p:xfrm>
            <a:graphic>
              <a:graphicData uri="http://schemas.openxmlformats.org/presentationml/2006/ole">
                <mc:AlternateContent xmlns:mc="http://schemas.openxmlformats.org/markup-compatibility/2006">
                  <mc:Choice xmlns:v="urn:schemas-microsoft-com:vml" Requires="v">
                    <p:oleObj spid="_x0000_s818439" name="Equation" r:id="rId7" imgW="1117600" imgH="241300" progId="Equation.3">
                      <p:embed/>
                    </p:oleObj>
                  </mc:Choice>
                  <mc:Fallback>
                    <p:oleObj name="Equation" r:id="rId7" imgW="1117600" imgH="241300" progId="Equation.3">
                      <p:embed/>
                      <p:pic>
                        <p:nvPicPr>
                          <p:cNvPr id="0" name=""/>
                          <p:cNvPicPr>
                            <a:picLocks noChangeAspect="1" noChangeArrowheads="1"/>
                          </p:cNvPicPr>
                          <p:nvPr/>
                        </p:nvPicPr>
                        <p:blipFill>
                          <a:blip r:embed="rId8"/>
                          <a:srcRect/>
                          <a:stretch>
                            <a:fillRect/>
                          </a:stretch>
                        </p:blipFill>
                        <p:spPr bwMode="auto">
                          <a:xfrm>
                            <a:off x="1344" y="2798"/>
                            <a:ext cx="1192" cy="257"/>
                          </a:xfrm>
                          <a:prstGeom prst="rect">
                            <a:avLst/>
                          </a:prstGeom>
                          <a:noFill/>
                          <a:ln>
                            <a:noFill/>
                          </a:ln>
                          <a:effectLst/>
                          <a:extLst/>
                        </p:spPr>
                      </p:pic>
                    </p:oleObj>
                  </mc:Fallback>
                </mc:AlternateContent>
              </a:graphicData>
            </a:graphic>
          </p:graphicFrame>
          <p:graphicFrame>
            <p:nvGraphicFramePr>
              <p:cNvPr id="37" name="Object 11"/>
              <p:cNvGraphicFramePr>
                <a:graphicFrameLocks noChangeAspect="1"/>
              </p:cNvGraphicFramePr>
              <p:nvPr>
                <p:extLst>
                  <p:ext uri="{D42A27DB-BD31-4B8C-83A1-F6EECF244321}">
                    <p14:modId xmlns:p14="http://schemas.microsoft.com/office/powerpoint/2010/main" val="256894444"/>
                  </p:ext>
                </p:extLst>
              </p:nvPr>
            </p:nvGraphicFramePr>
            <p:xfrm>
              <a:off x="2694" y="1228"/>
              <a:ext cx="576" cy="448"/>
            </p:xfrm>
            <a:graphic>
              <a:graphicData uri="http://schemas.openxmlformats.org/presentationml/2006/ole">
                <mc:AlternateContent xmlns:mc="http://schemas.openxmlformats.org/markup-compatibility/2006">
                  <mc:Choice xmlns:v="urn:schemas-microsoft-com:vml" Requires="v">
                    <p:oleObj spid="_x0000_s818440" name="Equation" r:id="rId9" imgW="342603" imgH="266469" progId="Equation.DSMT4">
                      <p:embed/>
                    </p:oleObj>
                  </mc:Choice>
                  <mc:Fallback>
                    <p:oleObj name="Equation" r:id="rId9" imgW="342603" imgH="266469"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4" y="1228"/>
                            <a:ext cx="576" cy="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8" name="Object 12"/>
              <p:cNvGraphicFramePr>
                <a:graphicFrameLocks noChangeAspect="1"/>
              </p:cNvGraphicFramePr>
              <p:nvPr/>
            </p:nvGraphicFramePr>
            <p:xfrm>
              <a:off x="576" y="2160"/>
              <a:ext cx="630" cy="398"/>
            </p:xfrm>
            <a:graphic>
              <a:graphicData uri="http://schemas.openxmlformats.org/presentationml/2006/ole">
                <mc:AlternateContent xmlns:mc="http://schemas.openxmlformats.org/markup-compatibility/2006">
                  <mc:Choice xmlns:v="urn:schemas-microsoft-com:vml" Requires="v">
                    <p:oleObj spid="_x0000_s818441" name="Equation" r:id="rId11" imgW="380835" imgH="241195" progId="Equation.DSMT4">
                      <p:embed/>
                    </p:oleObj>
                  </mc:Choice>
                  <mc:Fallback>
                    <p:oleObj name="Equation" r:id="rId11" imgW="380835" imgH="241195"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 y="2160"/>
                            <a:ext cx="630" cy="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9" name="Object 13"/>
              <p:cNvGraphicFramePr>
                <a:graphicFrameLocks noChangeAspect="1"/>
              </p:cNvGraphicFramePr>
              <p:nvPr/>
            </p:nvGraphicFramePr>
            <p:xfrm>
              <a:off x="2688" y="2174"/>
              <a:ext cx="576" cy="406"/>
            </p:xfrm>
            <a:graphic>
              <a:graphicData uri="http://schemas.openxmlformats.org/presentationml/2006/ole">
                <mc:AlternateContent xmlns:mc="http://schemas.openxmlformats.org/markup-compatibility/2006">
                  <mc:Choice xmlns:v="urn:schemas-microsoft-com:vml" Requires="v">
                    <p:oleObj spid="_x0000_s818442" name="Equation" r:id="rId13" imgW="342751" imgH="241195" progId="Equation.DSMT4">
                      <p:embed/>
                    </p:oleObj>
                  </mc:Choice>
                  <mc:Fallback>
                    <p:oleObj name="Equation" r:id="rId13" imgW="342751" imgH="241195"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88" y="2174"/>
                            <a:ext cx="576" cy="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0" name="Object 14"/>
              <p:cNvGraphicFramePr>
                <a:graphicFrameLocks noChangeAspect="1"/>
              </p:cNvGraphicFramePr>
              <p:nvPr>
                <p:extLst>
                  <p:ext uri="{D42A27DB-BD31-4B8C-83A1-F6EECF244321}">
                    <p14:modId xmlns:p14="http://schemas.microsoft.com/office/powerpoint/2010/main" val="2931160996"/>
                  </p:ext>
                </p:extLst>
              </p:nvPr>
            </p:nvGraphicFramePr>
            <p:xfrm>
              <a:off x="594" y="1282"/>
              <a:ext cx="605" cy="423"/>
            </p:xfrm>
            <a:graphic>
              <a:graphicData uri="http://schemas.openxmlformats.org/presentationml/2006/ole">
                <mc:AlternateContent xmlns:mc="http://schemas.openxmlformats.org/markup-compatibility/2006">
                  <mc:Choice xmlns:v="urn:schemas-microsoft-com:vml" Requires="v">
                    <p:oleObj spid="_x0000_s818443" name="Equation" r:id="rId15" imgW="380835" imgH="266584" progId="Equation.DSMT4">
                      <p:embed/>
                    </p:oleObj>
                  </mc:Choice>
                  <mc:Fallback>
                    <p:oleObj name="Equation" r:id="rId15" imgW="380835" imgH="266584"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4" y="1282"/>
                            <a:ext cx="605" cy="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1" name="Object 15"/>
              <p:cNvGraphicFramePr>
                <a:graphicFrameLocks noChangeAspect="1"/>
              </p:cNvGraphicFramePr>
              <p:nvPr/>
            </p:nvGraphicFramePr>
            <p:xfrm>
              <a:off x="144" y="1757"/>
              <a:ext cx="1075" cy="424"/>
            </p:xfrm>
            <a:graphic>
              <a:graphicData uri="http://schemas.openxmlformats.org/presentationml/2006/ole">
                <mc:AlternateContent xmlns:mc="http://schemas.openxmlformats.org/markup-compatibility/2006">
                  <mc:Choice xmlns:v="urn:schemas-microsoft-com:vml" Requires="v">
                    <p:oleObj spid="_x0000_s818444" name="Equation" r:id="rId17" imgW="672808" imgH="266584" progId="Equation.DSMT4">
                      <p:embed/>
                    </p:oleObj>
                  </mc:Choice>
                  <mc:Fallback>
                    <p:oleObj name="Equation" r:id="rId17" imgW="672808" imgH="266584"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4" y="1757"/>
                            <a:ext cx="1075" cy="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2" name="Line 16"/>
              <p:cNvSpPr>
                <a:spLocks noChangeShapeType="1"/>
              </p:cNvSpPr>
              <p:nvPr/>
            </p:nvSpPr>
            <p:spPr bwMode="auto">
              <a:xfrm flipV="1">
                <a:off x="1200" y="1884"/>
                <a:ext cx="288" cy="1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3" name="Line 17"/>
              <p:cNvSpPr>
                <a:spLocks noChangeShapeType="1"/>
              </p:cNvSpPr>
              <p:nvPr/>
            </p:nvSpPr>
            <p:spPr bwMode="auto">
              <a:xfrm>
                <a:off x="1200" y="2064"/>
                <a:ext cx="288" cy="6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4" name="Line 18"/>
              <p:cNvSpPr>
                <a:spLocks noChangeShapeType="1"/>
              </p:cNvSpPr>
              <p:nvPr/>
            </p:nvSpPr>
            <p:spPr bwMode="auto">
              <a:xfrm flipH="1" flipV="1">
                <a:off x="2352" y="1884"/>
                <a:ext cx="288" cy="1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5" name="Line 19"/>
              <p:cNvSpPr>
                <a:spLocks noChangeShapeType="1"/>
              </p:cNvSpPr>
              <p:nvPr/>
            </p:nvSpPr>
            <p:spPr bwMode="auto">
              <a:xfrm flipH="1">
                <a:off x="2352" y="2064"/>
                <a:ext cx="288" cy="6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aphicFrame>
            <p:nvGraphicFramePr>
              <p:cNvPr id="46" name="Object 24"/>
              <p:cNvGraphicFramePr>
                <a:graphicFrameLocks noChangeAspect="1"/>
              </p:cNvGraphicFramePr>
              <p:nvPr>
                <p:extLst>
                  <p:ext uri="{D42A27DB-BD31-4B8C-83A1-F6EECF244321}">
                    <p14:modId xmlns:p14="http://schemas.microsoft.com/office/powerpoint/2010/main" val="656064006"/>
                  </p:ext>
                </p:extLst>
              </p:nvPr>
            </p:nvGraphicFramePr>
            <p:xfrm>
              <a:off x="1380" y="905"/>
              <a:ext cx="1129" cy="268"/>
            </p:xfrm>
            <a:graphic>
              <a:graphicData uri="http://schemas.openxmlformats.org/presentationml/2006/ole">
                <mc:AlternateContent xmlns:mc="http://schemas.openxmlformats.org/markup-compatibility/2006">
                  <mc:Choice xmlns:v="urn:schemas-microsoft-com:vml" Requires="v">
                    <p:oleObj spid="_x0000_s818445" name="Equation" r:id="rId19" imgW="1016000" imgH="241300" progId="Equation.3">
                      <p:embed/>
                    </p:oleObj>
                  </mc:Choice>
                  <mc:Fallback>
                    <p:oleObj name="Equation" r:id="rId19" imgW="1016000" imgH="241300" progId="Equation.3">
                      <p:embed/>
                      <p:pic>
                        <p:nvPicPr>
                          <p:cNvPr id="0" name=""/>
                          <p:cNvPicPr>
                            <a:picLocks noChangeAspect="1" noChangeArrowheads="1"/>
                          </p:cNvPicPr>
                          <p:nvPr/>
                        </p:nvPicPr>
                        <p:blipFill>
                          <a:blip r:embed="rId20"/>
                          <a:srcRect/>
                          <a:stretch>
                            <a:fillRect/>
                          </a:stretch>
                        </p:blipFill>
                        <p:spPr bwMode="auto">
                          <a:xfrm>
                            <a:off x="1380" y="905"/>
                            <a:ext cx="1129" cy="268"/>
                          </a:xfrm>
                          <a:prstGeom prst="rect">
                            <a:avLst/>
                          </a:prstGeom>
                          <a:noFill/>
                          <a:ln>
                            <a:noFill/>
                          </a:ln>
                          <a:effectLst/>
                          <a:extLst/>
                        </p:spPr>
                      </p:pic>
                    </p:oleObj>
                  </mc:Fallback>
                </mc:AlternateContent>
              </a:graphicData>
            </a:graphic>
          </p:graphicFrame>
          <p:graphicFrame>
            <p:nvGraphicFramePr>
              <p:cNvPr id="47" name="Object 25"/>
              <p:cNvGraphicFramePr>
                <a:graphicFrameLocks noChangeAspect="1"/>
              </p:cNvGraphicFramePr>
              <p:nvPr/>
            </p:nvGraphicFramePr>
            <p:xfrm>
              <a:off x="2688" y="1776"/>
              <a:ext cx="1056" cy="425"/>
            </p:xfrm>
            <a:graphic>
              <a:graphicData uri="http://schemas.openxmlformats.org/presentationml/2006/ole">
                <mc:AlternateContent xmlns:mc="http://schemas.openxmlformats.org/markup-compatibility/2006">
                  <mc:Choice xmlns:v="urn:schemas-microsoft-com:vml" Requires="v">
                    <p:oleObj spid="_x0000_s818446" name="Equation" r:id="rId21" imgW="660113" imgH="266584" progId="Equation.3">
                      <p:embed/>
                    </p:oleObj>
                  </mc:Choice>
                  <mc:Fallback>
                    <p:oleObj name="Equation" r:id="rId21" imgW="660113" imgH="266584"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88" y="1776"/>
                            <a:ext cx="1056" cy="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31" name="Oval 28"/>
            <p:cNvSpPr>
              <a:spLocks noChangeArrowheads="1"/>
            </p:cNvSpPr>
            <p:nvPr/>
          </p:nvSpPr>
          <p:spPr bwMode="auto">
            <a:xfrm>
              <a:off x="2448" y="1632"/>
              <a:ext cx="480" cy="24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2" name="Oval 29"/>
            <p:cNvSpPr>
              <a:spLocks noChangeArrowheads="1"/>
            </p:cNvSpPr>
            <p:nvPr/>
          </p:nvSpPr>
          <p:spPr bwMode="auto">
            <a:xfrm>
              <a:off x="2400" y="2064"/>
              <a:ext cx="480" cy="24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3" name="Oval 30"/>
            <p:cNvSpPr>
              <a:spLocks noChangeArrowheads="1"/>
            </p:cNvSpPr>
            <p:nvPr/>
          </p:nvSpPr>
          <p:spPr bwMode="auto">
            <a:xfrm>
              <a:off x="672" y="2064"/>
              <a:ext cx="480" cy="192"/>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4" name="Oval 31"/>
            <p:cNvSpPr>
              <a:spLocks noChangeArrowheads="1"/>
            </p:cNvSpPr>
            <p:nvPr/>
          </p:nvSpPr>
          <p:spPr bwMode="auto">
            <a:xfrm>
              <a:off x="672" y="1632"/>
              <a:ext cx="480" cy="192"/>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cxnSp>
        <p:nvCxnSpPr>
          <p:cNvPr id="48" name="Straight Arrow Connector 47"/>
          <p:cNvCxnSpPr/>
          <p:nvPr/>
        </p:nvCxnSpPr>
        <p:spPr>
          <a:xfrm flipV="1">
            <a:off x="914400" y="4114800"/>
            <a:ext cx="83820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914400" y="4495800"/>
            <a:ext cx="0" cy="1524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549340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bwMode="auto">
          <a:xfrm>
            <a:off x="3352800" y="1676400"/>
            <a:ext cx="5638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20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Blip>
                <a:blip r:embed="rId4"/>
              </a:buBlip>
              <a:defRPr sz="2000">
                <a:solidFill>
                  <a:schemeClr val="tx1"/>
                </a:solidFill>
                <a:latin typeface="+mn-lt"/>
                <a:ea typeface="+mn-ea"/>
              </a:defRPr>
            </a:lvl2pPr>
            <a:lvl3pPr marL="1143000" indent="-228600" algn="l" rtl="0" eaLnBrk="0" fontAlgn="base" hangingPunct="0">
              <a:spcBef>
                <a:spcPct val="20000"/>
              </a:spcBef>
              <a:spcAft>
                <a:spcPct val="0"/>
              </a:spcAft>
              <a:buBlip>
                <a:blip r:embed="rId5"/>
              </a:buBlip>
              <a:defRPr>
                <a:solidFill>
                  <a:schemeClr val="tx1"/>
                </a:solidFill>
                <a:latin typeface="+mn-lt"/>
                <a:ea typeface="+mn-ea"/>
              </a:defRPr>
            </a:lvl3pPr>
            <a:lvl4pPr marL="1600200" indent="-228600" algn="l" rtl="0" eaLnBrk="0" fontAlgn="base" hangingPunct="0">
              <a:spcBef>
                <a:spcPct val="20000"/>
              </a:spcBef>
              <a:spcAft>
                <a:spcPct val="0"/>
              </a:spcAft>
              <a:buBlip>
                <a:blip r:embed="rId5"/>
              </a:buBlip>
              <a:defRPr>
                <a:solidFill>
                  <a:schemeClr val="tx1"/>
                </a:solidFill>
                <a:latin typeface="+mn-lt"/>
                <a:ea typeface="+mn-ea"/>
              </a:defRPr>
            </a:lvl4pPr>
            <a:lvl5pPr marL="2057400" indent="-228600" algn="l" rtl="0" eaLnBrk="0" fontAlgn="base" hangingPunct="0">
              <a:spcBef>
                <a:spcPct val="20000"/>
              </a:spcBef>
              <a:spcAft>
                <a:spcPct val="0"/>
              </a:spcAft>
              <a:buBlip>
                <a:blip r:embed="rId3"/>
              </a:buBlip>
              <a:defRPr sz="1600">
                <a:solidFill>
                  <a:schemeClr val="tx1"/>
                </a:solidFill>
                <a:latin typeface="+mn-lt"/>
                <a:ea typeface="+mn-ea"/>
              </a:defRPr>
            </a:lvl5pPr>
            <a:lvl6pPr marL="2514600" indent="-228600" algn="l" rtl="0" fontAlgn="base">
              <a:spcBef>
                <a:spcPct val="20000"/>
              </a:spcBef>
              <a:spcAft>
                <a:spcPct val="0"/>
              </a:spcAft>
              <a:buBlip>
                <a:blip r:embed="rId3"/>
              </a:buBlip>
              <a:defRPr sz="1600">
                <a:solidFill>
                  <a:schemeClr val="tx1"/>
                </a:solidFill>
                <a:latin typeface="+mn-lt"/>
                <a:ea typeface="+mn-ea"/>
              </a:defRPr>
            </a:lvl6pPr>
            <a:lvl7pPr marL="2971800" indent="-228600" algn="l" rtl="0" fontAlgn="base">
              <a:spcBef>
                <a:spcPct val="20000"/>
              </a:spcBef>
              <a:spcAft>
                <a:spcPct val="0"/>
              </a:spcAft>
              <a:buBlip>
                <a:blip r:embed="rId3"/>
              </a:buBlip>
              <a:defRPr sz="1600">
                <a:solidFill>
                  <a:schemeClr val="tx1"/>
                </a:solidFill>
                <a:latin typeface="+mn-lt"/>
                <a:ea typeface="+mn-ea"/>
              </a:defRPr>
            </a:lvl7pPr>
            <a:lvl8pPr marL="3429000" indent="-228600" algn="l" rtl="0" fontAlgn="base">
              <a:spcBef>
                <a:spcPct val="20000"/>
              </a:spcBef>
              <a:spcAft>
                <a:spcPct val="0"/>
              </a:spcAft>
              <a:buBlip>
                <a:blip r:embed="rId3"/>
              </a:buBlip>
              <a:defRPr sz="1600">
                <a:solidFill>
                  <a:schemeClr val="tx1"/>
                </a:solidFill>
                <a:latin typeface="+mn-lt"/>
                <a:ea typeface="+mn-ea"/>
              </a:defRPr>
            </a:lvl8pPr>
            <a:lvl9pPr marL="3886200" indent="-228600" algn="l" rtl="0" fontAlgn="base">
              <a:spcBef>
                <a:spcPct val="20000"/>
              </a:spcBef>
              <a:spcAft>
                <a:spcPct val="0"/>
              </a:spcAft>
              <a:buBlip>
                <a:blip r:embed="rId3"/>
              </a:buBlip>
              <a:defRPr sz="1600">
                <a:solidFill>
                  <a:schemeClr val="tx1"/>
                </a:solidFill>
                <a:latin typeface="+mn-lt"/>
                <a:ea typeface="+mn-ea"/>
              </a:defRPr>
            </a:lvl9pPr>
          </a:lstStyle>
          <a:p>
            <a:pPr marL="0" indent="0">
              <a:buFontTx/>
              <a:buNone/>
              <a:defRPr/>
            </a:pPr>
            <a:r>
              <a:rPr lang="en-US" sz="1800" dirty="0" smtClean="0">
                <a:solidFill>
                  <a:srgbClr val="FF0000"/>
                </a:solidFill>
              </a:rPr>
              <a:t> </a:t>
            </a:r>
            <a:endParaRPr lang="en-US" sz="1800" dirty="0" smtClean="0"/>
          </a:p>
          <a:p>
            <a:pPr>
              <a:defRPr/>
            </a:pPr>
            <a:r>
              <a:rPr lang="en-US" sz="1800" dirty="0" smtClean="0"/>
              <a:t>Complications if the transverse momentum of two initial state hadrons is involved, resulting for DY at measured Q</a:t>
            </a:r>
            <a:r>
              <a:rPr lang="en-US" sz="1800" baseline="-25000" dirty="0" smtClean="0"/>
              <a:t>T</a:t>
            </a:r>
            <a:r>
              <a:rPr lang="en-US" sz="1800" dirty="0" smtClean="0"/>
              <a:t> in</a:t>
            </a:r>
          </a:p>
          <a:p>
            <a:pPr>
              <a:defRPr/>
            </a:pPr>
            <a:endParaRPr lang="en-US" sz="1800" dirty="0"/>
          </a:p>
          <a:p>
            <a:pPr>
              <a:defRPr/>
            </a:pPr>
            <a:endParaRPr lang="en-US" sz="1800" dirty="0" smtClean="0"/>
          </a:p>
          <a:p>
            <a:pPr>
              <a:defRPr/>
            </a:pPr>
            <a:endParaRPr lang="en-US" sz="1800" dirty="0"/>
          </a:p>
          <a:p>
            <a:pPr>
              <a:defRPr/>
            </a:pPr>
            <a:endParaRPr lang="en-US" sz="1800" dirty="0" smtClean="0"/>
          </a:p>
          <a:p>
            <a:pPr marL="0" indent="0">
              <a:buNone/>
              <a:defRPr/>
            </a:pPr>
            <a:endParaRPr lang="en-US" sz="1800" dirty="0" smtClean="0"/>
          </a:p>
          <a:p>
            <a:pPr>
              <a:defRPr/>
            </a:pPr>
            <a:r>
              <a:rPr lang="en-US" sz="1800" dirty="0" smtClean="0"/>
              <a:t>This leads to color factors just as for twist-3 squared in collinear DY</a:t>
            </a:r>
          </a:p>
          <a:p>
            <a:pPr marL="0" indent="0">
              <a:buFontTx/>
              <a:buNone/>
              <a:defRPr/>
            </a:pPr>
            <a:endParaRPr lang="en-US" sz="1800" dirty="0" smtClean="0"/>
          </a:p>
          <a:p>
            <a:pPr>
              <a:defRPr/>
            </a:pPr>
            <a:endParaRPr lang="en-US" sz="1800" dirty="0" smtClean="0"/>
          </a:p>
          <a:p>
            <a:pPr marL="0" indent="0">
              <a:buFontTx/>
              <a:buNone/>
              <a:defRPr/>
            </a:pPr>
            <a:endParaRPr lang="en-US" sz="1800" dirty="0" smtClean="0"/>
          </a:p>
          <a:p>
            <a:pPr>
              <a:defRPr/>
            </a:pPr>
            <a:endParaRPr lang="en-US" sz="1800" dirty="0" smtClean="0"/>
          </a:p>
          <a:p>
            <a:pPr>
              <a:defRPr/>
            </a:pPr>
            <a:endParaRPr lang="en-US" sz="1800" dirty="0" smtClean="0"/>
          </a:p>
          <a:p>
            <a:pPr>
              <a:defRPr/>
            </a:pPr>
            <a:endParaRPr lang="en-US" sz="1800" dirty="0" smtClean="0"/>
          </a:p>
          <a:p>
            <a:pPr>
              <a:defRPr/>
            </a:pPr>
            <a:endParaRPr lang="en-US" sz="1800" dirty="0" smtClean="0"/>
          </a:p>
        </p:txBody>
      </p:sp>
      <p:pic>
        <p:nvPicPr>
          <p:cNvPr id="21" name="Content Placeholder 20" descr="DY.jpg"/>
          <p:cNvPicPr>
            <a:picLocks noGrp="1" noChangeAspect="1"/>
          </p:cNvPicPr>
          <p:nvPr>
            <p:ph idx="1"/>
          </p:nvPr>
        </p:nvPicPr>
        <p:blipFill rotWithShape="1">
          <a:blip r:embed="rId6">
            <a:extLst>
              <a:ext uri="{28A0092B-C50C-407E-A947-70E740481C1C}">
                <a14:useLocalDpi xmlns:a14="http://schemas.microsoft.com/office/drawing/2010/main" val="0"/>
              </a:ext>
            </a:extLst>
          </a:blip>
          <a:srcRect l="1" t="-810" r="-155645" b="-50962"/>
          <a:stretch/>
        </p:blipFill>
        <p:spPr>
          <a:xfrm>
            <a:off x="457200" y="914400"/>
            <a:ext cx="6629400" cy="3628482"/>
          </a:xfrm>
        </p:spPr>
      </p:pic>
      <p:sp>
        <p:nvSpPr>
          <p:cNvPr id="2" name="Title 1"/>
          <p:cNvSpPr>
            <a:spLocks noGrp="1"/>
          </p:cNvSpPr>
          <p:nvPr>
            <p:ph type="title"/>
          </p:nvPr>
        </p:nvSpPr>
        <p:spPr/>
        <p:txBody>
          <a:bodyPr/>
          <a:lstStyle/>
          <a:p>
            <a:r>
              <a:rPr lang="en-US" dirty="0" smtClean="0"/>
              <a:t> </a:t>
            </a:r>
            <a:r>
              <a:rPr lang="en-US" dirty="0" err="1"/>
              <a:t>C</a:t>
            </a:r>
            <a:r>
              <a:rPr lang="en-US" dirty="0" err="1" smtClean="0"/>
              <a:t>orrelators</a:t>
            </a:r>
            <a:r>
              <a:rPr lang="en-US" dirty="0" smtClean="0"/>
              <a:t> in description of hard process (e.g. DY)</a:t>
            </a:r>
            <a:endParaRPr lang="en-US" dirty="0"/>
          </a:p>
        </p:txBody>
      </p:sp>
      <p:sp>
        <p:nvSpPr>
          <p:cNvPr id="4" name="Slide Number Placeholder 3"/>
          <p:cNvSpPr>
            <a:spLocks noGrp="1"/>
          </p:cNvSpPr>
          <p:nvPr>
            <p:ph type="sldNum" sz="quarter" idx="12"/>
          </p:nvPr>
        </p:nvSpPr>
        <p:spPr/>
        <p:txBody>
          <a:bodyPr/>
          <a:lstStyle/>
          <a:p>
            <a:pPr>
              <a:defRPr/>
            </a:pPr>
            <a:fld id="{55FF5543-E671-FF41-AAA2-21C7701FC712}" type="slidenum">
              <a:rPr lang="en-US" smtClean="0"/>
              <a:pPr>
                <a:defRPr/>
              </a:pPr>
              <a:t>37</a:t>
            </a:fld>
            <a:endParaRPr lang="en-US"/>
          </a:p>
        </p:txBody>
      </p:sp>
      <p:pic>
        <p:nvPicPr>
          <p:cNvPr id="3" name="Picture 2"/>
          <p:cNvPicPr>
            <a:picLocks noChangeAspect="1"/>
          </p:cNvPicPr>
          <p:nvPr/>
        </p:nvPicPr>
        <p:blipFill>
          <a:blip r:embed="rId7"/>
          <a:stretch>
            <a:fillRect/>
          </a:stretch>
        </p:blipFill>
        <p:spPr>
          <a:xfrm>
            <a:off x="3810000" y="838200"/>
            <a:ext cx="4803648" cy="1219200"/>
          </a:xfrm>
          <a:prstGeom prst="rect">
            <a:avLst/>
          </a:prstGeom>
        </p:spPr>
      </p:pic>
      <p:grpSp>
        <p:nvGrpSpPr>
          <p:cNvPr id="5" name="Group 4"/>
          <p:cNvGrpSpPr/>
          <p:nvPr/>
        </p:nvGrpSpPr>
        <p:grpSpPr>
          <a:xfrm>
            <a:off x="152400" y="3733800"/>
            <a:ext cx="3276600" cy="2667000"/>
            <a:chOff x="304800" y="3886200"/>
            <a:chExt cx="3276600" cy="2667000"/>
          </a:xfrm>
        </p:grpSpPr>
        <p:pic>
          <p:nvPicPr>
            <p:cNvPr id="22" name="Picture 21" descr="DY_GL.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3886200"/>
              <a:ext cx="3276600" cy="2667000"/>
            </a:xfrm>
            <a:prstGeom prst="rect">
              <a:avLst/>
            </a:prstGeom>
          </p:spPr>
        </p:pic>
        <p:cxnSp>
          <p:nvCxnSpPr>
            <p:cNvPr id="15" name="Straight Arrow Connector 14"/>
            <p:cNvCxnSpPr/>
            <p:nvPr/>
          </p:nvCxnSpPr>
          <p:spPr>
            <a:xfrm>
              <a:off x="2089102" y="4536688"/>
              <a:ext cx="528682" cy="975732"/>
            </a:xfrm>
            <a:prstGeom prst="straightConnector1">
              <a:avLst/>
            </a:prstGeom>
            <a:ln w="50800">
              <a:solidFill>
                <a:srgbClr val="FF0000">
                  <a:alpha val="73000"/>
                </a:srgbClr>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1296079" y="4536688"/>
              <a:ext cx="462597" cy="975732"/>
            </a:xfrm>
            <a:prstGeom prst="straightConnector1">
              <a:avLst/>
            </a:prstGeom>
            <a:ln w="50800">
              <a:solidFill>
                <a:srgbClr val="FF0000">
                  <a:alpha val="78000"/>
                </a:srgb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296079" y="4926981"/>
              <a:ext cx="462597" cy="975732"/>
            </a:xfrm>
            <a:prstGeom prst="straightConnector1">
              <a:avLst/>
            </a:prstGeom>
            <a:ln w="50800">
              <a:solidFill>
                <a:srgbClr val="FF0000">
                  <a:alpha val="74000"/>
                </a:srgbClr>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2155188" y="4926981"/>
              <a:ext cx="462597" cy="975732"/>
            </a:xfrm>
            <a:prstGeom prst="straightConnector1">
              <a:avLst/>
            </a:prstGeom>
            <a:ln w="50800">
              <a:solidFill>
                <a:srgbClr val="FF0000">
                  <a:alpha val="73000"/>
                </a:srgbClr>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grpSp>
      <p:pic>
        <p:nvPicPr>
          <p:cNvPr id="30" name="Picture 29"/>
          <p:cNvPicPr>
            <a:picLocks noChangeAspect="1"/>
          </p:cNvPicPr>
          <p:nvPr/>
        </p:nvPicPr>
        <p:blipFill>
          <a:blip r:embed="rId9"/>
          <a:stretch>
            <a:fillRect/>
          </a:stretch>
        </p:blipFill>
        <p:spPr>
          <a:xfrm>
            <a:off x="3581400" y="2819400"/>
            <a:ext cx="5272644" cy="1828800"/>
          </a:xfrm>
          <a:prstGeom prst="rect">
            <a:avLst/>
          </a:prstGeom>
        </p:spPr>
      </p:pic>
      <p:cxnSp>
        <p:nvCxnSpPr>
          <p:cNvPr id="17" name="Straight Connector 16"/>
          <p:cNvCxnSpPr/>
          <p:nvPr/>
        </p:nvCxnSpPr>
        <p:spPr>
          <a:xfrm>
            <a:off x="4953000" y="914400"/>
            <a:ext cx="2590800" cy="914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4953000" y="914400"/>
            <a:ext cx="2590800" cy="914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Title 1"/>
          <p:cNvSpPr txBox="1">
            <a:spLocks/>
          </p:cNvSpPr>
          <p:nvPr/>
        </p:nvSpPr>
        <p:spPr bwMode="auto">
          <a:xfrm>
            <a:off x="0" y="28074"/>
            <a:ext cx="9144000" cy="609600"/>
          </a:xfrm>
          <a:prstGeom prst="rect">
            <a:avLst/>
          </a:prstGeom>
          <a:solidFill>
            <a:srgbClr val="EAEAEA"/>
          </a:solidFill>
          <a:ln>
            <a:noFill/>
          </a:ln>
          <a:effectLst>
            <a:outerShdw blurRad="63500"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rgbClr val="0000FF"/>
                </a:solidFill>
                <a:latin typeface="+mj-lt"/>
                <a:ea typeface="+mj-ea"/>
                <a:cs typeface="ＭＳ Ｐゴシック" charset="0"/>
              </a:defRPr>
            </a:lvl1pPr>
            <a:lvl2pPr algn="ctr" rtl="0" eaLnBrk="0" fontAlgn="base" hangingPunct="0">
              <a:spcBef>
                <a:spcPct val="0"/>
              </a:spcBef>
              <a:spcAft>
                <a:spcPct val="0"/>
              </a:spcAft>
              <a:defRPr sz="2400">
                <a:solidFill>
                  <a:srgbClr val="0000FF"/>
                </a:solidFill>
                <a:latin typeface="Tahoma" charset="0"/>
                <a:ea typeface="ＭＳ Ｐゴシック" charset="0"/>
                <a:cs typeface="ＭＳ Ｐゴシック" charset="0"/>
              </a:defRPr>
            </a:lvl2pPr>
            <a:lvl3pPr algn="ctr" rtl="0" eaLnBrk="0" fontAlgn="base" hangingPunct="0">
              <a:spcBef>
                <a:spcPct val="0"/>
              </a:spcBef>
              <a:spcAft>
                <a:spcPct val="0"/>
              </a:spcAft>
              <a:defRPr sz="2400">
                <a:solidFill>
                  <a:srgbClr val="0000FF"/>
                </a:solidFill>
                <a:latin typeface="Tahoma" charset="0"/>
                <a:ea typeface="ＭＳ Ｐゴシック" charset="0"/>
                <a:cs typeface="ＭＳ Ｐゴシック" charset="0"/>
              </a:defRPr>
            </a:lvl3pPr>
            <a:lvl4pPr algn="ctr" rtl="0" eaLnBrk="0" fontAlgn="base" hangingPunct="0">
              <a:spcBef>
                <a:spcPct val="0"/>
              </a:spcBef>
              <a:spcAft>
                <a:spcPct val="0"/>
              </a:spcAft>
              <a:defRPr sz="2400">
                <a:solidFill>
                  <a:srgbClr val="0000FF"/>
                </a:solidFill>
                <a:latin typeface="Tahoma" charset="0"/>
                <a:ea typeface="ＭＳ Ｐゴシック" charset="0"/>
                <a:cs typeface="ＭＳ Ｐゴシック" charset="0"/>
              </a:defRPr>
            </a:lvl4pPr>
            <a:lvl5pPr algn="ctr" rtl="0" eaLnBrk="0" fontAlgn="base" hangingPunct="0">
              <a:spcBef>
                <a:spcPct val="0"/>
              </a:spcBef>
              <a:spcAft>
                <a:spcPct val="0"/>
              </a:spcAft>
              <a:defRPr sz="2400">
                <a:solidFill>
                  <a:srgbClr val="0000FF"/>
                </a:solidFill>
                <a:latin typeface="Tahoma" charset="0"/>
                <a:ea typeface="ＭＳ Ｐゴシック" charset="0"/>
                <a:cs typeface="ＭＳ Ｐゴシック" charset="0"/>
              </a:defRPr>
            </a:lvl5pPr>
            <a:lvl6pPr marL="457200" algn="ctr" rtl="0" fontAlgn="base">
              <a:spcBef>
                <a:spcPct val="0"/>
              </a:spcBef>
              <a:spcAft>
                <a:spcPct val="0"/>
              </a:spcAft>
              <a:defRPr sz="2400">
                <a:solidFill>
                  <a:srgbClr val="0000FF"/>
                </a:solidFill>
                <a:latin typeface="Tahoma" charset="0"/>
                <a:ea typeface="ＭＳ Ｐゴシック" charset="0"/>
              </a:defRPr>
            </a:lvl6pPr>
            <a:lvl7pPr marL="914400" algn="ctr" rtl="0" fontAlgn="base">
              <a:spcBef>
                <a:spcPct val="0"/>
              </a:spcBef>
              <a:spcAft>
                <a:spcPct val="0"/>
              </a:spcAft>
              <a:defRPr sz="2400">
                <a:solidFill>
                  <a:srgbClr val="0000FF"/>
                </a:solidFill>
                <a:latin typeface="Tahoma" charset="0"/>
                <a:ea typeface="ＭＳ Ｐゴシック" charset="0"/>
              </a:defRPr>
            </a:lvl7pPr>
            <a:lvl8pPr marL="1371600" algn="ctr" rtl="0" fontAlgn="base">
              <a:spcBef>
                <a:spcPct val="0"/>
              </a:spcBef>
              <a:spcAft>
                <a:spcPct val="0"/>
              </a:spcAft>
              <a:defRPr sz="2400">
                <a:solidFill>
                  <a:srgbClr val="0000FF"/>
                </a:solidFill>
                <a:latin typeface="Tahoma" charset="0"/>
                <a:ea typeface="ＭＳ Ｐゴシック" charset="0"/>
              </a:defRPr>
            </a:lvl8pPr>
            <a:lvl9pPr marL="1828800" algn="ctr" rtl="0" fontAlgn="base">
              <a:spcBef>
                <a:spcPct val="0"/>
              </a:spcBef>
              <a:spcAft>
                <a:spcPct val="0"/>
              </a:spcAft>
              <a:defRPr sz="2400">
                <a:solidFill>
                  <a:srgbClr val="0000FF"/>
                </a:solidFill>
                <a:latin typeface="Tahoma" charset="0"/>
                <a:ea typeface="ＭＳ Ｐゴシック" charset="0"/>
              </a:defRPr>
            </a:lvl9pPr>
          </a:lstStyle>
          <a:p>
            <a:r>
              <a:rPr lang="en-US" dirty="0" smtClean="0"/>
              <a:t> Two initial state hadrons (e.g. DY)</a:t>
            </a:r>
            <a:endParaRPr lang="en-US" dirty="0"/>
          </a:p>
        </p:txBody>
      </p:sp>
      <p:graphicFrame>
        <p:nvGraphicFramePr>
          <p:cNvPr id="20" name="Object 10"/>
          <p:cNvGraphicFramePr>
            <a:graphicFrameLocks noChangeAspect="1"/>
          </p:cNvGraphicFramePr>
          <p:nvPr>
            <p:extLst>
              <p:ext uri="{D42A27DB-BD31-4B8C-83A1-F6EECF244321}">
                <p14:modId xmlns:p14="http://schemas.microsoft.com/office/powerpoint/2010/main" val="3553649018"/>
              </p:ext>
            </p:extLst>
          </p:nvPr>
        </p:nvGraphicFramePr>
        <p:xfrm>
          <a:off x="3886200" y="5105400"/>
          <a:ext cx="5070475" cy="1304925"/>
        </p:xfrm>
        <a:graphic>
          <a:graphicData uri="http://schemas.openxmlformats.org/presentationml/2006/ole">
            <mc:AlternateContent xmlns:mc="http://schemas.openxmlformats.org/markup-compatibility/2006">
              <mc:Choice xmlns:v="urn:schemas-microsoft-com:vml" Requires="v">
                <p:oleObj spid="_x0000_s821292" name="Equation" r:id="rId10" imgW="3594100" imgH="927100" progId="Equation.3">
                  <p:embed/>
                </p:oleObj>
              </mc:Choice>
              <mc:Fallback>
                <p:oleObj name="Equation" r:id="rId10" imgW="3594100" imgH="927100" progId="Equation.3">
                  <p:embed/>
                  <p:pic>
                    <p:nvPicPr>
                      <p:cNvPr id="0" name=""/>
                      <p:cNvPicPr>
                        <a:picLocks noChangeAspect="1" noChangeArrowheads="1"/>
                      </p:cNvPicPr>
                      <p:nvPr/>
                    </p:nvPicPr>
                    <p:blipFill>
                      <a:blip r:embed="rId11"/>
                      <a:srcRect/>
                      <a:stretch>
                        <a:fillRect/>
                      </a:stretch>
                    </p:blipFill>
                    <p:spPr bwMode="auto">
                      <a:xfrm>
                        <a:off x="3886200" y="5105400"/>
                        <a:ext cx="5070475" cy="1304925"/>
                      </a:xfrm>
                      <a:prstGeom prst="rect">
                        <a:avLst/>
                      </a:prstGeom>
                      <a:noFill/>
                      <a:ln>
                        <a:noFill/>
                      </a:ln>
                      <a:extLst/>
                    </p:spPr>
                  </p:pic>
                </p:oleObj>
              </mc:Fallback>
            </mc:AlternateContent>
          </a:graphicData>
        </a:graphic>
      </p:graphicFrame>
      <p:sp>
        <p:nvSpPr>
          <p:cNvPr id="23" name="TextBox 22"/>
          <p:cNvSpPr txBox="1"/>
          <p:nvPr/>
        </p:nvSpPr>
        <p:spPr>
          <a:xfrm>
            <a:off x="0" y="6488668"/>
            <a:ext cx="3886200" cy="369332"/>
          </a:xfrm>
          <a:prstGeom prst="rect">
            <a:avLst/>
          </a:prstGeom>
          <a:solidFill>
            <a:schemeClr val="bg1">
              <a:lumMod val="95000"/>
            </a:schemeClr>
          </a:solidFill>
          <a:ln>
            <a:solidFill>
              <a:srgbClr val="0000FF"/>
            </a:solidFill>
          </a:ln>
        </p:spPr>
        <p:txBody>
          <a:bodyPr wrap="square" rtlCol="0">
            <a:spAutoFit/>
          </a:bodyPr>
          <a:lstStyle/>
          <a:p>
            <a:pPr>
              <a:defRPr/>
            </a:pPr>
            <a:r>
              <a:rPr lang="en-US" dirty="0" smtClean="0"/>
              <a:t>Buffing, M, PRL 112 (2014), 092002</a:t>
            </a:r>
          </a:p>
        </p:txBody>
      </p:sp>
    </p:spTree>
    <p:extLst>
      <p:ext uri="{BB962C8B-B14F-4D97-AF65-F5344CB8AC3E}">
        <p14:creationId xmlns:p14="http://schemas.microsoft.com/office/powerpoint/2010/main" val="254721479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r>
              <a:rPr lang="en-US" dirty="0" smtClean="0"/>
              <a:t>ttempts to provide a useful database have started</a:t>
            </a:r>
            <a:endParaRPr lang="en-US" dirty="0"/>
          </a:p>
        </p:txBody>
      </p:sp>
      <p:pic>
        <p:nvPicPr>
          <p:cNvPr id="5" name="Content Placeholder 4"/>
          <p:cNvPicPr>
            <a:picLocks noGrp="1" noChangeAspect="1"/>
          </p:cNvPicPr>
          <p:nvPr>
            <p:ph idx="1"/>
          </p:nvPr>
        </p:nvPicPr>
        <p:blipFill>
          <a:blip r:embed="rId2"/>
          <a:srcRect t="7310" b="7310"/>
          <a:stretch>
            <a:fillRect/>
          </a:stretch>
        </p:blipFill>
        <p:spPr/>
      </p:pic>
      <p:sp>
        <p:nvSpPr>
          <p:cNvPr id="4" name="Slide Number Placeholder 3"/>
          <p:cNvSpPr>
            <a:spLocks noGrp="1"/>
          </p:cNvSpPr>
          <p:nvPr>
            <p:ph type="sldNum" sz="quarter" idx="12"/>
          </p:nvPr>
        </p:nvSpPr>
        <p:spPr/>
        <p:txBody>
          <a:bodyPr/>
          <a:lstStyle/>
          <a:p>
            <a:pPr>
              <a:defRPr/>
            </a:pPr>
            <a:fld id="{55FF5543-E671-FF41-AAA2-21C7701FC712}" type="slidenum">
              <a:rPr lang="en-US" smtClean="0"/>
              <a:pPr>
                <a:defRPr/>
              </a:pPr>
              <a:t>38</a:t>
            </a:fld>
            <a:endParaRPr lang="en-US"/>
          </a:p>
        </p:txBody>
      </p:sp>
    </p:spTree>
    <p:extLst>
      <p:ext uri="{BB962C8B-B14F-4D97-AF65-F5344CB8AC3E}">
        <p14:creationId xmlns:p14="http://schemas.microsoft.com/office/powerpoint/2010/main" val="223339835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Conclusions and outlook</a:t>
            </a:r>
            <a:endParaRPr lang="en-US" dirty="0"/>
          </a:p>
        </p:txBody>
      </p:sp>
      <p:sp>
        <p:nvSpPr>
          <p:cNvPr id="3" name="Content Placeholder 2"/>
          <p:cNvSpPr>
            <a:spLocks noGrp="1"/>
          </p:cNvSpPr>
          <p:nvPr>
            <p:ph idx="1"/>
          </p:nvPr>
        </p:nvSpPr>
        <p:spPr>
          <a:xfrm>
            <a:off x="228600" y="838200"/>
            <a:ext cx="8229600" cy="4754563"/>
          </a:xfrm>
        </p:spPr>
        <p:txBody>
          <a:bodyPr/>
          <a:lstStyle/>
          <a:p>
            <a:pPr>
              <a:defRPr/>
            </a:pPr>
            <a:r>
              <a:rPr lang="en-US" dirty="0" smtClean="0"/>
              <a:t>TMDs extend collinear PDFs (including polarization 3 for quarks and </a:t>
            </a:r>
            <a:r>
              <a:rPr lang="en-US" dirty="0"/>
              <a:t>2</a:t>
            </a:r>
            <a:r>
              <a:rPr lang="en-US" dirty="0" smtClean="0"/>
              <a:t> for gluons) to novel TMD PDF and PFF functions</a:t>
            </a:r>
          </a:p>
          <a:p>
            <a:pPr>
              <a:defRPr/>
            </a:pPr>
            <a:r>
              <a:rPr lang="en-US" dirty="0" smtClean="0"/>
              <a:t>Although operator structure includes ultimately the same operators as collinear approach, it is a physically relevant combination/</a:t>
            </a:r>
            <a:r>
              <a:rPr lang="en-US" dirty="0" err="1" smtClean="0"/>
              <a:t>resummation</a:t>
            </a:r>
            <a:r>
              <a:rPr lang="en-US" dirty="0" smtClean="0"/>
              <a:t> of higher twist operators that governs transverse structure (definite rank linked to azimuthal structure)</a:t>
            </a:r>
          </a:p>
          <a:p>
            <a:pPr>
              <a:defRPr/>
            </a:pPr>
            <a:r>
              <a:rPr lang="en-US" dirty="0" smtClean="0"/>
              <a:t>Knowledge of operators for transverse structure is important for interpretation, relations </a:t>
            </a:r>
            <a:r>
              <a:rPr lang="en-US" smtClean="0"/>
              <a:t>to twist 3 and </a:t>
            </a:r>
            <a:r>
              <a:rPr lang="en-US" dirty="0" smtClean="0"/>
              <a:t>lattice calculations.</a:t>
            </a:r>
          </a:p>
          <a:p>
            <a:pPr>
              <a:defRPr/>
            </a:pPr>
            <a:r>
              <a:rPr lang="en-US" dirty="0" smtClean="0"/>
              <a:t>Transverse structure for PDFs (in contrast to PFFs) requires careful study of process dependence linked to color flow in hard process</a:t>
            </a:r>
          </a:p>
          <a:p>
            <a:pPr>
              <a:defRPr/>
            </a:pPr>
            <a:r>
              <a:rPr lang="en-US" dirty="0" smtClean="0"/>
              <a:t>Like spin, the transverse structure does offer valuable tools, but you need to know how to use them!</a:t>
            </a:r>
            <a:endParaRPr lang="en-US" dirty="0"/>
          </a:p>
        </p:txBody>
      </p:sp>
      <p:sp>
        <p:nvSpPr>
          <p:cNvPr id="4" name="Slide Number Placeholder 3"/>
          <p:cNvSpPr>
            <a:spLocks noGrp="1"/>
          </p:cNvSpPr>
          <p:nvPr>
            <p:ph type="sldNum" sz="quarter" idx="12"/>
          </p:nvPr>
        </p:nvSpPr>
        <p:spPr/>
        <p:txBody>
          <a:bodyPr/>
          <a:lstStyle/>
          <a:p>
            <a:pPr>
              <a:defRPr/>
            </a:pPr>
            <a:fld id="{9CC76FD5-9274-004A-9FE5-A42DB2310544}" type="slidenum">
              <a:rPr lang="en-US" smtClean="0"/>
              <a:pPr>
                <a:defRPr/>
              </a:pPr>
              <a:t>39</a:t>
            </a:fld>
            <a:endParaRPr lang="en-US"/>
          </a:p>
        </p:txBody>
      </p:sp>
    </p:spTree>
    <p:extLst>
      <p:ext uri="{BB962C8B-B14F-4D97-AF65-F5344CB8AC3E}">
        <p14:creationId xmlns:p14="http://schemas.microsoft.com/office/powerpoint/2010/main" val="2338954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4"/>
          <p:cNvSpPr>
            <a:spLocks noChangeArrowheads="1"/>
          </p:cNvSpPr>
          <p:nvPr/>
        </p:nvSpPr>
        <p:spPr bwMode="auto">
          <a:xfrm>
            <a:off x="457200" y="1524000"/>
            <a:ext cx="8534400" cy="13716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 name="Rectangle 14"/>
          <p:cNvSpPr>
            <a:spLocks noChangeArrowheads="1"/>
          </p:cNvSpPr>
          <p:nvPr/>
        </p:nvSpPr>
        <p:spPr bwMode="auto">
          <a:xfrm>
            <a:off x="457200" y="4419600"/>
            <a:ext cx="8534400" cy="13716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 name="Title 1"/>
          <p:cNvSpPr>
            <a:spLocks noGrp="1"/>
          </p:cNvSpPr>
          <p:nvPr>
            <p:ph type="title"/>
          </p:nvPr>
        </p:nvSpPr>
        <p:spPr>
          <a:xfrm>
            <a:off x="0" y="0"/>
            <a:ext cx="9144000" cy="609600"/>
          </a:xfrm>
        </p:spPr>
        <p:txBody>
          <a:bodyPr/>
          <a:lstStyle/>
          <a:p>
            <a:pPr>
              <a:defRPr/>
            </a:pPr>
            <a:r>
              <a:rPr lang="en-US" dirty="0" smtClean="0"/>
              <a:t>Link to matrix elements </a:t>
            </a:r>
            <a:r>
              <a:rPr lang="en-US" dirty="0" smtClean="0">
                <a:sym typeface="Wingdings"/>
              </a:rPr>
              <a:t></a:t>
            </a:r>
            <a:r>
              <a:rPr lang="en-US" dirty="0" smtClean="0"/>
              <a:t> hadron </a:t>
            </a:r>
            <a:r>
              <a:rPr lang="en-US" dirty="0" err="1" smtClean="0"/>
              <a:t>correlators</a:t>
            </a:r>
            <a:endParaRPr lang="en-US" dirty="0"/>
          </a:p>
        </p:txBody>
      </p:sp>
      <p:sp>
        <p:nvSpPr>
          <p:cNvPr id="3" name="Content Placeholder 2"/>
          <p:cNvSpPr>
            <a:spLocks noGrp="1"/>
          </p:cNvSpPr>
          <p:nvPr>
            <p:ph sz="half" idx="1"/>
          </p:nvPr>
        </p:nvSpPr>
        <p:spPr>
          <a:xfrm>
            <a:off x="152400" y="838200"/>
            <a:ext cx="8839200" cy="5257800"/>
          </a:xfrm>
        </p:spPr>
        <p:txBody>
          <a:bodyPr/>
          <a:lstStyle/>
          <a:p>
            <a:pPr>
              <a:defRPr/>
            </a:pPr>
            <a:r>
              <a:rPr lang="en-US" sz="1800" dirty="0" smtClean="0"/>
              <a:t>Structure of PDFs and PFFs as </a:t>
            </a:r>
            <a:r>
              <a:rPr lang="en-US" sz="1800" dirty="0" err="1" smtClean="0"/>
              <a:t>correlators</a:t>
            </a:r>
            <a:r>
              <a:rPr lang="en-US" sz="1800" dirty="0" smtClean="0"/>
              <a:t> built from nonlocal field configurations, extending on OPE and useful for interpretation, positivity bounds, </a:t>
            </a:r>
            <a:r>
              <a:rPr lang="en-US" sz="1800" dirty="0" err="1" smtClean="0"/>
              <a:t>modelling</a:t>
            </a:r>
            <a:r>
              <a:rPr lang="en-US" sz="1800" dirty="0" smtClean="0"/>
              <a:t>, … </a:t>
            </a:r>
            <a:endParaRPr lang="en-US" sz="1800" dirty="0"/>
          </a:p>
          <a:p>
            <a:pPr>
              <a:defRPr/>
            </a:pPr>
            <a:endParaRPr lang="en-US" sz="1800" dirty="0"/>
          </a:p>
          <a:p>
            <a:pPr>
              <a:defRPr/>
            </a:pPr>
            <a:r>
              <a:rPr lang="en-US" sz="1800" dirty="0" smtClean="0"/>
              <a:t> </a:t>
            </a:r>
          </a:p>
          <a:p>
            <a:pPr>
              <a:defRPr/>
            </a:pPr>
            <a:endParaRPr lang="en-US" sz="1800" dirty="0"/>
          </a:p>
          <a:p>
            <a:pPr>
              <a:defRPr/>
            </a:pPr>
            <a:endParaRPr lang="en-US" sz="1800" dirty="0" smtClean="0"/>
          </a:p>
          <a:p>
            <a:pPr>
              <a:defRPr/>
            </a:pPr>
            <a:endParaRPr lang="en-US" sz="1800" dirty="0"/>
          </a:p>
          <a:p>
            <a:pPr marL="0" indent="0">
              <a:buNone/>
              <a:defRPr/>
            </a:pPr>
            <a:endParaRPr lang="en-US" sz="1800" dirty="0"/>
          </a:p>
          <a:p>
            <a:pPr marL="0" indent="0">
              <a:buNone/>
              <a:defRPr/>
            </a:pPr>
            <a:endParaRPr lang="en-US" sz="1800" dirty="0"/>
          </a:p>
          <a:p>
            <a:pPr marL="0" indent="0">
              <a:buNone/>
              <a:defRPr/>
            </a:pPr>
            <a:endParaRPr lang="en-US" sz="1800" dirty="0"/>
          </a:p>
          <a:p>
            <a:pPr marL="0" indent="0">
              <a:buNone/>
              <a:defRPr/>
            </a:pPr>
            <a:endParaRPr lang="en-US" sz="1800" dirty="0"/>
          </a:p>
          <a:p>
            <a:pPr>
              <a:defRPr/>
            </a:pPr>
            <a:endParaRPr lang="en-US" sz="1800" dirty="0" smtClean="0"/>
          </a:p>
          <a:p>
            <a:pPr>
              <a:defRPr/>
            </a:pPr>
            <a:r>
              <a:rPr lang="en-US" sz="1800" dirty="0" smtClean="0"/>
              <a:t> </a:t>
            </a:r>
            <a:endParaRPr lang="en-US" sz="1800" dirty="0"/>
          </a:p>
        </p:txBody>
      </p:sp>
      <p:sp>
        <p:nvSpPr>
          <p:cNvPr id="5" name="Slide Number Placeholder 4"/>
          <p:cNvSpPr>
            <a:spLocks noGrp="1"/>
          </p:cNvSpPr>
          <p:nvPr>
            <p:ph type="sldNum" sz="quarter" idx="12"/>
          </p:nvPr>
        </p:nvSpPr>
        <p:spPr/>
        <p:txBody>
          <a:bodyPr/>
          <a:lstStyle/>
          <a:p>
            <a:pPr>
              <a:defRPr/>
            </a:pPr>
            <a:fld id="{BBD12ABE-E2AF-0043-8DCC-A68417D4A6B0}" type="slidenum">
              <a:rPr lang="en-US" smtClean="0"/>
              <a:pPr>
                <a:defRPr/>
              </a:pPr>
              <a:t>4</a:t>
            </a:fld>
            <a:endParaRPr lang="en-US"/>
          </a:p>
        </p:txBody>
      </p:sp>
      <p:pic>
        <p:nvPicPr>
          <p:cNvPr id="23562" name="Picture 15" descr="Ph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86000"/>
            <a:ext cx="34290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56" name="Object 4"/>
          <p:cNvGraphicFramePr>
            <a:graphicFrameLocks noChangeAspect="1"/>
          </p:cNvGraphicFramePr>
          <p:nvPr>
            <p:extLst>
              <p:ext uri="{D42A27DB-BD31-4B8C-83A1-F6EECF244321}">
                <p14:modId xmlns:p14="http://schemas.microsoft.com/office/powerpoint/2010/main" val="12982947"/>
              </p:ext>
            </p:extLst>
          </p:nvPr>
        </p:nvGraphicFramePr>
        <p:xfrm>
          <a:off x="609600" y="1600200"/>
          <a:ext cx="7453484" cy="1538431"/>
        </p:xfrm>
        <a:graphic>
          <a:graphicData uri="http://schemas.openxmlformats.org/presentationml/2006/ole">
            <mc:AlternateContent xmlns:mc="http://schemas.openxmlformats.org/markup-compatibility/2006">
              <mc:Choice xmlns:v="urn:schemas-microsoft-com:vml" Requires="v">
                <p:oleObj spid="_x0000_s509167" name="Equation" r:id="rId5" imgW="4800600" imgH="990600" progId="Equation.3">
                  <p:embed/>
                </p:oleObj>
              </mc:Choice>
              <mc:Fallback>
                <p:oleObj name="Equation" r:id="rId5" imgW="4800600" imgH="990600" progId="Equation.3">
                  <p:embed/>
                  <p:pic>
                    <p:nvPicPr>
                      <p:cNvPr id="0" name=""/>
                      <p:cNvPicPr>
                        <a:picLocks noChangeAspect="1" noChangeArrowheads="1"/>
                      </p:cNvPicPr>
                      <p:nvPr/>
                    </p:nvPicPr>
                    <p:blipFill>
                      <a:blip r:embed="rId6"/>
                      <a:srcRect/>
                      <a:stretch>
                        <a:fillRect/>
                      </a:stretch>
                    </p:blipFill>
                    <p:spPr bwMode="auto">
                      <a:xfrm>
                        <a:off x="609600" y="1600200"/>
                        <a:ext cx="7453484" cy="1538431"/>
                      </a:xfrm>
                      <a:prstGeom prst="rect">
                        <a:avLst/>
                      </a:prstGeom>
                      <a:noFill/>
                      <a:ln>
                        <a:noFill/>
                      </a:ln>
                      <a:extLst/>
                    </p:spPr>
                  </p:pic>
                </p:oleObj>
              </mc:Fallback>
            </mc:AlternateContent>
          </a:graphicData>
        </a:graphic>
      </p:graphicFrame>
      <p:graphicFrame>
        <p:nvGraphicFramePr>
          <p:cNvPr id="7" name="Object 4"/>
          <p:cNvGraphicFramePr>
            <a:graphicFrameLocks noChangeAspect="1"/>
          </p:cNvGraphicFramePr>
          <p:nvPr>
            <p:extLst>
              <p:ext uri="{D42A27DB-BD31-4B8C-83A1-F6EECF244321}">
                <p14:modId xmlns:p14="http://schemas.microsoft.com/office/powerpoint/2010/main" val="1763002567"/>
              </p:ext>
            </p:extLst>
          </p:nvPr>
        </p:nvGraphicFramePr>
        <p:xfrm>
          <a:off x="1143000" y="2514600"/>
          <a:ext cx="1917700" cy="762000"/>
        </p:xfrm>
        <a:graphic>
          <a:graphicData uri="http://schemas.openxmlformats.org/presentationml/2006/ole">
            <mc:AlternateContent xmlns:mc="http://schemas.openxmlformats.org/markup-compatibility/2006">
              <mc:Choice xmlns:v="urn:schemas-microsoft-com:vml" Requires="v">
                <p:oleObj spid="_x0000_s509168" name="Equation" r:id="rId7" imgW="1181100" imgH="469900" progId="Equation.3">
                  <p:embed/>
                </p:oleObj>
              </mc:Choice>
              <mc:Fallback>
                <p:oleObj name="Equation" r:id="rId7" imgW="1181100" imgH="469900" progId="Equation.3">
                  <p:embed/>
                  <p:pic>
                    <p:nvPicPr>
                      <p:cNvPr id="0" name=""/>
                      <p:cNvPicPr>
                        <a:picLocks noChangeAspect="1" noChangeArrowheads="1"/>
                      </p:cNvPicPr>
                      <p:nvPr/>
                    </p:nvPicPr>
                    <p:blipFill>
                      <a:blip r:embed="rId8"/>
                      <a:srcRect/>
                      <a:stretch>
                        <a:fillRect/>
                      </a:stretch>
                    </p:blipFill>
                    <p:spPr bwMode="auto">
                      <a:xfrm>
                        <a:off x="1143000" y="2514600"/>
                        <a:ext cx="1917700" cy="762000"/>
                      </a:xfrm>
                      <a:prstGeom prst="rect">
                        <a:avLst/>
                      </a:prstGeom>
                      <a:noFill/>
                      <a:ln>
                        <a:noFill/>
                      </a:ln>
                      <a:extLst/>
                    </p:spPr>
                  </p:pic>
                </p:oleObj>
              </mc:Fallback>
            </mc:AlternateContent>
          </a:graphicData>
        </a:graphic>
      </p:graphicFrame>
      <p:graphicFrame>
        <p:nvGraphicFramePr>
          <p:cNvPr id="9" name="Object 4"/>
          <p:cNvGraphicFramePr>
            <a:graphicFrameLocks noChangeAspect="1"/>
          </p:cNvGraphicFramePr>
          <p:nvPr>
            <p:extLst>
              <p:ext uri="{D42A27DB-BD31-4B8C-83A1-F6EECF244321}">
                <p14:modId xmlns:p14="http://schemas.microsoft.com/office/powerpoint/2010/main" val="554066261"/>
              </p:ext>
            </p:extLst>
          </p:nvPr>
        </p:nvGraphicFramePr>
        <p:xfrm>
          <a:off x="609600" y="4419600"/>
          <a:ext cx="8193087" cy="1606550"/>
        </p:xfrm>
        <a:graphic>
          <a:graphicData uri="http://schemas.openxmlformats.org/presentationml/2006/ole">
            <mc:AlternateContent xmlns:mc="http://schemas.openxmlformats.org/markup-compatibility/2006">
              <mc:Choice xmlns:v="urn:schemas-microsoft-com:vml" Requires="v">
                <p:oleObj spid="_x0000_s509169" name="Equation" r:id="rId9" imgW="5054600" imgH="990600" progId="Equation.3">
                  <p:embed/>
                </p:oleObj>
              </mc:Choice>
              <mc:Fallback>
                <p:oleObj name="Equation" r:id="rId9" imgW="5054600" imgH="990600" progId="Equation.3">
                  <p:embed/>
                  <p:pic>
                    <p:nvPicPr>
                      <p:cNvPr id="0" name=""/>
                      <p:cNvPicPr>
                        <a:picLocks noChangeAspect="1" noChangeArrowheads="1"/>
                      </p:cNvPicPr>
                      <p:nvPr/>
                    </p:nvPicPr>
                    <p:blipFill>
                      <a:blip r:embed="rId10"/>
                      <a:srcRect/>
                      <a:stretch>
                        <a:fillRect/>
                      </a:stretch>
                    </p:blipFill>
                    <p:spPr bwMode="auto">
                      <a:xfrm>
                        <a:off x="609600" y="4419600"/>
                        <a:ext cx="8193087" cy="1606550"/>
                      </a:xfrm>
                      <a:prstGeom prst="rect">
                        <a:avLst/>
                      </a:prstGeom>
                      <a:noFill/>
                      <a:ln>
                        <a:noFill/>
                      </a:ln>
                      <a:extLst/>
                    </p:spPr>
                  </p:pic>
                </p:oleObj>
              </mc:Fallback>
            </mc:AlternateContent>
          </a:graphicData>
        </a:graphic>
      </p:graphicFrame>
      <p:pic>
        <p:nvPicPr>
          <p:cNvPr id="10" name="Picture 12" descr="Delt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 y="5029200"/>
            <a:ext cx="2590800" cy="157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867400" y="5791200"/>
            <a:ext cx="1815033" cy="369332"/>
          </a:xfrm>
          <a:prstGeom prst="rect">
            <a:avLst/>
          </a:prstGeom>
          <a:noFill/>
        </p:spPr>
        <p:txBody>
          <a:bodyPr wrap="none" rtlCol="0">
            <a:spAutoFit/>
          </a:bodyPr>
          <a:lstStyle/>
          <a:p>
            <a:r>
              <a:rPr lang="en-US" dirty="0"/>
              <a:t>n</a:t>
            </a:r>
            <a:r>
              <a:rPr lang="en-US" dirty="0" smtClean="0"/>
              <a:t>o T-invariance!</a:t>
            </a:r>
            <a:endParaRPr lang="en-US" dirty="0"/>
          </a:p>
        </p:txBody>
      </p:sp>
      <p:sp>
        <p:nvSpPr>
          <p:cNvPr id="13" name="TextBox 12"/>
          <p:cNvSpPr txBox="1"/>
          <p:nvPr/>
        </p:nvSpPr>
        <p:spPr>
          <a:xfrm>
            <a:off x="4419600" y="2819400"/>
            <a:ext cx="4433087" cy="723275"/>
          </a:xfrm>
          <a:prstGeom prst="rect">
            <a:avLst/>
          </a:prstGeom>
          <a:noFill/>
        </p:spPr>
        <p:txBody>
          <a:bodyPr wrap="none" rtlCol="0">
            <a:spAutoFit/>
          </a:bodyPr>
          <a:lstStyle/>
          <a:p>
            <a:pPr>
              <a:spcBef>
                <a:spcPts val="600"/>
              </a:spcBef>
            </a:pPr>
            <a:r>
              <a:rPr lang="en-US" dirty="0" err="1"/>
              <a:t>p</a:t>
            </a:r>
            <a:r>
              <a:rPr lang="en-US" dirty="0" err="1" smtClean="0"/>
              <a:t>arametrized</a:t>
            </a:r>
            <a:r>
              <a:rPr lang="en-US" dirty="0" smtClean="0"/>
              <a:t> using symmetries (C, P, T)</a:t>
            </a:r>
          </a:p>
          <a:p>
            <a:pPr>
              <a:spcBef>
                <a:spcPts val="600"/>
              </a:spcBef>
            </a:pPr>
            <a:r>
              <a:rPr lang="en-US" dirty="0" smtClean="0"/>
              <a:t>|X&gt;&lt;X| gateway to models: e.g. </a:t>
            </a:r>
            <a:r>
              <a:rPr lang="en-US" dirty="0" err="1" smtClean="0"/>
              <a:t>diquarks</a:t>
            </a:r>
            <a:endParaRPr lang="en-US" dirty="0"/>
          </a:p>
        </p:txBody>
      </p:sp>
      <p:sp>
        <p:nvSpPr>
          <p:cNvPr id="14" name="TextBox 13"/>
          <p:cNvSpPr txBox="1"/>
          <p:nvPr/>
        </p:nvSpPr>
        <p:spPr>
          <a:xfrm>
            <a:off x="4495800" y="35814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WG6/12  Mao, Lu, Ma</a:t>
            </a:r>
            <a:endParaRPr lang="en-US" dirty="0"/>
          </a:p>
          <a:p>
            <a:r>
              <a:rPr lang="en-US" dirty="0" smtClean="0"/>
              <a:t>AUT predictions (</a:t>
            </a:r>
            <a:r>
              <a:rPr lang="en-US" dirty="0" err="1" smtClean="0"/>
              <a:t>diquark</a:t>
            </a:r>
            <a:r>
              <a:rPr lang="en-US" dirty="0" smtClean="0"/>
              <a:t> model)</a:t>
            </a:r>
            <a:endParaRPr lang="en-US" dirty="0"/>
          </a:p>
        </p:txBody>
      </p:sp>
      <p:sp>
        <p:nvSpPr>
          <p:cNvPr id="15" name="TextBox 14"/>
          <p:cNvSpPr txBox="1"/>
          <p:nvPr/>
        </p:nvSpPr>
        <p:spPr>
          <a:xfrm>
            <a:off x="0" y="6488668"/>
            <a:ext cx="4191000" cy="369332"/>
          </a:xfrm>
          <a:prstGeom prst="rect">
            <a:avLst/>
          </a:prstGeom>
          <a:solidFill>
            <a:schemeClr val="bg1">
              <a:lumMod val="95000"/>
            </a:schemeClr>
          </a:solidFill>
          <a:ln>
            <a:solidFill>
              <a:srgbClr val="0000FF"/>
            </a:solidFill>
          </a:ln>
        </p:spPr>
        <p:txBody>
          <a:bodyPr wrap="square" rtlCol="0">
            <a:spAutoFit/>
          </a:bodyPr>
          <a:lstStyle/>
          <a:p>
            <a:r>
              <a:rPr lang="en-US" dirty="0"/>
              <a:t>Collins &amp; </a:t>
            </a:r>
            <a:r>
              <a:rPr lang="en-US" dirty="0" err="1"/>
              <a:t>Soper</a:t>
            </a:r>
            <a:r>
              <a:rPr lang="en-US" dirty="0"/>
              <a:t>, NP B 194 (1982) 445</a:t>
            </a:r>
            <a:endParaRPr lang="en-GB" dirty="0"/>
          </a:p>
        </p:txBody>
      </p:sp>
    </p:spTree>
    <p:extLst>
      <p:ext uri="{BB962C8B-B14F-4D97-AF65-F5344CB8AC3E}">
        <p14:creationId xmlns:p14="http://schemas.microsoft.com/office/powerpoint/2010/main" val="253117345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other (related) contributions </a:t>
            </a:r>
            <a:endParaRPr lang="en-US" dirty="0"/>
          </a:p>
        </p:txBody>
      </p:sp>
      <p:sp>
        <p:nvSpPr>
          <p:cNvPr id="4" name="Slide Number Placeholder 3"/>
          <p:cNvSpPr>
            <a:spLocks noGrp="1"/>
          </p:cNvSpPr>
          <p:nvPr>
            <p:ph type="sldNum" sz="quarter" idx="12"/>
          </p:nvPr>
        </p:nvSpPr>
        <p:spPr/>
        <p:txBody>
          <a:bodyPr/>
          <a:lstStyle/>
          <a:p>
            <a:pPr>
              <a:defRPr/>
            </a:pPr>
            <a:fld id="{55FF5543-E671-FF41-AAA2-21C7701FC712}" type="slidenum">
              <a:rPr lang="en-US" smtClean="0"/>
              <a:pPr>
                <a:defRPr/>
              </a:pPr>
              <a:t>40</a:t>
            </a:fld>
            <a:endParaRPr lang="en-US"/>
          </a:p>
        </p:txBody>
      </p:sp>
      <p:sp>
        <p:nvSpPr>
          <p:cNvPr id="5" name="TextBox 4"/>
          <p:cNvSpPr txBox="1"/>
          <p:nvPr/>
        </p:nvSpPr>
        <p:spPr>
          <a:xfrm>
            <a:off x="457200" y="9144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WG6/21 </a:t>
            </a:r>
            <a:r>
              <a:rPr lang="en-US" dirty="0" err="1" smtClean="0"/>
              <a:t>Lowdon</a:t>
            </a:r>
            <a:r>
              <a:rPr lang="en-US" dirty="0" smtClean="0"/>
              <a:t> (ArXiv:1408.3233)</a:t>
            </a:r>
            <a:endParaRPr lang="en-US" dirty="0"/>
          </a:p>
          <a:p>
            <a:r>
              <a:rPr lang="en-US" dirty="0" smtClean="0"/>
              <a:t>Spin operator decompositions</a:t>
            </a:r>
            <a:endParaRPr lang="en-US" dirty="0"/>
          </a:p>
        </p:txBody>
      </p:sp>
      <p:sp>
        <p:nvSpPr>
          <p:cNvPr id="6" name="TextBox 5"/>
          <p:cNvSpPr txBox="1"/>
          <p:nvPr/>
        </p:nvSpPr>
        <p:spPr>
          <a:xfrm>
            <a:off x="4419600" y="9144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WG6/58  </a:t>
            </a:r>
            <a:r>
              <a:rPr lang="en-US" dirty="0" err="1" smtClean="0"/>
              <a:t>Courtoy</a:t>
            </a:r>
            <a:r>
              <a:rPr lang="en-US" dirty="0" smtClean="0"/>
              <a:t>, </a:t>
            </a:r>
            <a:r>
              <a:rPr lang="en-US" dirty="0" err="1" smtClean="0"/>
              <a:t>Bacchetta</a:t>
            </a:r>
            <a:r>
              <a:rPr lang="en-US" dirty="0" smtClean="0"/>
              <a:t>, </a:t>
            </a:r>
            <a:r>
              <a:rPr lang="en-US" dirty="0" err="1" smtClean="0"/>
              <a:t>Radici</a:t>
            </a:r>
            <a:endParaRPr lang="en-US" dirty="0"/>
          </a:p>
          <a:p>
            <a:r>
              <a:rPr lang="en-US" dirty="0" smtClean="0"/>
              <a:t>Collinear </a:t>
            </a:r>
            <a:r>
              <a:rPr lang="en-US" dirty="0" err="1" smtClean="0"/>
              <a:t>Dihadron</a:t>
            </a:r>
            <a:r>
              <a:rPr lang="en-US" dirty="0" smtClean="0"/>
              <a:t> FFs</a:t>
            </a:r>
            <a:endParaRPr lang="en-US" dirty="0"/>
          </a:p>
        </p:txBody>
      </p:sp>
      <p:sp>
        <p:nvSpPr>
          <p:cNvPr id="7" name="TextBox 6"/>
          <p:cNvSpPr txBox="1"/>
          <p:nvPr/>
        </p:nvSpPr>
        <p:spPr>
          <a:xfrm>
            <a:off x="457200" y="16764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WG6/102 </a:t>
            </a:r>
            <a:r>
              <a:rPr lang="en-US" dirty="0" err="1" smtClean="0"/>
              <a:t>Prokudin</a:t>
            </a:r>
            <a:r>
              <a:rPr lang="en-US" dirty="0"/>
              <a:t> </a:t>
            </a:r>
            <a:r>
              <a:rPr lang="en-US" dirty="0" smtClean="0"/>
              <a:t>et al.</a:t>
            </a:r>
            <a:endParaRPr lang="en-US" dirty="0"/>
          </a:p>
          <a:p>
            <a:r>
              <a:rPr lang="en-US" dirty="0"/>
              <a:t>T</a:t>
            </a:r>
            <a:r>
              <a:rPr lang="en-US" dirty="0" smtClean="0"/>
              <a:t>ensor charge from Collins </a:t>
            </a:r>
            <a:r>
              <a:rPr lang="en-US" dirty="0" err="1" smtClean="0"/>
              <a:t>asymm</a:t>
            </a:r>
            <a:r>
              <a:rPr lang="en-US" dirty="0" smtClean="0"/>
              <a:t>.</a:t>
            </a:r>
            <a:endParaRPr lang="en-US" dirty="0"/>
          </a:p>
        </p:txBody>
      </p:sp>
      <p:sp>
        <p:nvSpPr>
          <p:cNvPr id="8" name="TextBox 7"/>
          <p:cNvSpPr txBox="1"/>
          <p:nvPr/>
        </p:nvSpPr>
        <p:spPr>
          <a:xfrm>
            <a:off x="4419600" y="16764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WG2/87  Yuan</a:t>
            </a:r>
            <a:endParaRPr lang="en-US" dirty="0"/>
          </a:p>
          <a:p>
            <a:r>
              <a:rPr lang="en-US" dirty="0" smtClean="0"/>
              <a:t>TMDs at small x</a:t>
            </a:r>
            <a:endParaRPr lang="en-US" dirty="0"/>
          </a:p>
        </p:txBody>
      </p:sp>
      <p:sp>
        <p:nvSpPr>
          <p:cNvPr id="9" name="TextBox 8"/>
          <p:cNvSpPr txBox="1"/>
          <p:nvPr/>
        </p:nvSpPr>
        <p:spPr>
          <a:xfrm>
            <a:off x="457200" y="24384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WG6/304 </a:t>
            </a:r>
            <a:r>
              <a:rPr lang="en-US" dirty="0" err="1" smtClean="0"/>
              <a:t>Kasemets</a:t>
            </a:r>
            <a:endParaRPr lang="en-US" dirty="0"/>
          </a:p>
          <a:p>
            <a:r>
              <a:rPr lang="en-US" dirty="0" smtClean="0"/>
              <a:t>Polarization in DPS</a:t>
            </a:r>
            <a:endParaRPr lang="en-US" dirty="0"/>
          </a:p>
        </p:txBody>
      </p:sp>
      <p:sp>
        <p:nvSpPr>
          <p:cNvPr id="10" name="TextBox 9"/>
          <p:cNvSpPr txBox="1"/>
          <p:nvPr/>
        </p:nvSpPr>
        <p:spPr>
          <a:xfrm>
            <a:off x="4419600" y="24384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WG6/315  </a:t>
            </a:r>
            <a:r>
              <a:rPr lang="en-US" dirty="0" err="1" smtClean="0"/>
              <a:t>Burkardt</a:t>
            </a:r>
            <a:endParaRPr lang="en-US" dirty="0" smtClean="0"/>
          </a:p>
          <a:p>
            <a:r>
              <a:rPr lang="en-US" dirty="0" smtClean="0"/>
              <a:t>Transverse Force on Quarks in DIS</a:t>
            </a:r>
            <a:endParaRPr lang="en-US" dirty="0"/>
          </a:p>
        </p:txBody>
      </p:sp>
      <p:sp>
        <p:nvSpPr>
          <p:cNvPr id="11" name="TextBox 10"/>
          <p:cNvSpPr txBox="1"/>
          <p:nvPr/>
        </p:nvSpPr>
        <p:spPr>
          <a:xfrm>
            <a:off x="457200" y="32004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WG2/112 </a:t>
            </a:r>
            <a:r>
              <a:rPr lang="en-US" dirty="0" err="1" smtClean="0"/>
              <a:t>Tarasov</a:t>
            </a:r>
            <a:endParaRPr lang="en-US" dirty="0"/>
          </a:p>
          <a:p>
            <a:r>
              <a:rPr lang="en-US" dirty="0" smtClean="0"/>
              <a:t>Rapidity evolution of gluon TMD</a:t>
            </a:r>
            <a:endParaRPr lang="en-US" dirty="0"/>
          </a:p>
        </p:txBody>
      </p:sp>
      <p:sp>
        <p:nvSpPr>
          <p:cNvPr id="12" name="TextBox 11"/>
          <p:cNvSpPr txBox="1"/>
          <p:nvPr/>
        </p:nvSpPr>
        <p:spPr>
          <a:xfrm>
            <a:off x="4419600" y="32004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WG2/87  Yuan</a:t>
            </a:r>
            <a:endParaRPr lang="en-US" dirty="0"/>
          </a:p>
          <a:p>
            <a:r>
              <a:rPr lang="en-US" dirty="0" smtClean="0"/>
              <a:t>TMDs at small-x</a:t>
            </a:r>
            <a:endParaRPr lang="en-US" dirty="0"/>
          </a:p>
        </p:txBody>
      </p:sp>
      <p:sp>
        <p:nvSpPr>
          <p:cNvPr id="13" name="TextBox 12"/>
          <p:cNvSpPr txBox="1"/>
          <p:nvPr/>
        </p:nvSpPr>
        <p:spPr>
          <a:xfrm>
            <a:off x="457200" y="39624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WG2/326  </a:t>
            </a:r>
            <a:r>
              <a:rPr lang="en-US" dirty="0" err="1" smtClean="0"/>
              <a:t>Stasto</a:t>
            </a:r>
            <a:endParaRPr lang="en-US" dirty="0"/>
          </a:p>
          <a:p>
            <a:r>
              <a:rPr lang="en-US" dirty="0" smtClean="0"/>
              <a:t>Matching collinear and small-x fact.</a:t>
            </a:r>
            <a:endParaRPr lang="en-US" dirty="0"/>
          </a:p>
        </p:txBody>
      </p:sp>
      <p:sp>
        <p:nvSpPr>
          <p:cNvPr id="14" name="TextBox 13"/>
          <p:cNvSpPr txBox="1"/>
          <p:nvPr/>
        </p:nvSpPr>
        <p:spPr>
          <a:xfrm>
            <a:off x="4419600" y="39624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WG4/88  Yuan</a:t>
            </a:r>
            <a:endParaRPr lang="en-US" dirty="0"/>
          </a:p>
          <a:p>
            <a:r>
              <a:rPr lang="en-US" dirty="0" smtClean="0"/>
              <a:t>Soft gluon </a:t>
            </a:r>
            <a:r>
              <a:rPr lang="en-US" dirty="0" err="1" smtClean="0"/>
              <a:t>resumm</a:t>
            </a:r>
            <a:r>
              <a:rPr lang="en-US" dirty="0" smtClean="0"/>
              <a:t> for </a:t>
            </a:r>
            <a:r>
              <a:rPr lang="en-US" dirty="0" err="1" smtClean="0"/>
              <a:t>dijets</a:t>
            </a:r>
            <a:endParaRPr lang="en-US" dirty="0"/>
          </a:p>
        </p:txBody>
      </p:sp>
      <p:sp>
        <p:nvSpPr>
          <p:cNvPr id="15" name="TextBox 14"/>
          <p:cNvSpPr txBox="1"/>
          <p:nvPr/>
        </p:nvSpPr>
        <p:spPr>
          <a:xfrm>
            <a:off x="457200" y="47244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WG7/297  </a:t>
            </a:r>
            <a:r>
              <a:rPr lang="en-US" dirty="0" err="1" smtClean="0"/>
              <a:t>Zhihong</a:t>
            </a:r>
            <a:endParaRPr lang="en-US" dirty="0"/>
          </a:p>
          <a:p>
            <a:r>
              <a:rPr lang="en-US" dirty="0" err="1" smtClean="0"/>
              <a:t>SoLID</a:t>
            </a:r>
            <a:r>
              <a:rPr lang="en-US" dirty="0" smtClean="0"/>
              <a:t>-SIDIS: future of T-spin, TMD</a:t>
            </a:r>
            <a:endParaRPr lang="en-US" dirty="0"/>
          </a:p>
        </p:txBody>
      </p:sp>
      <p:sp>
        <p:nvSpPr>
          <p:cNvPr id="16" name="TextBox 15"/>
          <p:cNvSpPr txBox="1"/>
          <p:nvPr/>
        </p:nvSpPr>
        <p:spPr>
          <a:xfrm>
            <a:off x="4419600" y="4724400"/>
            <a:ext cx="3810000" cy="646331"/>
          </a:xfrm>
          <a:prstGeom prst="rect">
            <a:avLst/>
          </a:prstGeom>
          <a:solidFill>
            <a:schemeClr val="bg1">
              <a:lumMod val="95000"/>
            </a:schemeClr>
          </a:solidFill>
          <a:ln>
            <a:solidFill>
              <a:srgbClr val="FF3399"/>
            </a:solidFill>
          </a:ln>
        </p:spPr>
        <p:txBody>
          <a:bodyPr wrap="square" rtlCol="0">
            <a:spAutoFit/>
          </a:bodyPr>
          <a:lstStyle/>
          <a:p>
            <a:r>
              <a:rPr lang="en-US" dirty="0" smtClean="0"/>
              <a:t>WG1/325 </a:t>
            </a:r>
            <a:r>
              <a:rPr lang="en-US" dirty="0" err="1"/>
              <a:t>Kasemets</a:t>
            </a:r>
            <a:endParaRPr lang="en-US" dirty="0"/>
          </a:p>
          <a:p>
            <a:r>
              <a:rPr lang="en-US" dirty="0" smtClean="0"/>
              <a:t>TMD (un)polarized gluons in H prod</a:t>
            </a:r>
            <a:endParaRPr lang="en-US" dirty="0"/>
          </a:p>
        </p:txBody>
      </p:sp>
    </p:spTree>
    <p:extLst>
      <p:ext uri="{BB962C8B-B14F-4D97-AF65-F5344CB8AC3E}">
        <p14:creationId xmlns:p14="http://schemas.microsoft.com/office/powerpoint/2010/main" val="274211756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4"/>
          <p:cNvSpPr>
            <a:spLocks noChangeArrowheads="1"/>
          </p:cNvSpPr>
          <p:nvPr/>
        </p:nvSpPr>
        <p:spPr bwMode="auto">
          <a:xfrm>
            <a:off x="609600" y="1295400"/>
            <a:ext cx="8458200" cy="13716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 name="Title 1"/>
          <p:cNvSpPr>
            <a:spLocks noGrp="1"/>
          </p:cNvSpPr>
          <p:nvPr>
            <p:ph type="title"/>
          </p:nvPr>
        </p:nvSpPr>
        <p:spPr/>
        <p:txBody>
          <a:bodyPr/>
          <a:lstStyle/>
          <a:p>
            <a:pPr>
              <a:defRPr/>
            </a:pPr>
            <a:r>
              <a:rPr lang="en-US" dirty="0"/>
              <a:t>Link to matrix elements </a:t>
            </a:r>
            <a:r>
              <a:rPr lang="en-US" dirty="0" smtClean="0">
                <a:sym typeface="Wingdings"/>
              </a:rPr>
              <a:t></a:t>
            </a:r>
            <a:r>
              <a:rPr lang="en-US" dirty="0" smtClean="0"/>
              <a:t> hadron </a:t>
            </a:r>
            <a:r>
              <a:rPr lang="en-US" dirty="0" err="1"/>
              <a:t>correlators</a:t>
            </a:r>
            <a:endParaRPr lang="en-US" dirty="0"/>
          </a:p>
        </p:txBody>
      </p:sp>
      <p:sp>
        <p:nvSpPr>
          <p:cNvPr id="3" name="Content Placeholder 2"/>
          <p:cNvSpPr>
            <a:spLocks noGrp="1"/>
          </p:cNvSpPr>
          <p:nvPr>
            <p:ph sz="half" idx="1"/>
          </p:nvPr>
        </p:nvSpPr>
        <p:spPr>
          <a:xfrm>
            <a:off x="228600" y="762000"/>
            <a:ext cx="6781800" cy="5257800"/>
          </a:xfrm>
        </p:spPr>
        <p:txBody>
          <a:bodyPr/>
          <a:lstStyle/>
          <a:p>
            <a:pPr>
              <a:defRPr/>
            </a:pPr>
            <a:r>
              <a:rPr lang="en-US" sz="1800" dirty="0" err="1" smtClean="0"/>
              <a:t>Gluonic</a:t>
            </a:r>
            <a:r>
              <a:rPr lang="en-US" sz="1800" dirty="0" smtClean="0"/>
              <a:t> matrix elements</a:t>
            </a:r>
          </a:p>
          <a:p>
            <a:pPr>
              <a:defRPr/>
            </a:pPr>
            <a:endParaRPr lang="en-US" sz="1800" dirty="0"/>
          </a:p>
          <a:p>
            <a:pPr>
              <a:defRPr/>
            </a:pPr>
            <a:r>
              <a:rPr lang="en-US" sz="1800" dirty="0" smtClean="0"/>
              <a:t> </a:t>
            </a: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marL="0" indent="0">
              <a:buNone/>
              <a:defRPr/>
            </a:pPr>
            <a:endParaRPr lang="en-US" sz="1800" dirty="0" smtClean="0"/>
          </a:p>
          <a:p>
            <a:pPr>
              <a:defRPr/>
            </a:pPr>
            <a:r>
              <a:rPr lang="en-US" sz="1800" dirty="0" smtClean="0"/>
              <a:t>Also needed are multi-</a:t>
            </a:r>
            <a:r>
              <a:rPr lang="en-US" sz="1800" dirty="0" err="1" smtClean="0"/>
              <a:t>parton</a:t>
            </a:r>
            <a:r>
              <a:rPr lang="en-US" sz="1800" dirty="0" smtClean="0"/>
              <a:t> </a:t>
            </a:r>
            <a:r>
              <a:rPr lang="en-US" sz="1800" dirty="0" err="1" smtClean="0"/>
              <a:t>correlators</a:t>
            </a:r>
            <a:r>
              <a:rPr lang="en-US" sz="1800" dirty="0" smtClean="0"/>
              <a:t> </a:t>
            </a:r>
            <a:endParaRPr lang="en-US" sz="1800" dirty="0"/>
          </a:p>
          <a:p>
            <a:pPr>
              <a:defRPr/>
            </a:pPr>
            <a:endParaRPr lang="en-US" sz="1800" dirty="0" smtClean="0"/>
          </a:p>
          <a:p>
            <a:pPr>
              <a:defRPr/>
            </a:pPr>
            <a:endParaRPr lang="en-US" sz="1800" dirty="0"/>
          </a:p>
          <a:p>
            <a:pPr>
              <a:defRPr/>
            </a:pPr>
            <a:endParaRPr lang="en-US" sz="1800" dirty="0" smtClean="0"/>
          </a:p>
          <a:p>
            <a:pPr marL="0" indent="0">
              <a:buNone/>
              <a:defRPr/>
            </a:pPr>
            <a:endParaRPr lang="en-US" sz="1800" dirty="0" smtClean="0"/>
          </a:p>
          <a:p>
            <a:pPr>
              <a:defRPr/>
            </a:pPr>
            <a:r>
              <a:rPr lang="en-US" sz="1800" dirty="0"/>
              <a:t>o</a:t>
            </a:r>
            <a:r>
              <a:rPr lang="en-US" sz="1800" dirty="0" smtClean="0"/>
              <a:t>r better: </a:t>
            </a:r>
          </a:p>
          <a:p>
            <a:pPr>
              <a:defRPr/>
            </a:pPr>
            <a:endParaRPr lang="en-US" sz="1800" dirty="0"/>
          </a:p>
          <a:p>
            <a:pPr>
              <a:defRPr/>
            </a:pPr>
            <a:endParaRPr lang="en-US" sz="1800" dirty="0" smtClean="0"/>
          </a:p>
          <a:p>
            <a:pPr>
              <a:defRPr/>
            </a:pPr>
            <a:endParaRPr lang="en-US" sz="1800" dirty="0"/>
          </a:p>
          <a:p>
            <a:pPr marL="0" indent="0">
              <a:buNone/>
              <a:defRPr/>
            </a:pPr>
            <a:r>
              <a:rPr lang="en-US" sz="1800" dirty="0" smtClean="0"/>
              <a:t>     (color gauge invariance)</a:t>
            </a:r>
          </a:p>
          <a:p>
            <a:pPr marL="0" indent="0">
              <a:buNone/>
              <a:defRPr/>
            </a:pPr>
            <a:r>
              <a:rPr lang="en-US" sz="1800" dirty="0" smtClean="0"/>
              <a:t>    </a:t>
            </a:r>
            <a:r>
              <a:rPr lang="en-US" sz="1800" dirty="0" smtClean="0">
                <a:solidFill>
                  <a:srgbClr val="FF6600"/>
                </a:solidFill>
              </a:rPr>
              <a:t> </a:t>
            </a:r>
          </a:p>
          <a:p>
            <a:pPr marL="0" indent="0">
              <a:buNone/>
              <a:defRPr/>
            </a:pPr>
            <a:endParaRPr lang="en-US" sz="1800" dirty="0">
              <a:solidFill>
                <a:srgbClr val="FF6600"/>
              </a:solidFill>
            </a:endParaRPr>
          </a:p>
          <a:p>
            <a:pPr>
              <a:defRPr/>
            </a:pPr>
            <a:endParaRPr lang="en-US" sz="1800" dirty="0" smtClean="0"/>
          </a:p>
          <a:p>
            <a:pPr marL="0" indent="0">
              <a:buFontTx/>
              <a:buNone/>
              <a:defRPr/>
            </a:pPr>
            <a:endParaRPr lang="en-US" sz="1800" dirty="0" smtClean="0"/>
          </a:p>
          <a:p>
            <a:pPr marL="0" indent="0">
              <a:buNone/>
              <a:defRPr/>
            </a:pPr>
            <a:endParaRPr lang="en-US" sz="1800" dirty="0" smtClean="0"/>
          </a:p>
        </p:txBody>
      </p:sp>
      <p:sp>
        <p:nvSpPr>
          <p:cNvPr id="5" name="Slide Number Placeholder 4"/>
          <p:cNvSpPr>
            <a:spLocks noGrp="1"/>
          </p:cNvSpPr>
          <p:nvPr>
            <p:ph type="sldNum" sz="quarter" idx="12"/>
          </p:nvPr>
        </p:nvSpPr>
        <p:spPr/>
        <p:txBody>
          <a:bodyPr/>
          <a:lstStyle/>
          <a:p>
            <a:pPr>
              <a:defRPr/>
            </a:pPr>
            <a:fld id="{BBD12ABE-E2AF-0043-8DCC-A68417D4A6B0}" type="slidenum">
              <a:rPr lang="en-US" smtClean="0"/>
              <a:pPr>
                <a:defRPr/>
              </a:pPr>
              <a:t>5</a:t>
            </a:fld>
            <a:endParaRPr lang="en-US"/>
          </a:p>
        </p:txBody>
      </p:sp>
      <p:graphicFrame>
        <p:nvGraphicFramePr>
          <p:cNvPr id="23557" name="Object 4"/>
          <p:cNvGraphicFramePr>
            <a:graphicFrameLocks noChangeAspect="1"/>
          </p:cNvGraphicFramePr>
          <p:nvPr>
            <p:extLst>
              <p:ext uri="{D42A27DB-BD31-4B8C-83A1-F6EECF244321}">
                <p14:modId xmlns:p14="http://schemas.microsoft.com/office/powerpoint/2010/main" val="3322325118"/>
              </p:ext>
            </p:extLst>
          </p:nvPr>
        </p:nvGraphicFramePr>
        <p:xfrm>
          <a:off x="685801" y="4140516"/>
          <a:ext cx="6629400" cy="736284"/>
        </p:xfrm>
        <a:graphic>
          <a:graphicData uri="http://schemas.openxmlformats.org/presentationml/2006/ole">
            <mc:AlternateContent xmlns:mc="http://schemas.openxmlformats.org/markup-compatibility/2006">
              <mc:Choice xmlns:v="urn:schemas-microsoft-com:vml" Requires="v">
                <p:oleObj spid="_x0000_s728286" name="Equation" r:id="rId4" imgW="4127500" imgH="457200" progId="Equation.3">
                  <p:embed/>
                </p:oleObj>
              </mc:Choice>
              <mc:Fallback>
                <p:oleObj name="Equation" r:id="rId4" imgW="4127500" imgH="457200" progId="Equation.3">
                  <p:embed/>
                  <p:pic>
                    <p:nvPicPr>
                      <p:cNvPr id="0" name=""/>
                      <p:cNvPicPr>
                        <a:picLocks noChangeAspect="1" noChangeArrowheads="1"/>
                      </p:cNvPicPr>
                      <p:nvPr/>
                    </p:nvPicPr>
                    <p:blipFill>
                      <a:blip r:embed="rId5"/>
                      <a:srcRect/>
                      <a:stretch>
                        <a:fillRect/>
                      </a:stretch>
                    </p:blipFill>
                    <p:spPr bwMode="auto">
                      <a:xfrm>
                        <a:off x="685801" y="4140516"/>
                        <a:ext cx="6629400" cy="736284"/>
                      </a:xfrm>
                      <a:prstGeom prst="rect">
                        <a:avLst/>
                      </a:prstGeom>
                      <a:noFill/>
                      <a:ln>
                        <a:noFill/>
                      </a:ln>
                      <a:extLst/>
                    </p:spPr>
                  </p:pic>
                </p:oleObj>
              </mc:Fallback>
            </mc:AlternateContent>
          </a:graphicData>
        </a:graphic>
      </p:graphicFrame>
      <p:grpSp>
        <p:nvGrpSpPr>
          <p:cNvPr id="23559" name="Group 6"/>
          <p:cNvGrpSpPr>
            <a:grpSpLocks/>
          </p:cNvGrpSpPr>
          <p:nvPr/>
        </p:nvGrpSpPr>
        <p:grpSpPr bwMode="auto">
          <a:xfrm>
            <a:off x="5410200" y="2819400"/>
            <a:ext cx="3371850" cy="1371600"/>
            <a:chOff x="5638800" y="3809999"/>
            <a:chExt cx="3448841" cy="1371599"/>
          </a:xfrm>
        </p:grpSpPr>
        <p:pic>
          <p:nvPicPr>
            <p:cNvPr id="23560" name="Picture 3" descr="Phi_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3809999"/>
              <a:ext cx="3448841" cy="137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781919" y="4571998"/>
              <a:ext cx="1186960" cy="338138"/>
            </a:xfrm>
            <a:prstGeom prst="rect">
              <a:avLst/>
            </a:prstGeom>
            <a:solidFill>
              <a:srgbClr val="FFFF00"/>
            </a:solidFill>
          </p:spPr>
          <p:txBody>
            <a:bodyPr wrap="none">
              <a:spAutoFit/>
            </a:bodyPr>
            <a:lstStyle/>
            <a:p>
              <a:pPr>
                <a:defRPr/>
              </a:pPr>
              <a:r>
                <a:rPr lang="en-US" sz="1600" dirty="0">
                  <a:latin typeface="Symbol"/>
                </a:rPr>
                <a:t>F</a:t>
              </a:r>
              <a:r>
                <a:rPr lang="en-US" sz="1600" baseline="-25000" dirty="0"/>
                <a:t>A</a:t>
              </a:r>
              <a:r>
                <a:rPr lang="en-US" sz="1600" dirty="0">
                  <a:latin typeface="+mn-lt"/>
                </a:rPr>
                <a:t>(p-p</a:t>
              </a:r>
              <a:r>
                <a:rPr lang="en-US" sz="1600" baseline="-25000" dirty="0">
                  <a:latin typeface="+mn-lt"/>
                </a:rPr>
                <a:t>1</a:t>
              </a:r>
              <a:r>
                <a:rPr lang="en-US" sz="1600" dirty="0">
                  <a:latin typeface="+mn-lt"/>
                </a:rPr>
                <a:t>,p)</a:t>
              </a:r>
              <a:endParaRPr lang="en-US" sz="1600" dirty="0"/>
            </a:p>
          </p:txBody>
        </p:sp>
      </p:grpSp>
      <p:graphicFrame>
        <p:nvGraphicFramePr>
          <p:cNvPr id="13" name="Object 4"/>
          <p:cNvGraphicFramePr>
            <a:graphicFrameLocks noChangeAspect="1"/>
          </p:cNvGraphicFramePr>
          <p:nvPr>
            <p:extLst>
              <p:ext uri="{D42A27DB-BD31-4B8C-83A1-F6EECF244321}">
                <p14:modId xmlns:p14="http://schemas.microsoft.com/office/powerpoint/2010/main" val="3789592646"/>
              </p:ext>
            </p:extLst>
          </p:nvPr>
        </p:nvGraphicFramePr>
        <p:xfrm>
          <a:off x="685800" y="1371600"/>
          <a:ext cx="8077200" cy="1563528"/>
        </p:xfrm>
        <a:graphic>
          <a:graphicData uri="http://schemas.openxmlformats.org/presentationml/2006/ole">
            <mc:AlternateContent xmlns:mc="http://schemas.openxmlformats.org/markup-compatibility/2006">
              <mc:Choice xmlns:v="urn:schemas-microsoft-com:vml" Requires="v">
                <p:oleObj spid="_x0000_s728287" name="Equation" r:id="rId7" imgW="5118100" imgH="990600" progId="Equation.3">
                  <p:embed/>
                </p:oleObj>
              </mc:Choice>
              <mc:Fallback>
                <p:oleObj name="Equation" r:id="rId7" imgW="5118100" imgH="990600" progId="Equation.3">
                  <p:embed/>
                  <p:pic>
                    <p:nvPicPr>
                      <p:cNvPr id="0" name=""/>
                      <p:cNvPicPr>
                        <a:picLocks noChangeAspect="1" noChangeArrowheads="1"/>
                      </p:cNvPicPr>
                      <p:nvPr/>
                    </p:nvPicPr>
                    <p:blipFill>
                      <a:blip r:embed="rId8"/>
                      <a:srcRect/>
                      <a:stretch>
                        <a:fillRect/>
                      </a:stretch>
                    </p:blipFill>
                    <p:spPr bwMode="auto">
                      <a:xfrm>
                        <a:off x="685800" y="1371600"/>
                        <a:ext cx="8077200" cy="1563528"/>
                      </a:xfrm>
                      <a:prstGeom prst="rect">
                        <a:avLst/>
                      </a:prstGeom>
                      <a:noFill/>
                      <a:ln>
                        <a:noFill/>
                      </a:ln>
                      <a:extLst/>
                    </p:spPr>
                  </p:pic>
                </p:oleObj>
              </mc:Fallback>
            </mc:AlternateContent>
          </a:graphicData>
        </a:graphic>
      </p:graphicFrame>
      <p:grpSp>
        <p:nvGrpSpPr>
          <p:cNvPr id="15" name="Group 14"/>
          <p:cNvGrpSpPr/>
          <p:nvPr/>
        </p:nvGrpSpPr>
        <p:grpSpPr>
          <a:xfrm>
            <a:off x="533400" y="2057400"/>
            <a:ext cx="2667000" cy="1371600"/>
            <a:chOff x="518704" y="3903133"/>
            <a:chExt cx="1949450" cy="1066800"/>
          </a:xfrm>
        </p:grpSpPr>
        <p:pic>
          <p:nvPicPr>
            <p:cNvPr id="16" name="Content Placeholder 6" descr="Gamma.jpg"/>
            <p:cNvPicPr>
              <a:picLocks noChangeAspect="1"/>
            </p:cNvPicPr>
            <p:nvPr/>
          </p:nvPicPr>
          <p:blipFill>
            <a:blip r:embed="rId9">
              <a:extLst>
                <a:ext uri="{28A0092B-C50C-407E-A947-70E740481C1C}">
                  <a14:useLocalDpi xmlns:a14="http://schemas.microsoft.com/office/drawing/2010/main" val="0"/>
                </a:ext>
              </a:extLst>
            </a:blip>
            <a:srcRect l="14697" r="14697"/>
            <a:stretch>
              <a:fillRect/>
            </a:stretch>
          </p:blipFill>
          <p:spPr bwMode="auto">
            <a:xfrm>
              <a:off x="518704" y="3903133"/>
              <a:ext cx="19494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graphicFrame>
          <p:nvGraphicFramePr>
            <p:cNvPr id="17" name="Object 5"/>
            <p:cNvGraphicFramePr>
              <a:graphicFrameLocks noChangeAspect="1"/>
            </p:cNvGraphicFramePr>
            <p:nvPr>
              <p:extLst>
                <p:ext uri="{D42A27DB-BD31-4B8C-83A1-F6EECF244321}">
                  <p14:modId xmlns:p14="http://schemas.microsoft.com/office/powerpoint/2010/main" val="4241401534"/>
                </p:ext>
              </p:extLst>
            </p:nvPr>
          </p:nvGraphicFramePr>
          <p:xfrm>
            <a:off x="1187087" y="4318000"/>
            <a:ext cx="868441" cy="367838"/>
          </p:xfrm>
          <a:graphic>
            <a:graphicData uri="http://schemas.openxmlformats.org/presentationml/2006/ole">
              <mc:AlternateContent xmlns:mc="http://schemas.openxmlformats.org/markup-compatibility/2006">
                <mc:Choice xmlns:v="urn:schemas-microsoft-com:vml" Requires="v">
                  <p:oleObj spid="_x0000_s728288" name="Equation" r:id="rId10" imgW="571500" imgH="241300" progId="Equation.3">
                    <p:embed/>
                  </p:oleObj>
                </mc:Choice>
                <mc:Fallback>
                  <p:oleObj name="Equation" r:id="rId10" imgW="571500" imgH="241300" progId="Equation.3">
                    <p:embed/>
                    <p:pic>
                      <p:nvPicPr>
                        <p:cNvPr id="0" name=""/>
                        <p:cNvPicPr>
                          <a:picLocks noChangeAspect="1" noChangeArrowheads="1"/>
                        </p:cNvPicPr>
                        <p:nvPr/>
                      </p:nvPicPr>
                      <p:blipFill>
                        <a:blip r:embed="rId11"/>
                        <a:srcRect/>
                        <a:stretch>
                          <a:fillRect/>
                        </a:stretch>
                      </p:blipFill>
                      <p:spPr bwMode="auto">
                        <a:xfrm>
                          <a:off x="1187087" y="4318000"/>
                          <a:ext cx="868441" cy="367838"/>
                        </a:xfrm>
                        <a:prstGeom prst="rect">
                          <a:avLst/>
                        </a:prstGeom>
                        <a:noFill/>
                        <a:ln>
                          <a:noFill/>
                        </a:ln>
                        <a:effectLst/>
                        <a:extLst/>
                      </p:spPr>
                    </p:pic>
                  </p:oleObj>
                </mc:Fallback>
              </mc:AlternateContent>
            </a:graphicData>
          </a:graphic>
        </p:graphicFrame>
      </p:grpSp>
      <p:graphicFrame>
        <p:nvGraphicFramePr>
          <p:cNvPr id="18" name="Object 4"/>
          <p:cNvGraphicFramePr>
            <a:graphicFrameLocks noChangeAspect="1"/>
          </p:cNvGraphicFramePr>
          <p:nvPr>
            <p:extLst>
              <p:ext uri="{D42A27DB-BD31-4B8C-83A1-F6EECF244321}">
                <p14:modId xmlns:p14="http://schemas.microsoft.com/office/powerpoint/2010/main" val="1120617877"/>
              </p:ext>
            </p:extLst>
          </p:nvPr>
        </p:nvGraphicFramePr>
        <p:xfrm>
          <a:off x="1905001" y="4901956"/>
          <a:ext cx="6324599" cy="695966"/>
        </p:xfrm>
        <a:graphic>
          <a:graphicData uri="http://schemas.openxmlformats.org/presentationml/2006/ole">
            <mc:AlternateContent xmlns:mc="http://schemas.openxmlformats.org/markup-compatibility/2006">
              <mc:Choice xmlns:v="urn:schemas-microsoft-com:vml" Requires="v">
                <p:oleObj spid="_x0000_s728289" name="Equation" r:id="rId12" imgW="4165600" imgH="457200" progId="Equation.3">
                  <p:embed/>
                </p:oleObj>
              </mc:Choice>
              <mc:Fallback>
                <p:oleObj name="Equation" r:id="rId12" imgW="4165600" imgH="457200" progId="Equation.3">
                  <p:embed/>
                  <p:pic>
                    <p:nvPicPr>
                      <p:cNvPr id="0" name=""/>
                      <p:cNvPicPr>
                        <a:picLocks noChangeAspect="1" noChangeArrowheads="1"/>
                      </p:cNvPicPr>
                      <p:nvPr/>
                    </p:nvPicPr>
                    <p:blipFill>
                      <a:blip r:embed="rId13"/>
                      <a:srcRect/>
                      <a:stretch>
                        <a:fillRect/>
                      </a:stretch>
                    </p:blipFill>
                    <p:spPr bwMode="auto">
                      <a:xfrm>
                        <a:off x="1905001" y="4901956"/>
                        <a:ext cx="6324599" cy="695966"/>
                      </a:xfrm>
                      <a:prstGeom prst="rect">
                        <a:avLst/>
                      </a:prstGeom>
                      <a:noFill/>
                      <a:ln>
                        <a:noFill/>
                      </a:ln>
                      <a:extLst/>
                    </p:spPr>
                  </p:pic>
                </p:oleObj>
              </mc:Fallback>
            </mc:AlternateContent>
          </a:graphicData>
        </a:graphic>
      </p:graphicFrame>
      <p:graphicFrame>
        <p:nvGraphicFramePr>
          <p:cNvPr id="19" name="Object 4"/>
          <p:cNvGraphicFramePr>
            <a:graphicFrameLocks noChangeAspect="1"/>
          </p:cNvGraphicFramePr>
          <p:nvPr>
            <p:extLst>
              <p:ext uri="{D42A27DB-BD31-4B8C-83A1-F6EECF244321}">
                <p14:modId xmlns:p14="http://schemas.microsoft.com/office/powerpoint/2010/main" val="2895762468"/>
              </p:ext>
            </p:extLst>
          </p:nvPr>
        </p:nvGraphicFramePr>
        <p:xfrm>
          <a:off x="1981200" y="5655418"/>
          <a:ext cx="6324600" cy="689643"/>
        </p:xfrm>
        <a:graphic>
          <a:graphicData uri="http://schemas.openxmlformats.org/presentationml/2006/ole">
            <mc:AlternateContent xmlns:mc="http://schemas.openxmlformats.org/markup-compatibility/2006">
              <mc:Choice xmlns:v="urn:schemas-microsoft-com:vml" Requires="v">
                <p:oleObj spid="_x0000_s728290" name="Equation" r:id="rId14" imgW="4203700" imgH="457200" progId="Equation.3">
                  <p:embed/>
                </p:oleObj>
              </mc:Choice>
              <mc:Fallback>
                <p:oleObj name="Equation" r:id="rId14" imgW="4203700" imgH="457200" progId="Equation.3">
                  <p:embed/>
                  <p:pic>
                    <p:nvPicPr>
                      <p:cNvPr id="0" name=""/>
                      <p:cNvPicPr>
                        <a:picLocks noChangeAspect="1" noChangeArrowheads="1"/>
                      </p:cNvPicPr>
                      <p:nvPr/>
                    </p:nvPicPr>
                    <p:blipFill>
                      <a:blip r:embed="rId15"/>
                      <a:srcRect/>
                      <a:stretch>
                        <a:fillRect/>
                      </a:stretch>
                    </p:blipFill>
                    <p:spPr bwMode="auto">
                      <a:xfrm>
                        <a:off x="1981200" y="5655418"/>
                        <a:ext cx="6324600" cy="689643"/>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2845665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0" y="-10548"/>
            <a:ext cx="9144000" cy="609600"/>
          </a:xfrm>
        </p:spPr>
        <p:txBody>
          <a:bodyPr/>
          <a:lstStyle/>
          <a:p>
            <a:pPr>
              <a:defRPr/>
            </a:pPr>
            <a:r>
              <a:rPr lang="en-US" dirty="0" smtClean="0"/>
              <a:t>(Un)integrated </a:t>
            </a:r>
            <a:r>
              <a:rPr lang="en-US" dirty="0" err="1" smtClean="0"/>
              <a:t>correlators</a:t>
            </a:r>
            <a:endParaRPr lang="en-US" dirty="0"/>
          </a:p>
        </p:txBody>
      </p:sp>
      <p:sp>
        <p:nvSpPr>
          <p:cNvPr id="17" name="Content Placeholder 16"/>
          <p:cNvSpPr>
            <a:spLocks noGrp="1"/>
          </p:cNvSpPr>
          <p:nvPr>
            <p:ph sz="half" idx="1"/>
          </p:nvPr>
        </p:nvSpPr>
        <p:spPr>
          <a:xfrm>
            <a:off x="381000" y="990600"/>
            <a:ext cx="5943600" cy="5257800"/>
          </a:xfrm>
        </p:spPr>
        <p:txBody>
          <a:bodyPr/>
          <a:lstStyle/>
          <a:p>
            <a:pPr>
              <a:defRPr/>
            </a:pPr>
            <a:endParaRPr lang="en-US" sz="1800" dirty="0" smtClean="0"/>
          </a:p>
          <a:p>
            <a:pPr>
              <a:defRPr/>
            </a:pPr>
            <a:endParaRPr lang="en-US" sz="1800" dirty="0"/>
          </a:p>
          <a:p>
            <a:pPr>
              <a:defRPr/>
            </a:pPr>
            <a:endParaRPr lang="en-US" sz="1800" dirty="0" smtClean="0"/>
          </a:p>
          <a:p>
            <a:pPr marL="0" indent="0">
              <a:buFontTx/>
              <a:buNone/>
              <a:defRPr/>
            </a:pPr>
            <a:endParaRPr lang="en-US" sz="1800" dirty="0" smtClean="0"/>
          </a:p>
          <a:p>
            <a:pPr>
              <a:defRPr/>
            </a:pPr>
            <a:endParaRPr lang="en-US" sz="1800" dirty="0" smtClean="0"/>
          </a:p>
          <a:p>
            <a:pPr>
              <a:defRPr/>
            </a:pPr>
            <a:r>
              <a:rPr lang="en-US" sz="1800" dirty="0" smtClean="0"/>
              <a:t>p</a:t>
            </a:r>
            <a:r>
              <a:rPr lang="en-US" sz="1800" baseline="30000" dirty="0" smtClean="0">
                <a:latin typeface="Symbol"/>
              </a:rPr>
              <a:t>- </a:t>
            </a:r>
            <a:r>
              <a:rPr lang="en-US" sz="1800" dirty="0" smtClean="0"/>
              <a:t>= </a:t>
            </a:r>
            <a:r>
              <a:rPr lang="en-US" sz="1800" dirty="0" err="1" smtClean="0"/>
              <a:t>p.P</a:t>
            </a:r>
            <a:r>
              <a:rPr lang="en-US" sz="1800" dirty="0" smtClean="0"/>
              <a:t> integration makes time-ordering automatic. The soft part is simply sliced at a light-front instance</a:t>
            </a:r>
          </a:p>
          <a:p>
            <a:pPr>
              <a:defRPr/>
            </a:pPr>
            <a:endParaRPr lang="en-US" sz="1800" dirty="0" smtClean="0"/>
          </a:p>
          <a:p>
            <a:pPr>
              <a:defRPr/>
            </a:pPr>
            <a:endParaRPr lang="en-US" sz="1800" dirty="0" smtClean="0"/>
          </a:p>
          <a:p>
            <a:pPr>
              <a:defRPr/>
            </a:pPr>
            <a:endParaRPr lang="en-US" sz="1800" dirty="0"/>
          </a:p>
          <a:p>
            <a:pPr marL="0" indent="0">
              <a:buFontTx/>
              <a:buNone/>
              <a:defRPr/>
            </a:pPr>
            <a:endParaRPr lang="en-US" sz="1800" dirty="0"/>
          </a:p>
          <a:p>
            <a:pPr>
              <a:defRPr/>
            </a:pPr>
            <a:r>
              <a:rPr lang="en-US" sz="1800" dirty="0" smtClean="0"/>
              <a:t>Is already equivalent to a point-like interaction</a:t>
            </a:r>
          </a:p>
          <a:p>
            <a:pPr>
              <a:defRPr/>
            </a:pPr>
            <a:endParaRPr lang="en-US" sz="1800" dirty="0"/>
          </a:p>
          <a:p>
            <a:pPr>
              <a:defRPr/>
            </a:pPr>
            <a:endParaRPr lang="en-US" sz="1800" dirty="0" smtClean="0"/>
          </a:p>
          <a:p>
            <a:pPr>
              <a:defRPr/>
            </a:pPr>
            <a:endParaRPr lang="en-US" sz="1800" dirty="0" smtClean="0"/>
          </a:p>
          <a:p>
            <a:pPr>
              <a:defRPr/>
            </a:pPr>
            <a:r>
              <a:rPr lang="en-US" sz="1800" dirty="0" smtClean="0"/>
              <a:t>Local operators with calculable anomalous dimension </a:t>
            </a:r>
            <a:endParaRPr lang="en-US" sz="1800" dirty="0"/>
          </a:p>
        </p:txBody>
      </p:sp>
      <p:sp>
        <p:nvSpPr>
          <p:cNvPr id="18" name="Content Placeholder 17"/>
          <p:cNvSpPr>
            <a:spLocks noGrp="1"/>
          </p:cNvSpPr>
          <p:nvPr>
            <p:ph sz="half" idx="2"/>
          </p:nvPr>
        </p:nvSpPr>
        <p:spPr>
          <a:xfrm>
            <a:off x="6216526" y="1066799"/>
            <a:ext cx="2895600" cy="4754563"/>
          </a:xfrm>
        </p:spPr>
        <p:txBody>
          <a:bodyPr/>
          <a:lstStyle/>
          <a:p>
            <a:pPr>
              <a:spcAft>
                <a:spcPts val="0"/>
              </a:spcAft>
              <a:defRPr/>
            </a:pPr>
            <a:r>
              <a:rPr lang="en-US" sz="2000" dirty="0" err="1" smtClean="0">
                <a:solidFill>
                  <a:srgbClr val="FF0000"/>
                </a:solidFill>
              </a:rPr>
              <a:t>unintegrated</a:t>
            </a:r>
            <a:endParaRPr lang="en-US" sz="2000" dirty="0" smtClean="0">
              <a:solidFill>
                <a:srgbClr val="FF0000"/>
              </a:solidFill>
            </a:endParaRPr>
          </a:p>
          <a:p>
            <a:pPr marL="0" indent="0">
              <a:spcAft>
                <a:spcPts val="0"/>
              </a:spcAft>
              <a:buFontTx/>
              <a:buNone/>
              <a:defRPr/>
            </a:pPr>
            <a:endParaRPr lang="en-US" sz="2000" dirty="0" smtClean="0">
              <a:solidFill>
                <a:srgbClr val="FF0000"/>
              </a:solidFill>
            </a:endParaRPr>
          </a:p>
          <a:p>
            <a:pPr>
              <a:spcAft>
                <a:spcPts val="0"/>
              </a:spcAft>
              <a:defRPr/>
            </a:pPr>
            <a:r>
              <a:rPr lang="en-US" sz="2000" dirty="0" smtClean="0">
                <a:solidFill>
                  <a:srgbClr val="FF0000"/>
                </a:solidFill>
              </a:rPr>
              <a:t>TMD (light-front)</a:t>
            </a:r>
          </a:p>
          <a:p>
            <a:pPr>
              <a:spcAft>
                <a:spcPts val="0"/>
              </a:spcAft>
              <a:defRPr/>
            </a:pPr>
            <a:endParaRPr lang="en-US" sz="2000" dirty="0">
              <a:solidFill>
                <a:srgbClr val="FF0000"/>
              </a:solidFill>
            </a:endParaRPr>
          </a:p>
          <a:p>
            <a:pPr>
              <a:spcAft>
                <a:spcPts val="0"/>
              </a:spcAft>
              <a:defRPr/>
            </a:pPr>
            <a:endParaRPr lang="en-US" sz="2000" dirty="0" smtClean="0">
              <a:solidFill>
                <a:srgbClr val="FF0000"/>
              </a:solidFill>
            </a:endParaRPr>
          </a:p>
          <a:p>
            <a:pPr>
              <a:spcAft>
                <a:spcPts val="0"/>
              </a:spcAft>
              <a:defRPr/>
            </a:pPr>
            <a:endParaRPr lang="en-US" sz="2000" dirty="0" smtClean="0">
              <a:solidFill>
                <a:srgbClr val="FF0000"/>
              </a:solidFill>
            </a:endParaRPr>
          </a:p>
          <a:p>
            <a:pPr>
              <a:spcAft>
                <a:spcPts val="0"/>
              </a:spcAft>
              <a:defRPr/>
            </a:pPr>
            <a:endParaRPr lang="en-US" sz="2000" dirty="0">
              <a:solidFill>
                <a:srgbClr val="FF0000"/>
              </a:solidFill>
            </a:endParaRPr>
          </a:p>
          <a:p>
            <a:pPr>
              <a:spcAft>
                <a:spcPts val="0"/>
              </a:spcAft>
              <a:defRPr/>
            </a:pPr>
            <a:endParaRPr lang="en-US" sz="2000" dirty="0" smtClean="0">
              <a:solidFill>
                <a:srgbClr val="FF0000"/>
              </a:solidFill>
            </a:endParaRPr>
          </a:p>
          <a:p>
            <a:pPr>
              <a:spcAft>
                <a:spcPts val="0"/>
              </a:spcAft>
              <a:defRPr/>
            </a:pPr>
            <a:endParaRPr lang="en-US" sz="2000" dirty="0" smtClean="0">
              <a:solidFill>
                <a:srgbClr val="FF0000"/>
              </a:solidFill>
            </a:endParaRPr>
          </a:p>
          <a:p>
            <a:pPr>
              <a:spcAft>
                <a:spcPts val="0"/>
              </a:spcAft>
              <a:defRPr/>
            </a:pPr>
            <a:r>
              <a:rPr lang="en-US" sz="2000" dirty="0" smtClean="0">
                <a:solidFill>
                  <a:srgbClr val="FF0000"/>
                </a:solidFill>
              </a:rPr>
              <a:t>collinear (light-cone)</a:t>
            </a:r>
            <a:endParaRPr lang="en-US" sz="2000" dirty="0">
              <a:solidFill>
                <a:srgbClr val="FF0000"/>
              </a:solidFill>
            </a:endParaRPr>
          </a:p>
          <a:p>
            <a:pPr>
              <a:spcAft>
                <a:spcPts val="0"/>
              </a:spcAft>
              <a:defRPr/>
            </a:pPr>
            <a:endParaRPr lang="en-US" sz="2000" dirty="0" smtClean="0">
              <a:solidFill>
                <a:srgbClr val="FF0000"/>
              </a:solidFill>
            </a:endParaRPr>
          </a:p>
          <a:p>
            <a:pPr>
              <a:spcAft>
                <a:spcPts val="0"/>
              </a:spcAft>
              <a:defRPr/>
            </a:pPr>
            <a:endParaRPr lang="en-US" sz="2000" dirty="0">
              <a:solidFill>
                <a:srgbClr val="FF0000"/>
              </a:solidFill>
            </a:endParaRPr>
          </a:p>
          <a:p>
            <a:pPr>
              <a:spcAft>
                <a:spcPts val="0"/>
              </a:spcAft>
              <a:defRPr/>
            </a:pPr>
            <a:r>
              <a:rPr lang="en-US" sz="2000" dirty="0" smtClean="0">
                <a:solidFill>
                  <a:srgbClr val="FF0000"/>
                </a:solidFill>
              </a:rPr>
              <a:t>local</a:t>
            </a:r>
            <a:endParaRPr lang="en-US" sz="2000" dirty="0">
              <a:solidFill>
                <a:srgbClr val="FF0000"/>
              </a:solidFill>
            </a:endParaRPr>
          </a:p>
        </p:txBody>
      </p:sp>
      <p:sp>
        <p:nvSpPr>
          <p:cNvPr id="5" name="Slide Number Placeholder 4"/>
          <p:cNvSpPr>
            <a:spLocks noGrp="1"/>
          </p:cNvSpPr>
          <p:nvPr>
            <p:ph type="sldNum" sz="quarter" idx="12"/>
          </p:nvPr>
        </p:nvSpPr>
        <p:spPr/>
        <p:txBody>
          <a:bodyPr/>
          <a:lstStyle/>
          <a:p>
            <a:pPr>
              <a:defRPr/>
            </a:pPr>
            <a:fld id="{D9D54159-E925-9641-AD45-EC1CC0002717}" type="slidenum">
              <a:rPr lang="en-US" smtClean="0"/>
              <a:pPr>
                <a:defRPr/>
              </a:pPr>
              <a:t>6</a:t>
            </a:fld>
            <a:endParaRPr lang="en-US"/>
          </a:p>
        </p:txBody>
      </p:sp>
      <p:graphicFrame>
        <p:nvGraphicFramePr>
          <p:cNvPr id="29701" name="Object 4"/>
          <p:cNvGraphicFramePr>
            <a:graphicFrameLocks noChangeAspect="1"/>
          </p:cNvGraphicFramePr>
          <p:nvPr>
            <p:extLst>
              <p:ext uri="{D42A27DB-BD31-4B8C-83A1-F6EECF244321}">
                <p14:modId xmlns:p14="http://schemas.microsoft.com/office/powerpoint/2010/main" val="3706417701"/>
              </p:ext>
            </p:extLst>
          </p:nvPr>
        </p:nvGraphicFramePr>
        <p:xfrm>
          <a:off x="457200" y="1828800"/>
          <a:ext cx="6066678" cy="838200"/>
        </p:xfrm>
        <a:graphic>
          <a:graphicData uri="http://schemas.openxmlformats.org/presentationml/2006/ole">
            <mc:AlternateContent xmlns:mc="http://schemas.openxmlformats.org/markup-compatibility/2006">
              <mc:Choice xmlns:v="urn:schemas-microsoft-com:vml" Requires="v">
                <p:oleObj spid="_x0000_s508201" name="Equation" r:id="rId4" imgW="3390900" imgH="469900" progId="Equation.3">
                  <p:embed/>
                </p:oleObj>
              </mc:Choice>
              <mc:Fallback>
                <p:oleObj name="Equation" r:id="rId4" imgW="3390900" imgH="469900" progId="Equation.3">
                  <p:embed/>
                  <p:pic>
                    <p:nvPicPr>
                      <p:cNvPr id="0" name=""/>
                      <p:cNvPicPr>
                        <a:picLocks noChangeAspect="1" noChangeArrowheads="1"/>
                      </p:cNvPicPr>
                      <p:nvPr/>
                    </p:nvPicPr>
                    <p:blipFill>
                      <a:blip r:embed="rId5"/>
                      <a:srcRect/>
                      <a:stretch>
                        <a:fillRect/>
                      </a:stretch>
                    </p:blipFill>
                    <p:spPr bwMode="auto">
                      <a:xfrm>
                        <a:off x="457200" y="1828800"/>
                        <a:ext cx="6066678" cy="838200"/>
                      </a:xfrm>
                      <a:prstGeom prst="rect">
                        <a:avLst/>
                      </a:prstGeom>
                      <a:noFill/>
                      <a:ln>
                        <a:noFill/>
                      </a:ln>
                      <a:extLst/>
                    </p:spPr>
                  </p:pic>
                </p:oleObj>
              </mc:Fallback>
            </mc:AlternateContent>
          </a:graphicData>
        </a:graphic>
      </p:graphicFrame>
      <p:graphicFrame>
        <p:nvGraphicFramePr>
          <p:cNvPr id="29702" name="Object 5"/>
          <p:cNvGraphicFramePr>
            <a:graphicFrameLocks noChangeAspect="1"/>
          </p:cNvGraphicFramePr>
          <p:nvPr>
            <p:extLst>
              <p:ext uri="{D42A27DB-BD31-4B8C-83A1-F6EECF244321}">
                <p14:modId xmlns:p14="http://schemas.microsoft.com/office/powerpoint/2010/main" val="617470553"/>
              </p:ext>
            </p:extLst>
          </p:nvPr>
        </p:nvGraphicFramePr>
        <p:xfrm>
          <a:off x="425326" y="5181599"/>
          <a:ext cx="2514600" cy="518592"/>
        </p:xfrm>
        <a:graphic>
          <a:graphicData uri="http://schemas.openxmlformats.org/presentationml/2006/ole">
            <mc:AlternateContent xmlns:mc="http://schemas.openxmlformats.org/markup-compatibility/2006">
              <mc:Choice xmlns:v="urn:schemas-microsoft-com:vml" Requires="v">
                <p:oleObj spid="_x0000_s508202" name="Equation" r:id="rId6" imgW="1473200" imgH="304800" progId="Equation.3">
                  <p:embed/>
                </p:oleObj>
              </mc:Choice>
              <mc:Fallback>
                <p:oleObj name="Equation" r:id="rId6" imgW="1473200" imgH="304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326" y="5181599"/>
                        <a:ext cx="2514600" cy="518592"/>
                      </a:xfrm>
                      <a:prstGeom prst="rect">
                        <a:avLst/>
                      </a:prstGeom>
                      <a:noFill/>
                      <a:ln>
                        <a:noFill/>
                      </a:ln>
                      <a:extLst/>
                    </p:spPr>
                  </p:pic>
                </p:oleObj>
              </mc:Fallback>
            </mc:AlternateContent>
          </a:graphicData>
        </a:graphic>
      </p:graphicFrame>
      <p:graphicFrame>
        <p:nvGraphicFramePr>
          <p:cNvPr id="29703" name="Object 5"/>
          <p:cNvGraphicFramePr>
            <a:graphicFrameLocks noChangeAspect="1"/>
          </p:cNvGraphicFramePr>
          <p:nvPr>
            <p:extLst>
              <p:ext uri="{D42A27DB-BD31-4B8C-83A1-F6EECF244321}">
                <p14:modId xmlns:p14="http://schemas.microsoft.com/office/powerpoint/2010/main" val="82720150"/>
              </p:ext>
            </p:extLst>
          </p:nvPr>
        </p:nvGraphicFramePr>
        <p:xfrm>
          <a:off x="425326" y="3733799"/>
          <a:ext cx="5638800" cy="795062"/>
        </p:xfrm>
        <a:graphic>
          <a:graphicData uri="http://schemas.openxmlformats.org/presentationml/2006/ole">
            <mc:AlternateContent xmlns:mc="http://schemas.openxmlformats.org/markup-compatibility/2006">
              <mc:Choice xmlns:v="urn:schemas-microsoft-com:vml" Requires="v">
                <p:oleObj spid="_x0000_s508203" name="Equation" r:id="rId8" imgW="3149600" imgH="444500" progId="Equation.3">
                  <p:embed/>
                </p:oleObj>
              </mc:Choice>
              <mc:Fallback>
                <p:oleObj name="Equation" r:id="rId8" imgW="3149600" imgH="4445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5326" y="3733799"/>
                        <a:ext cx="5638800" cy="795062"/>
                      </a:xfrm>
                      <a:prstGeom prst="rect">
                        <a:avLst/>
                      </a:prstGeom>
                      <a:noFill/>
                      <a:ln>
                        <a:noFill/>
                      </a:ln>
                      <a:extLst/>
                    </p:spPr>
                  </p:pic>
                </p:oleObj>
              </mc:Fallback>
            </mc:AlternateContent>
          </a:graphicData>
        </a:graphic>
      </p:graphicFrame>
      <p:graphicFrame>
        <p:nvGraphicFramePr>
          <p:cNvPr id="29704" name="Object 4"/>
          <p:cNvGraphicFramePr>
            <a:graphicFrameLocks noChangeAspect="1"/>
          </p:cNvGraphicFramePr>
          <p:nvPr>
            <p:extLst>
              <p:ext uri="{D42A27DB-BD31-4B8C-83A1-F6EECF244321}">
                <p14:modId xmlns:p14="http://schemas.microsoft.com/office/powerpoint/2010/main" val="4157562657"/>
              </p:ext>
            </p:extLst>
          </p:nvPr>
        </p:nvGraphicFramePr>
        <p:xfrm>
          <a:off x="425326" y="838199"/>
          <a:ext cx="5486400" cy="890276"/>
        </p:xfrm>
        <a:graphic>
          <a:graphicData uri="http://schemas.openxmlformats.org/presentationml/2006/ole">
            <mc:AlternateContent xmlns:mc="http://schemas.openxmlformats.org/markup-compatibility/2006">
              <mc:Choice xmlns:v="urn:schemas-microsoft-com:vml" Requires="v">
                <p:oleObj spid="_x0000_s508204" name="Equation" r:id="rId10" imgW="2819400" imgH="457200" progId="Equation.3">
                  <p:embed/>
                </p:oleObj>
              </mc:Choice>
              <mc:Fallback>
                <p:oleObj name="Equation" r:id="rId10" imgW="2819400" imgH="457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5326" y="838199"/>
                        <a:ext cx="5486400" cy="890276"/>
                      </a:xfrm>
                      <a:prstGeom prst="rect">
                        <a:avLst/>
                      </a:prstGeom>
                      <a:noFill/>
                      <a:ln>
                        <a:noFill/>
                      </a:ln>
                      <a:extLst/>
                    </p:spPr>
                  </p:pic>
                </p:oleObj>
              </mc:Fallback>
            </mc:AlternateContent>
          </a:graphicData>
        </a:graphic>
      </p:graphicFrame>
      <p:cxnSp>
        <p:nvCxnSpPr>
          <p:cNvPr id="21" name="Straight Connector 20"/>
          <p:cNvCxnSpPr/>
          <p:nvPr/>
        </p:nvCxnSpPr>
        <p:spPr>
          <a:xfrm>
            <a:off x="120526" y="1752599"/>
            <a:ext cx="8915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20526" y="3581399"/>
            <a:ext cx="8915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96726" y="5105399"/>
            <a:ext cx="891540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Rounded Rectangle 1"/>
          <p:cNvSpPr/>
          <p:nvPr/>
        </p:nvSpPr>
        <p:spPr>
          <a:xfrm>
            <a:off x="5791200" y="2285999"/>
            <a:ext cx="838200" cy="3048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ounded Rectangle 14"/>
          <p:cNvSpPr/>
          <p:nvPr/>
        </p:nvSpPr>
        <p:spPr>
          <a:xfrm>
            <a:off x="4616326" y="4114799"/>
            <a:ext cx="838200" cy="3048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ounded Rectangle 18"/>
          <p:cNvSpPr/>
          <p:nvPr/>
        </p:nvSpPr>
        <p:spPr>
          <a:xfrm>
            <a:off x="2558926" y="5470524"/>
            <a:ext cx="457200" cy="2286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Rounded Rectangle 19"/>
          <p:cNvSpPr/>
          <p:nvPr/>
        </p:nvSpPr>
        <p:spPr>
          <a:xfrm>
            <a:off x="5606926" y="4114799"/>
            <a:ext cx="533400" cy="3048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72278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TMDs and color gauge invariance</a:t>
            </a:r>
            <a:endParaRPr lang="en-US" dirty="0"/>
          </a:p>
        </p:txBody>
      </p:sp>
      <p:sp>
        <p:nvSpPr>
          <p:cNvPr id="3" name="Content Placeholder 2"/>
          <p:cNvSpPr>
            <a:spLocks noGrp="1"/>
          </p:cNvSpPr>
          <p:nvPr>
            <p:ph sz="half" idx="1"/>
          </p:nvPr>
        </p:nvSpPr>
        <p:spPr>
          <a:xfrm>
            <a:off x="152400" y="914400"/>
            <a:ext cx="8763000" cy="4754563"/>
          </a:xfrm>
        </p:spPr>
        <p:txBody>
          <a:bodyPr/>
          <a:lstStyle/>
          <a:p>
            <a:pPr>
              <a:defRPr/>
            </a:pPr>
            <a:r>
              <a:rPr lang="en-US" sz="1800" dirty="0" smtClean="0"/>
              <a:t>Gauge invariance in a non-local situation requires a gauge link U(0,</a:t>
            </a:r>
            <a:r>
              <a:rPr lang="en-US" sz="1800" dirty="0" smtClean="0">
                <a:latin typeface="Symbol" charset="2"/>
                <a:cs typeface="Symbol" charset="2"/>
              </a:rPr>
              <a:t>x</a:t>
            </a:r>
            <a:r>
              <a:rPr lang="en-US" sz="1800" dirty="0" smtClean="0">
                <a:cs typeface="Symbol" charset="2"/>
              </a:rPr>
              <a:t>)</a:t>
            </a: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r>
              <a:rPr lang="en-US" sz="1800" dirty="0" smtClean="0"/>
              <a:t>Introduces path dependence for </a:t>
            </a:r>
            <a:r>
              <a:rPr lang="en-US" sz="1800" dirty="0" smtClean="0">
                <a:latin typeface="Symbol" charset="2"/>
                <a:cs typeface="Symbol" charset="2"/>
              </a:rPr>
              <a:t>F</a:t>
            </a:r>
            <a:r>
              <a:rPr lang="en-US" sz="1800" dirty="0" smtClean="0"/>
              <a:t>(</a:t>
            </a:r>
            <a:r>
              <a:rPr lang="en-US" sz="1800" dirty="0" err="1" smtClean="0"/>
              <a:t>x,p</a:t>
            </a:r>
            <a:r>
              <a:rPr lang="en-US" sz="1800" baseline="-25000" dirty="0" err="1" smtClean="0"/>
              <a:t>T</a:t>
            </a:r>
            <a:r>
              <a:rPr lang="en-US" sz="1800" dirty="0" smtClean="0"/>
              <a:t>)</a:t>
            </a:r>
            <a:endParaRPr lang="en-US" sz="1800" dirty="0"/>
          </a:p>
        </p:txBody>
      </p:sp>
      <p:sp>
        <p:nvSpPr>
          <p:cNvPr id="5" name="Slide Number Placeholder 4"/>
          <p:cNvSpPr>
            <a:spLocks noGrp="1"/>
          </p:cNvSpPr>
          <p:nvPr>
            <p:ph type="sldNum" sz="quarter" idx="12"/>
          </p:nvPr>
        </p:nvSpPr>
        <p:spPr/>
        <p:txBody>
          <a:bodyPr/>
          <a:lstStyle/>
          <a:p>
            <a:pPr>
              <a:defRPr/>
            </a:pPr>
            <a:fld id="{D55ACAEF-39B4-F64E-B5EB-78A04C28E588}" type="slidenum">
              <a:rPr lang="en-US" smtClean="0"/>
              <a:pPr>
                <a:defRPr/>
              </a:pPr>
              <a:t>7</a:t>
            </a:fld>
            <a:endParaRPr lang="en-US" dirty="0"/>
          </a:p>
        </p:txBody>
      </p:sp>
      <p:graphicFrame>
        <p:nvGraphicFramePr>
          <p:cNvPr id="43012" name="Object 8"/>
          <p:cNvGraphicFramePr>
            <a:graphicFrameLocks noChangeAspect="1"/>
          </p:cNvGraphicFramePr>
          <p:nvPr>
            <p:extLst>
              <p:ext uri="{D42A27DB-BD31-4B8C-83A1-F6EECF244321}">
                <p14:modId xmlns:p14="http://schemas.microsoft.com/office/powerpoint/2010/main" val="2733754174"/>
              </p:ext>
            </p:extLst>
          </p:nvPr>
        </p:nvGraphicFramePr>
        <p:xfrm>
          <a:off x="5486400" y="1981200"/>
          <a:ext cx="3276600" cy="806450"/>
        </p:xfrm>
        <a:graphic>
          <a:graphicData uri="http://schemas.openxmlformats.org/presentationml/2006/ole">
            <mc:AlternateContent xmlns:mc="http://schemas.openxmlformats.org/markup-compatibility/2006">
              <mc:Choice xmlns:v="urn:schemas-microsoft-com:vml" Requires="v">
                <p:oleObj spid="_x0000_s557326" name="Equation" r:id="rId4" imgW="1752600" imgH="431800" progId="Equation.3">
                  <p:embed/>
                </p:oleObj>
              </mc:Choice>
              <mc:Fallback>
                <p:oleObj name="Equation" r:id="rId4" imgW="17526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981200"/>
                        <a:ext cx="32766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3013" name="Object 11"/>
          <p:cNvGraphicFramePr>
            <a:graphicFrameLocks noChangeAspect="1"/>
          </p:cNvGraphicFramePr>
          <p:nvPr>
            <p:extLst>
              <p:ext uri="{D42A27DB-BD31-4B8C-83A1-F6EECF244321}">
                <p14:modId xmlns:p14="http://schemas.microsoft.com/office/powerpoint/2010/main" val="1856913105"/>
              </p:ext>
            </p:extLst>
          </p:nvPr>
        </p:nvGraphicFramePr>
        <p:xfrm>
          <a:off x="533400" y="1447800"/>
          <a:ext cx="4724400" cy="769053"/>
        </p:xfrm>
        <a:graphic>
          <a:graphicData uri="http://schemas.openxmlformats.org/presentationml/2006/ole">
            <mc:AlternateContent xmlns:mc="http://schemas.openxmlformats.org/markup-compatibility/2006">
              <mc:Choice xmlns:v="urn:schemas-microsoft-com:vml" Requires="v">
                <p:oleObj spid="_x0000_s557327" name="Equation" r:id="rId6" imgW="2717800" imgH="444500" progId="Equation.3">
                  <p:embed/>
                </p:oleObj>
              </mc:Choice>
              <mc:Fallback>
                <p:oleObj name="Equation" r:id="rId6" imgW="2717800" imgH="4445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1447800"/>
                        <a:ext cx="4724400" cy="769053"/>
                      </a:xfrm>
                      <a:prstGeom prst="rect">
                        <a:avLst/>
                      </a:prstGeom>
                      <a:noFill/>
                      <a:ln>
                        <a:noFill/>
                      </a:ln>
                      <a:effectLst/>
                      <a:extLst/>
                    </p:spPr>
                  </p:pic>
                </p:oleObj>
              </mc:Fallback>
            </mc:AlternateContent>
          </a:graphicData>
        </a:graphic>
      </p:graphicFrame>
      <p:graphicFrame>
        <p:nvGraphicFramePr>
          <p:cNvPr id="43014" name="Object 11"/>
          <p:cNvGraphicFramePr>
            <a:graphicFrameLocks noChangeAspect="1"/>
          </p:cNvGraphicFramePr>
          <p:nvPr>
            <p:extLst>
              <p:ext uri="{D42A27DB-BD31-4B8C-83A1-F6EECF244321}">
                <p14:modId xmlns:p14="http://schemas.microsoft.com/office/powerpoint/2010/main" val="2350136616"/>
              </p:ext>
            </p:extLst>
          </p:nvPr>
        </p:nvGraphicFramePr>
        <p:xfrm>
          <a:off x="533401" y="2743201"/>
          <a:ext cx="5334000" cy="722918"/>
        </p:xfrm>
        <a:graphic>
          <a:graphicData uri="http://schemas.openxmlformats.org/presentationml/2006/ole">
            <mc:AlternateContent xmlns:mc="http://schemas.openxmlformats.org/markup-compatibility/2006">
              <mc:Choice xmlns:v="urn:schemas-microsoft-com:vml" Requires="v">
                <p:oleObj spid="_x0000_s557328" name="Equation" r:id="rId8" imgW="3263900" imgH="444500" progId="Equation.3">
                  <p:embed/>
                </p:oleObj>
              </mc:Choice>
              <mc:Fallback>
                <p:oleObj name="Equation" r:id="rId8" imgW="3263900" imgH="4445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1" y="2743201"/>
                        <a:ext cx="5334000" cy="722918"/>
                      </a:xfrm>
                      <a:prstGeom prst="rect">
                        <a:avLst/>
                      </a:prstGeom>
                      <a:noFill/>
                      <a:ln>
                        <a:noFill/>
                      </a:ln>
                      <a:effectLst/>
                      <a:extLst/>
                    </p:spPr>
                  </p:pic>
                </p:oleObj>
              </mc:Fallback>
            </mc:AlternateContent>
          </a:graphicData>
        </a:graphic>
      </p:graphicFrame>
      <p:grpSp>
        <p:nvGrpSpPr>
          <p:cNvPr id="43015" name="Group 26"/>
          <p:cNvGrpSpPr>
            <a:grpSpLocks/>
          </p:cNvGrpSpPr>
          <p:nvPr/>
        </p:nvGrpSpPr>
        <p:grpSpPr bwMode="auto">
          <a:xfrm>
            <a:off x="4191000" y="4343400"/>
            <a:ext cx="4038600" cy="1757363"/>
            <a:chOff x="914400" y="4495800"/>
            <a:chExt cx="4724399" cy="1833265"/>
          </a:xfrm>
        </p:grpSpPr>
        <p:cxnSp>
          <p:nvCxnSpPr>
            <p:cNvPr id="11" name="Straight Arrow Connector 10"/>
            <p:cNvCxnSpPr/>
            <p:nvPr/>
          </p:nvCxnSpPr>
          <p:spPr>
            <a:xfrm flipV="1">
              <a:off x="2667000" y="4952926"/>
              <a:ext cx="0" cy="129518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914400" y="5867177"/>
              <a:ext cx="403859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Curved Connector 16"/>
            <p:cNvCxnSpPr/>
            <p:nvPr/>
          </p:nvCxnSpPr>
          <p:spPr>
            <a:xfrm flipV="1">
              <a:off x="2667000" y="5257676"/>
              <a:ext cx="1143000" cy="609501"/>
            </a:xfrm>
            <a:prstGeom prst="curvedConnector3">
              <a:avLst>
                <a:gd name="adj1" fmla="val 185407"/>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3020" name="TextBox 22"/>
            <p:cNvSpPr txBox="1">
              <a:spLocks noChangeArrowheads="1"/>
            </p:cNvSpPr>
            <p:nvPr/>
          </p:nvSpPr>
          <p:spPr bwMode="auto">
            <a:xfrm>
              <a:off x="2667000" y="5867400"/>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a:latin typeface="Symbol" charset="0"/>
                </a:rPr>
                <a:t>0</a:t>
              </a:r>
            </a:p>
          </p:txBody>
        </p:sp>
        <p:sp>
          <p:nvSpPr>
            <p:cNvPr id="24" name="TextBox 23"/>
            <p:cNvSpPr txBox="1"/>
            <p:nvPr/>
          </p:nvSpPr>
          <p:spPr>
            <a:xfrm>
              <a:off x="5029199" y="5638614"/>
              <a:ext cx="609600" cy="369272"/>
            </a:xfrm>
            <a:prstGeom prst="rect">
              <a:avLst/>
            </a:prstGeom>
            <a:noFill/>
          </p:spPr>
          <p:txBody>
            <a:bodyPr>
              <a:spAutoFit/>
            </a:bodyPr>
            <a:lstStyle/>
            <a:p>
              <a:pPr>
                <a:defRPr/>
              </a:pPr>
              <a:r>
                <a:rPr lang="en-US" dirty="0" err="1">
                  <a:latin typeface="Symbol"/>
                </a:rPr>
                <a:t>x</a:t>
              </a:r>
              <a:r>
                <a:rPr lang="en-US" dirty="0" err="1">
                  <a:latin typeface="+mn-lt"/>
                </a:rPr>
                <a:t>.P</a:t>
              </a:r>
              <a:endParaRPr lang="en-US" dirty="0"/>
            </a:p>
          </p:txBody>
        </p:sp>
        <p:sp>
          <p:nvSpPr>
            <p:cNvPr id="43022" name="TextBox 24"/>
            <p:cNvSpPr txBox="1">
              <a:spLocks noChangeArrowheads="1"/>
            </p:cNvSpPr>
            <p:nvPr/>
          </p:nvSpPr>
          <p:spPr bwMode="auto">
            <a:xfrm>
              <a:off x="2514600" y="4495800"/>
              <a:ext cx="53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a:latin typeface="Symbol" charset="0"/>
                </a:rPr>
                <a:t>x</a:t>
              </a:r>
              <a:r>
                <a:rPr lang="en-US" baseline="-25000">
                  <a:latin typeface="Symbol" charset="0"/>
                </a:rPr>
                <a:t>T</a:t>
              </a:r>
            </a:p>
          </p:txBody>
        </p:sp>
        <p:sp>
          <p:nvSpPr>
            <p:cNvPr id="43023" name="TextBox 25"/>
            <p:cNvSpPr txBox="1">
              <a:spLocks noChangeArrowheads="1"/>
            </p:cNvSpPr>
            <p:nvPr/>
          </p:nvSpPr>
          <p:spPr bwMode="auto">
            <a:xfrm>
              <a:off x="3429000" y="5029200"/>
              <a:ext cx="53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a:latin typeface="Symbol" charset="0"/>
                </a:rPr>
                <a:t>x</a:t>
              </a:r>
            </a:p>
          </p:txBody>
        </p:sp>
      </p:grpSp>
      <p:graphicFrame>
        <p:nvGraphicFramePr>
          <p:cNvPr id="43016" name="Object 11"/>
          <p:cNvGraphicFramePr>
            <a:graphicFrameLocks noChangeAspect="1"/>
          </p:cNvGraphicFramePr>
          <p:nvPr>
            <p:extLst>
              <p:ext uri="{D42A27DB-BD31-4B8C-83A1-F6EECF244321}">
                <p14:modId xmlns:p14="http://schemas.microsoft.com/office/powerpoint/2010/main" val="924917038"/>
              </p:ext>
            </p:extLst>
          </p:nvPr>
        </p:nvGraphicFramePr>
        <p:xfrm>
          <a:off x="1676400" y="4419600"/>
          <a:ext cx="2514600" cy="464497"/>
        </p:xfrm>
        <a:graphic>
          <a:graphicData uri="http://schemas.openxmlformats.org/presentationml/2006/ole">
            <mc:AlternateContent xmlns:mc="http://schemas.openxmlformats.org/markup-compatibility/2006">
              <mc:Choice xmlns:v="urn:schemas-microsoft-com:vml" Requires="v">
                <p:oleObj spid="_x0000_s557329" name="Equation" r:id="rId10" imgW="1371600" imgH="254000" progId="Equation.3">
                  <p:embed/>
                </p:oleObj>
              </mc:Choice>
              <mc:Fallback>
                <p:oleObj name="Equation" r:id="rId10" imgW="1371600" imgH="2540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6400" y="4419600"/>
                        <a:ext cx="2514600" cy="464497"/>
                      </a:xfrm>
                      <a:prstGeom prst="rect">
                        <a:avLst/>
                      </a:prstGeom>
                      <a:noFill/>
                      <a:ln>
                        <a:noFill/>
                      </a:ln>
                      <a:extLst/>
                    </p:spPr>
                  </p:pic>
                </p:oleObj>
              </mc:Fallback>
            </mc:AlternateContent>
          </a:graphicData>
        </a:graphic>
      </p:graphicFrame>
      <p:sp>
        <p:nvSpPr>
          <p:cNvPr id="4" name="Oval 3"/>
          <p:cNvSpPr/>
          <p:nvPr/>
        </p:nvSpPr>
        <p:spPr>
          <a:xfrm>
            <a:off x="6629400" y="5029200"/>
            <a:ext cx="130277" cy="146066"/>
          </a:xfrm>
          <a:prstGeom prst="ellipse">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flipH="1">
            <a:off x="5638801" y="5568934"/>
            <a:ext cx="152400" cy="146066"/>
          </a:xfrm>
          <a:prstGeom prst="ellipse">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9058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4"/>
          <p:cNvSpPr>
            <a:spLocks noChangeArrowheads="1"/>
          </p:cNvSpPr>
          <p:nvPr/>
        </p:nvSpPr>
        <p:spPr bwMode="auto">
          <a:xfrm>
            <a:off x="533400" y="1752600"/>
            <a:ext cx="6324600" cy="7620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 name="Content Placeholder 2"/>
          <p:cNvSpPr>
            <a:spLocks noGrp="1"/>
          </p:cNvSpPr>
          <p:nvPr>
            <p:ph idx="1"/>
          </p:nvPr>
        </p:nvSpPr>
        <p:spPr>
          <a:xfrm>
            <a:off x="152400" y="990600"/>
            <a:ext cx="8686800" cy="4754563"/>
          </a:xfrm>
        </p:spPr>
        <p:txBody>
          <a:bodyPr/>
          <a:lstStyle/>
          <a:p>
            <a:pPr>
              <a:defRPr/>
            </a:pPr>
            <a:r>
              <a:rPr lang="en-US" sz="1800" dirty="0" smtClean="0"/>
              <a:t>Quarks in nucleon:</a:t>
            </a:r>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smtClean="0"/>
          </a:p>
          <a:p>
            <a:pPr marL="0" indent="0">
              <a:buNone/>
              <a:defRPr/>
            </a:pPr>
            <a:endParaRPr lang="en-US" sz="1800" dirty="0"/>
          </a:p>
          <a:p>
            <a:pPr>
              <a:defRPr/>
            </a:pPr>
            <a:endParaRPr lang="en-US" sz="1800" dirty="0" smtClean="0"/>
          </a:p>
          <a:p>
            <a:pPr>
              <a:defRPr/>
            </a:pPr>
            <a:endParaRPr lang="en-US" sz="1800" dirty="0"/>
          </a:p>
          <a:p>
            <a:pPr marL="0" indent="0">
              <a:buNone/>
              <a:defRPr/>
            </a:pPr>
            <a:endParaRPr lang="en-US" sz="1800" dirty="0"/>
          </a:p>
          <a:p>
            <a:pPr marL="0" indent="0">
              <a:buNone/>
              <a:defRPr/>
            </a:pPr>
            <a:endParaRPr lang="en-US" sz="1800" dirty="0" smtClean="0"/>
          </a:p>
          <a:p>
            <a:pPr>
              <a:defRPr/>
            </a:pPr>
            <a:endParaRPr lang="en-US" sz="1800" dirty="0"/>
          </a:p>
          <a:p>
            <a:pPr>
              <a:defRPr/>
            </a:pPr>
            <a:endParaRPr lang="en-US" sz="1800" dirty="0" smtClean="0"/>
          </a:p>
          <a:p>
            <a:pPr marL="400050" lvl="1" indent="0">
              <a:buFontTx/>
              <a:buNone/>
              <a:defRPr/>
            </a:pPr>
            <a:endParaRPr lang="en-US" sz="1800" dirty="0" smtClean="0"/>
          </a:p>
          <a:p>
            <a:pPr marL="400050" lvl="1" indent="0">
              <a:buFontTx/>
              <a:buNone/>
              <a:defRPr/>
            </a:pPr>
            <a:endParaRPr lang="en-US" sz="1800" dirty="0"/>
          </a:p>
          <a:p>
            <a:pPr>
              <a:defRPr/>
            </a:pPr>
            <a:endParaRPr lang="en-US" sz="1800" dirty="0" smtClean="0"/>
          </a:p>
          <a:p>
            <a:pPr>
              <a:defRPr/>
            </a:pPr>
            <a:endParaRPr lang="en-US" sz="1800" dirty="0" smtClean="0"/>
          </a:p>
          <a:p>
            <a:pPr marL="0" indent="0">
              <a:buFontTx/>
              <a:buNone/>
              <a:defRPr/>
            </a:pPr>
            <a:endParaRPr lang="en-US" sz="1800" dirty="0" smtClean="0"/>
          </a:p>
          <a:p>
            <a:pPr marL="0" indent="0">
              <a:buFontTx/>
              <a:buNone/>
              <a:defRPr/>
            </a:pPr>
            <a:endParaRPr lang="en-US" sz="1800" dirty="0" smtClean="0"/>
          </a:p>
        </p:txBody>
      </p:sp>
      <p:sp>
        <p:nvSpPr>
          <p:cNvPr id="25" name="Rectangle 24"/>
          <p:cNvSpPr/>
          <p:nvPr/>
        </p:nvSpPr>
        <p:spPr>
          <a:xfrm>
            <a:off x="4114800" y="838200"/>
            <a:ext cx="3048000" cy="990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Slide Number Placeholder 3"/>
          <p:cNvSpPr>
            <a:spLocks noGrp="1"/>
          </p:cNvSpPr>
          <p:nvPr>
            <p:ph type="sldNum" sz="quarter" idx="12"/>
          </p:nvPr>
        </p:nvSpPr>
        <p:spPr/>
        <p:txBody>
          <a:bodyPr/>
          <a:lstStyle/>
          <a:p>
            <a:pPr>
              <a:defRPr/>
            </a:pPr>
            <a:fld id="{CAC9AAF5-2CD5-E141-9E86-A5947F669DFB}" type="slidenum">
              <a:rPr lang="en-US" smtClean="0"/>
              <a:pPr>
                <a:defRPr/>
              </a:pPr>
              <a:t>8</a:t>
            </a:fld>
            <a:endParaRPr lang="en-US"/>
          </a:p>
        </p:txBody>
      </p:sp>
      <p:graphicFrame>
        <p:nvGraphicFramePr>
          <p:cNvPr id="26" name="Object 5"/>
          <p:cNvGraphicFramePr>
            <a:graphicFrameLocks noChangeAspect="1"/>
          </p:cNvGraphicFramePr>
          <p:nvPr>
            <p:extLst>
              <p:ext uri="{D42A27DB-BD31-4B8C-83A1-F6EECF244321}">
                <p14:modId xmlns:p14="http://schemas.microsoft.com/office/powerpoint/2010/main" val="4044176570"/>
              </p:ext>
            </p:extLst>
          </p:nvPr>
        </p:nvGraphicFramePr>
        <p:xfrm>
          <a:off x="4191000" y="1295400"/>
          <a:ext cx="2817813" cy="495300"/>
        </p:xfrm>
        <a:graphic>
          <a:graphicData uri="http://schemas.openxmlformats.org/presentationml/2006/ole">
            <mc:AlternateContent xmlns:mc="http://schemas.openxmlformats.org/markup-compatibility/2006">
              <mc:Choice xmlns:v="urn:schemas-microsoft-com:vml" Requires="v">
                <p:oleObj spid="_x0000_s838726" name="Equation" r:id="rId3" imgW="1333500" imgH="215900" progId="Equation.3">
                  <p:embed/>
                </p:oleObj>
              </mc:Choice>
              <mc:Fallback>
                <p:oleObj name="Equation" r:id="rId3" imgW="1333500" imgH="215900" progId="Equation.3">
                  <p:embed/>
                  <p:pic>
                    <p:nvPicPr>
                      <p:cNvPr id="0" name=""/>
                      <p:cNvPicPr>
                        <a:picLocks noChangeAspect="1" noChangeArrowheads="1"/>
                      </p:cNvPicPr>
                      <p:nvPr/>
                    </p:nvPicPr>
                    <p:blipFill>
                      <a:blip r:embed="rId4"/>
                      <a:srcRect/>
                      <a:stretch>
                        <a:fillRect/>
                      </a:stretch>
                    </p:blipFill>
                    <p:spPr bwMode="auto">
                      <a:xfrm>
                        <a:off x="4191000" y="1295400"/>
                        <a:ext cx="2817813" cy="495300"/>
                      </a:xfrm>
                      <a:prstGeom prst="rect">
                        <a:avLst/>
                      </a:prstGeom>
                      <a:noFill/>
                      <a:ln>
                        <a:noFill/>
                      </a:ln>
                      <a:effectLst/>
                      <a:extLst/>
                    </p:spPr>
                  </p:pic>
                </p:oleObj>
              </mc:Fallback>
            </mc:AlternateContent>
          </a:graphicData>
        </a:graphic>
      </p:graphicFrame>
      <p:sp>
        <p:nvSpPr>
          <p:cNvPr id="5" name="Title 4"/>
          <p:cNvSpPr>
            <a:spLocks noGrp="1"/>
          </p:cNvSpPr>
          <p:nvPr>
            <p:ph type="title"/>
          </p:nvPr>
        </p:nvSpPr>
        <p:spPr/>
        <p:txBody>
          <a:bodyPr/>
          <a:lstStyle/>
          <a:p>
            <a:r>
              <a:rPr lang="en-US" dirty="0" err="1"/>
              <a:t>Parametrization</a:t>
            </a:r>
            <a:r>
              <a:rPr lang="en-US" dirty="0"/>
              <a:t> of</a:t>
            </a:r>
            <a:r>
              <a:rPr lang="en-US" dirty="0">
                <a:latin typeface="Symbol" charset="2"/>
                <a:cs typeface="Symbol" charset="2"/>
              </a:rPr>
              <a:t> F</a:t>
            </a:r>
            <a:r>
              <a:rPr lang="en-US" dirty="0"/>
              <a:t>(x) </a:t>
            </a:r>
            <a:r>
              <a:rPr lang="en-US" dirty="0">
                <a:sym typeface="Wingdings"/>
              </a:rPr>
              <a:t> c</a:t>
            </a:r>
            <a:r>
              <a:rPr lang="en-US" dirty="0"/>
              <a:t>ollinear PDFs</a:t>
            </a:r>
          </a:p>
        </p:txBody>
      </p:sp>
      <p:sp>
        <p:nvSpPr>
          <p:cNvPr id="7" name="TextBox 6"/>
          <p:cNvSpPr txBox="1"/>
          <p:nvPr/>
        </p:nvSpPr>
        <p:spPr>
          <a:xfrm>
            <a:off x="533400" y="4648200"/>
            <a:ext cx="184666" cy="723275"/>
          </a:xfrm>
          <a:prstGeom prst="rect">
            <a:avLst/>
          </a:prstGeom>
          <a:noFill/>
        </p:spPr>
        <p:txBody>
          <a:bodyPr wrap="none" rtlCol="0">
            <a:spAutoFit/>
          </a:bodyPr>
          <a:lstStyle/>
          <a:p>
            <a:pPr>
              <a:spcBef>
                <a:spcPts val="600"/>
              </a:spcBef>
            </a:pPr>
            <a:endParaRPr lang="en-US" dirty="0" smtClean="0"/>
          </a:p>
          <a:p>
            <a:pPr>
              <a:spcBef>
                <a:spcPts val="600"/>
              </a:spcBef>
            </a:pPr>
            <a:endParaRPr lang="en-US" dirty="0"/>
          </a:p>
        </p:txBody>
      </p:sp>
      <p:graphicFrame>
        <p:nvGraphicFramePr>
          <p:cNvPr id="27" name="Object 5"/>
          <p:cNvGraphicFramePr>
            <a:graphicFrameLocks noChangeAspect="1"/>
          </p:cNvGraphicFramePr>
          <p:nvPr>
            <p:extLst>
              <p:ext uri="{D42A27DB-BD31-4B8C-83A1-F6EECF244321}">
                <p14:modId xmlns:p14="http://schemas.microsoft.com/office/powerpoint/2010/main" val="2940425850"/>
              </p:ext>
            </p:extLst>
          </p:nvPr>
        </p:nvGraphicFramePr>
        <p:xfrm>
          <a:off x="788988" y="1828800"/>
          <a:ext cx="5821362" cy="536575"/>
        </p:xfrm>
        <a:graphic>
          <a:graphicData uri="http://schemas.openxmlformats.org/presentationml/2006/ole">
            <mc:AlternateContent xmlns:mc="http://schemas.openxmlformats.org/markup-compatibility/2006">
              <mc:Choice xmlns:v="urn:schemas-microsoft-com:vml" Requires="v">
                <p:oleObj spid="_x0000_s838727" name="Equation" r:id="rId5" imgW="2755900" imgH="254000" progId="Equation.3">
                  <p:embed/>
                </p:oleObj>
              </mc:Choice>
              <mc:Fallback>
                <p:oleObj name="Equation" r:id="rId5" imgW="2755900" imgH="254000" progId="Equation.3">
                  <p:embed/>
                  <p:pic>
                    <p:nvPicPr>
                      <p:cNvPr id="0" name=""/>
                      <p:cNvPicPr>
                        <a:picLocks noChangeAspect="1" noChangeArrowheads="1"/>
                      </p:cNvPicPr>
                      <p:nvPr/>
                    </p:nvPicPr>
                    <p:blipFill>
                      <a:blip r:embed="rId6"/>
                      <a:srcRect/>
                      <a:stretch>
                        <a:fillRect/>
                      </a:stretch>
                    </p:blipFill>
                    <p:spPr bwMode="auto">
                      <a:xfrm>
                        <a:off x="788988" y="1828800"/>
                        <a:ext cx="5821362"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 name="TextBox 4"/>
          <p:cNvSpPr txBox="1">
            <a:spLocks noChangeArrowheads="1"/>
          </p:cNvSpPr>
          <p:nvPr/>
        </p:nvSpPr>
        <p:spPr bwMode="auto">
          <a:xfrm>
            <a:off x="4114800" y="914400"/>
            <a:ext cx="1062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t>compare</a:t>
            </a:r>
          </a:p>
        </p:txBody>
      </p:sp>
      <p:cxnSp>
        <p:nvCxnSpPr>
          <p:cNvPr id="34" name="Straight Arrow Connector 33"/>
          <p:cNvCxnSpPr/>
          <p:nvPr/>
        </p:nvCxnSpPr>
        <p:spPr>
          <a:xfrm flipH="1">
            <a:off x="2819400" y="1371600"/>
            <a:ext cx="68580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5" name="TextBox 8"/>
          <p:cNvSpPr txBox="1">
            <a:spLocks noChangeArrowheads="1"/>
          </p:cNvSpPr>
          <p:nvPr/>
        </p:nvSpPr>
        <p:spPr bwMode="auto">
          <a:xfrm>
            <a:off x="3048000" y="914400"/>
            <a:ext cx="1066800" cy="369332"/>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t> </a:t>
            </a:r>
            <a:r>
              <a:rPr lang="en-US" sz="1800" dirty="0" smtClean="0"/>
              <a:t>p = x P</a:t>
            </a:r>
            <a:endParaRPr lang="en-US" sz="1800" dirty="0"/>
          </a:p>
        </p:txBody>
      </p:sp>
      <p:cxnSp>
        <p:nvCxnSpPr>
          <p:cNvPr id="36" name="Straight Arrow Connector 35"/>
          <p:cNvCxnSpPr/>
          <p:nvPr/>
        </p:nvCxnSpPr>
        <p:spPr>
          <a:xfrm>
            <a:off x="3505200" y="1371601"/>
            <a:ext cx="0" cy="5333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8"/>
          <p:cNvSpPr txBox="1">
            <a:spLocks noChangeArrowheads="1"/>
          </p:cNvSpPr>
          <p:nvPr/>
        </p:nvSpPr>
        <p:spPr bwMode="auto">
          <a:xfrm>
            <a:off x="838200" y="2667000"/>
            <a:ext cx="1524000" cy="646113"/>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err="1"/>
              <a:t>unpolarized</a:t>
            </a:r>
            <a:r>
              <a:rPr lang="en-US" sz="1800" dirty="0"/>
              <a:t> quarks</a:t>
            </a:r>
          </a:p>
        </p:txBody>
      </p:sp>
      <p:cxnSp>
        <p:nvCxnSpPr>
          <p:cNvPr id="17" name="Straight Arrow Connector 16"/>
          <p:cNvCxnSpPr/>
          <p:nvPr/>
        </p:nvCxnSpPr>
        <p:spPr>
          <a:xfrm flipV="1">
            <a:off x="2362200" y="2362200"/>
            <a:ext cx="4572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165480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4"/>
          <p:cNvSpPr>
            <a:spLocks noChangeArrowheads="1"/>
          </p:cNvSpPr>
          <p:nvPr/>
        </p:nvSpPr>
        <p:spPr bwMode="auto">
          <a:xfrm>
            <a:off x="533400" y="1752600"/>
            <a:ext cx="4191000" cy="7620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 name="Content Placeholder 2"/>
          <p:cNvSpPr>
            <a:spLocks noGrp="1"/>
          </p:cNvSpPr>
          <p:nvPr>
            <p:ph idx="1"/>
          </p:nvPr>
        </p:nvSpPr>
        <p:spPr>
          <a:xfrm>
            <a:off x="152400" y="990600"/>
            <a:ext cx="8686800" cy="5715000"/>
          </a:xfrm>
        </p:spPr>
        <p:txBody>
          <a:bodyPr/>
          <a:lstStyle/>
          <a:p>
            <a:pPr>
              <a:defRPr/>
            </a:pPr>
            <a:r>
              <a:rPr lang="en-US" sz="1800" dirty="0" smtClean="0"/>
              <a:t>Quarks in nucleon:</a:t>
            </a:r>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r>
              <a:rPr lang="en-US" sz="1800" dirty="0" smtClean="0"/>
              <a:t>Operator connection through </a:t>
            </a:r>
            <a:r>
              <a:rPr lang="en-US" sz="1800" dirty="0" err="1" smtClean="0"/>
              <a:t>Mellin</a:t>
            </a:r>
            <a:r>
              <a:rPr lang="en-US" sz="1800" dirty="0" smtClean="0"/>
              <a:t> moments</a:t>
            </a:r>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smtClean="0"/>
          </a:p>
          <a:p>
            <a:pPr>
              <a:defRPr/>
            </a:pPr>
            <a:r>
              <a:rPr lang="en-US" sz="1800" dirty="0"/>
              <a:t> </a:t>
            </a:r>
            <a:endParaRPr lang="en-US" sz="1800" dirty="0" smtClean="0"/>
          </a:p>
          <a:p>
            <a:pPr>
              <a:defRPr/>
            </a:pPr>
            <a:endParaRPr lang="en-US" sz="1800" dirty="0"/>
          </a:p>
          <a:p>
            <a:pPr>
              <a:defRPr/>
            </a:pPr>
            <a:r>
              <a:rPr lang="en-US" sz="1800" dirty="0"/>
              <a:t>A</a:t>
            </a:r>
            <a:r>
              <a:rPr lang="en-US" sz="1800" dirty="0" smtClean="0"/>
              <a:t>nomalous </a:t>
            </a:r>
            <a:r>
              <a:rPr lang="en-US" sz="1800" dirty="0"/>
              <a:t>dimensions </a:t>
            </a:r>
            <a:r>
              <a:rPr lang="en-US" sz="1800" dirty="0" smtClean="0"/>
              <a:t>can </a:t>
            </a:r>
            <a:r>
              <a:rPr lang="en-US" sz="1800" dirty="0"/>
              <a:t>be </a:t>
            </a:r>
            <a:r>
              <a:rPr lang="en-US" sz="1800" dirty="0" err="1"/>
              <a:t>Mellin</a:t>
            </a:r>
            <a:r>
              <a:rPr lang="en-US" sz="1800" dirty="0"/>
              <a:t> transformed into the splitting functions that govern the QCD evolution.</a:t>
            </a:r>
          </a:p>
          <a:p>
            <a:pPr marL="0" indent="0">
              <a:buNone/>
              <a:defRPr/>
            </a:pPr>
            <a:endParaRPr lang="en-US" sz="1800" dirty="0"/>
          </a:p>
          <a:p>
            <a:pPr marL="0" indent="0">
              <a:buNone/>
              <a:defRPr/>
            </a:pPr>
            <a:endParaRPr lang="en-US" sz="1800" dirty="0" smtClean="0"/>
          </a:p>
          <a:p>
            <a:pPr marL="0" indent="0">
              <a:buNone/>
              <a:defRPr/>
            </a:pPr>
            <a:endParaRPr lang="en-US" sz="1800" dirty="0"/>
          </a:p>
          <a:p>
            <a:pPr marL="0" indent="0">
              <a:buNone/>
              <a:defRPr/>
            </a:pPr>
            <a:endParaRPr lang="en-US" sz="1800" dirty="0"/>
          </a:p>
          <a:p>
            <a:pPr marL="0" indent="0">
              <a:buNone/>
              <a:defRPr/>
            </a:pPr>
            <a:endParaRPr lang="en-US" sz="1800" dirty="0" smtClean="0"/>
          </a:p>
          <a:p>
            <a:pPr>
              <a:defRPr/>
            </a:pPr>
            <a:endParaRPr lang="en-US" sz="1800" dirty="0"/>
          </a:p>
          <a:p>
            <a:pPr>
              <a:defRPr/>
            </a:pPr>
            <a:endParaRPr lang="en-US" sz="1800" dirty="0" smtClean="0"/>
          </a:p>
          <a:p>
            <a:pPr marL="400050" lvl="1" indent="0">
              <a:buFontTx/>
              <a:buNone/>
              <a:defRPr/>
            </a:pPr>
            <a:endParaRPr lang="en-US" sz="1800" dirty="0" smtClean="0"/>
          </a:p>
          <a:p>
            <a:pPr marL="400050" lvl="1" indent="0">
              <a:buFontTx/>
              <a:buNone/>
              <a:defRPr/>
            </a:pPr>
            <a:endParaRPr lang="en-US" sz="1800" dirty="0"/>
          </a:p>
          <a:p>
            <a:pPr>
              <a:defRPr/>
            </a:pPr>
            <a:endParaRPr lang="en-US" sz="1800" dirty="0" smtClean="0"/>
          </a:p>
          <a:p>
            <a:pPr>
              <a:defRPr/>
            </a:pPr>
            <a:endParaRPr lang="en-US" sz="1800" dirty="0" smtClean="0"/>
          </a:p>
          <a:p>
            <a:pPr marL="0" indent="0">
              <a:buFontTx/>
              <a:buNone/>
              <a:defRPr/>
            </a:pPr>
            <a:endParaRPr lang="en-US" sz="1800" dirty="0" smtClean="0"/>
          </a:p>
          <a:p>
            <a:pPr marL="0" indent="0">
              <a:buFontTx/>
              <a:buNone/>
              <a:defRPr/>
            </a:pPr>
            <a:endParaRPr lang="en-US" sz="1800" dirty="0" smtClean="0"/>
          </a:p>
        </p:txBody>
      </p:sp>
      <p:sp>
        <p:nvSpPr>
          <p:cNvPr id="25" name="Rectangle 24"/>
          <p:cNvSpPr/>
          <p:nvPr/>
        </p:nvSpPr>
        <p:spPr>
          <a:xfrm>
            <a:off x="4114800" y="838200"/>
            <a:ext cx="3048000" cy="990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Slide Number Placeholder 3"/>
          <p:cNvSpPr>
            <a:spLocks noGrp="1"/>
          </p:cNvSpPr>
          <p:nvPr>
            <p:ph type="sldNum" sz="quarter" idx="12"/>
          </p:nvPr>
        </p:nvSpPr>
        <p:spPr/>
        <p:txBody>
          <a:bodyPr/>
          <a:lstStyle/>
          <a:p>
            <a:pPr>
              <a:defRPr/>
            </a:pPr>
            <a:fld id="{CAC9AAF5-2CD5-E141-9E86-A5947F669DFB}" type="slidenum">
              <a:rPr lang="en-US" smtClean="0"/>
              <a:pPr>
                <a:defRPr/>
              </a:pPr>
              <a:t>9</a:t>
            </a:fld>
            <a:endParaRPr lang="en-US"/>
          </a:p>
        </p:txBody>
      </p:sp>
      <p:graphicFrame>
        <p:nvGraphicFramePr>
          <p:cNvPr id="26" name="Object 5"/>
          <p:cNvGraphicFramePr>
            <a:graphicFrameLocks noChangeAspect="1"/>
          </p:cNvGraphicFramePr>
          <p:nvPr>
            <p:extLst>
              <p:ext uri="{D42A27DB-BD31-4B8C-83A1-F6EECF244321}">
                <p14:modId xmlns:p14="http://schemas.microsoft.com/office/powerpoint/2010/main" val="3609792541"/>
              </p:ext>
            </p:extLst>
          </p:nvPr>
        </p:nvGraphicFramePr>
        <p:xfrm>
          <a:off x="4191000" y="1295400"/>
          <a:ext cx="2817813" cy="495300"/>
        </p:xfrm>
        <a:graphic>
          <a:graphicData uri="http://schemas.openxmlformats.org/presentationml/2006/ole">
            <mc:AlternateContent xmlns:mc="http://schemas.openxmlformats.org/markup-compatibility/2006">
              <mc:Choice xmlns:v="urn:schemas-microsoft-com:vml" Requires="v">
                <p:oleObj spid="_x0000_s726188" name="Equation" r:id="rId3" imgW="1333500" imgH="215900" progId="Equation.3">
                  <p:embed/>
                </p:oleObj>
              </mc:Choice>
              <mc:Fallback>
                <p:oleObj name="Equation" r:id="rId3" imgW="1333500" imgH="215900" progId="Equation.3">
                  <p:embed/>
                  <p:pic>
                    <p:nvPicPr>
                      <p:cNvPr id="0" name=""/>
                      <p:cNvPicPr>
                        <a:picLocks noChangeAspect="1" noChangeArrowheads="1"/>
                      </p:cNvPicPr>
                      <p:nvPr/>
                    </p:nvPicPr>
                    <p:blipFill>
                      <a:blip r:embed="rId4"/>
                      <a:srcRect/>
                      <a:stretch>
                        <a:fillRect/>
                      </a:stretch>
                    </p:blipFill>
                    <p:spPr bwMode="auto">
                      <a:xfrm>
                        <a:off x="4191000" y="1295400"/>
                        <a:ext cx="2817813" cy="495300"/>
                      </a:xfrm>
                      <a:prstGeom prst="rect">
                        <a:avLst/>
                      </a:prstGeom>
                      <a:noFill/>
                      <a:ln>
                        <a:noFill/>
                      </a:ln>
                      <a:effectLst/>
                      <a:extLst/>
                    </p:spPr>
                  </p:pic>
                </p:oleObj>
              </mc:Fallback>
            </mc:AlternateContent>
          </a:graphicData>
        </a:graphic>
      </p:graphicFrame>
      <p:sp>
        <p:nvSpPr>
          <p:cNvPr id="5" name="Title 4"/>
          <p:cNvSpPr>
            <a:spLocks noGrp="1"/>
          </p:cNvSpPr>
          <p:nvPr>
            <p:ph type="title"/>
          </p:nvPr>
        </p:nvSpPr>
        <p:spPr/>
        <p:txBody>
          <a:bodyPr/>
          <a:lstStyle/>
          <a:p>
            <a:r>
              <a:rPr lang="en-US" dirty="0" err="1" smtClean="0"/>
              <a:t>Parametrization</a:t>
            </a:r>
            <a:r>
              <a:rPr lang="en-US" dirty="0" smtClean="0"/>
              <a:t> of</a:t>
            </a:r>
            <a:r>
              <a:rPr lang="en-US" dirty="0" smtClean="0">
                <a:latin typeface="Symbol" charset="2"/>
                <a:cs typeface="Symbol" charset="2"/>
              </a:rPr>
              <a:t> F</a:t>
            </a:r>
            <a:r>
              <a:rPr lang="en-US" dirty="0" smtClean="0"/>
              <a:t>(x) </a:t>
            </a:r>
            <a:r>
              <a:rPr lang="en-US" dirty="0" smtClean="0">
                <a:sym typeface="Wingdings"/>
              </a:rPr>
              <a:t> c</a:t>
            </a:r>
            <a:r>
              <a:rPr lang="en-US" dirty="0" smtClean="0"/>
              <a:t>ollinear PDFs</a:t>
            </a:r>
            <a:endParaRPr lang="en-US" dirty="0"/>
          </a:p>
        </p:txBody>
      </p:sp>
      <p:graphicFrame>
        <p:nvGraphicFramePr>
          <p:cNvPr id="27" name="Object 5"/>
          <p:cNvGraphicFramePr>
            <a:graphicFrameLocks noChangeAspect="1"/>
          </p:cNvGraphicFramePr>
          <p:nvPr>
            <p:extLst>
              <p:ext uri="{D42A27DB-BD31-4B8C-83A1-F6EECF244321}">
                <p14:modId xmlns:p14="http://schemas.microsoft.com/office/powerpoint/2010/main" val="3410436449"/>
              </p:ext>
            </p:extLst>
          </p:nvPr>
        </p:nvGraphicFramePr>
        <p:xfrm>
          <a:off x="1096963" y="1828800"/>
          <a:ext cx="3406775" cy="536575"/>
        </p:xfrm>
        <a:graphic>
          <a:graphicData uri="http://schemas.openxmlformats.org/presentationml/2006/ole">
            <mc:AlternateContent xmlns:mc="http://schemas.openxmlformats.org/markup-compatibility/2006">
              <mc:Choice xmlns:v="urn:schemas-microsoft-com:vml" Requires="v">
                <p:oleObj spid="_x0000_s726189" name="Equation" r:id="rId5" imgW="1612900" imgH="254000" progId="Equation.3">
                  <p:embed/>
                </p:oleObj>
              </mc:Choice>
              <mc:Fallback>
                <p:oleObj name="Equation" r:id="rId5" imgW="1612900" imgH="254000" progId="Equation.3">
                  <p:embed/>
                  <p:pic>
                    <p:nvPicPr>
                      <p:cNvPr id="0" name=""/>
                      <p:cNvPicPr>
                        <a:picLocks noChangeAspect="1" noChangeArrowheads="1"/>
                      </p:cNvPicPr>
                      <p:nvPr/>
                    </p:nvPicPr>
                    <p:blipFill>
                      <a:blip r:embed="rId6"/>
                      <a:srcRect/>
                      <a:stretch>
                        <a:fillRect/>
                      </a:stretch>
                    </p:blipFill>
                    <p:spPr bwMode="auto">
                      <a:xfrm>
                        <a:off x="1096963" y="1828800"/>
                        <a:ext cx="340677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 name="TextBox 4"/>
          <p:cNvSpPr txBox="1">
            <a:spLocks noChangeArrowheads="1"/>
          </p:cNvSpPr>
          <p:nvPr/>
        </p:nvSpPr>
        <p:spPr bwMode="auto">
          <a:xfrm>
            <a:off x="4114800" y="914400"/>
            <a:ext cx="1062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t>compare</a:t>
            </a:r>
          </a:p>
        </p:txBody>
      </p:sp>
      <p:sp>
        <p:nvSpPr>
          <p:cNvPr id="31" name="TextBox 8"/>
          <p:cNvSpPr txBox="1">
            <a:spLocks noChangeArrowheads="1"/>
          </p:cNvSpPr>
          <p:nvPr/>
        </p:nvSpPr>
        <p:spPr bwMode="auto">
          <a:xfrm>
            <a:off x="838200" y="2667000"/>
            <a:ext cx="1524000" cy="646113"/>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err="1"/>
              <a:t>unpolarized</a:t>
            </a:r>
            <a:r>
              <a:rPr lang="en-US" sz="1800" dirty="0"/>
              <a:t> quarks</a:t>
            </a:r>
          </a:p>
        </p:txBody>
      </p:sp>
      <p:cxnSp>
        <p:nvCxnSpPr>
          <p:cNvPr id="33" name="Straight Arrow Connector 32"/>
          <p:cNvCxnSpPr/>
          <p:nvPr/>
        </p:nvCxnSpPr>
        <p:spPr>
          <a:xfrm flipV="1">
            <a:off x="2362200" y="2362200"/>
            <a:ext cx="4572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6" name="Object 4"/>
          <p:cNvGraphicFramePr>
            <a:graphicFrameLocks noChangeAspect="1"/>
          </p:cNvGraphicFramePr>
          <p:nvPr>
            <p:extLst>
              <p:ext uri="{D42A27DB-BD31-4B8C-83A1-F6EECF244321}">
                <p14:modId xmlns:p14="http://schemas.microsoft.com/office/powerpoint/2010/main" val="3382778536"/>
              </p:ext>
            </p:extLst>
          </p:nvPr>
        </p:nvGraphicFramePr>
        <p:xfrm>
          <a:off x="1066800" y="3657601"/>
          <a:ext cx="6324600" cy="1448832"/>
        </p:xfrm>
        <a:graphic>
          <a:graphicData uri="http://schemas.openxmlformats.org/presentationml/2006/ole">
            <mc:AlternateContent xmlns:mc="http://schemas.openxmlformats.org/markup-compatibility/2006">
              <mc:Choice xmlns:v="urn:schemas-microsoft-com:vml" Requires="v">
                <p:oleObj spid="_x0000_s726190" name="Equation" r:id="rId7" imgW="3873500" imgH="889000" progId="Equation.3">
                  <p:embed/>
                </p:oleObj>
              </mc:Choice>
              <mc:Fallback>
                <p:oleObj name="Equation" r:id="rId7" imgW="3873500" imgH="889000" progId="Equation.3">
                  <p:embed/>
                  <p:pic>
                    <p:nvPicPr>
                      <p:cNvPr id="0" name=""/>
                      <p:cNvPicPr>
                        <a:picLocks noChangeAspect="1" noChangeArrowheads="1"/>
                      </p:cNvPicPr>
                      <p:nvPr/>
                    </p:nvPicPr>
                    <p:blipFill>
                      <a:blip r:embed="rId8"/>
                      <a:srcRect/>
                      <a:stretch>
                        <a:fillRect/>
                      </a:stretch>
                    </p:blipFill>
                    <p:spPr bwMode="auto">
                      <a:xfrm>
                        <a:off x="1066800" y="3657601"/>
                        <a:ext cx="6324600" cy="1448832"/>
                      </a:xfrm>
                      <a:prstGeom prst="rect">
                        <a:avLst/>
                      </a:prstGeom>
                      <a:noFill/>
                      <a:ln>
                        <a:noFill/>
                      </a:ln>
                      <a:extLst/>
                    </p:spPr>
                  </p:pic>
                </p:oleObj>
              </mc:Fallback>
            </mc:AlternateContent>
          </a:graphicData>
        </a:graphic>
      </p:graphicFrame>
      <p:graphicFrame>
        <p:nvGraphicFramePr>
          <p:cNvPr id="17" name="Object 10"/>
          <p:cNvGraphicFramePr>
            <a:graphicFrameLocks noChangeAspect="1"/>
          </p:cNvGraphicFramePr>
          <p:nvPr>
            <p:extLst>
              <p:ext uri="{D42A27DB-BD31-4B8C-83A1-F6EECF244321}">
                <p14:modId xmlns:p14="http://schemas.microsoft.com/office/powerpoint/2010/main" val="181113796"/>
              </p:ext>
            </p:extLst>
          </p:nvPr>
        </p:nvGraphicFramePr>
        <p:xfrm>
          <a:off x="685801" y="5279767"/>
          <a:ext cx="5486400" cy="527200"/>
        </p:xfrm>
        <a:graphic>
          <a:graphicData uri="http://schemas.openxmlformats.org/presentationml/2006/ole">
            <mc:AlternateContent xmlns:mc="http://schemas.openxmlformats.org/markup-compatibility/2006">
              <mc:Choice xmlns:v="urn:schemas-microsoft-com:vml" Requires="v">
                <p:oleObj spid="_x0000_s726191" name="Equation" r:id="rId9" imgW="3035300" imgH="292100" progId="Equation.3">
                  <p:embed/>
                </p:oleObj>
              </mc:Choice>
              <mc:Fallback>
                <p:oleObj name="Equation" r:id="rId9" imgW="3035300" imgH="292100" progId="Equation.3">
                  <p:embed/>
                  <p:pic>
                    <p:nvPicPr>
                      <p:cNvPr id="0" name=""/>
                      <p:cNvPicPr>
                        <a:picLocks noChangeAspect="1" noChangeArrowheads="1"/>
                      </p:cNvPicPr>
                      <p:nvPr/>
                    </p:nvPicPr>
                    <p:blipFill>
                      <a:blip r:embed="rId10"/>
                      <a:srcRect/>
                      <a:stretch>
                        <a:fillRect/>
                      </a:stretch>
                    </p:blipFill>
                    <p:spPr bwMode="auto">
                      <a:xfrm>
                        <a:off x="685801" y="5279767"/>
                        <a:ext cx="5486400" cy="527200"/>
                      </a:xfrm>
                      <a:prstGeom prst="rect">
                        <a:avLst/>
                      </a:prstGeom>
                      <a:noFill/>
                      <a:ln>
                        <a:noFill/>
                      </a:ln>
                      <a:effectLst/>
                      <a:extLst/>
                    </p:spPr>
                  </p:pic>
                </p:oleObj>
              </mc:Fallback>
            </mc:AlternateContent>
          </a:graphicData>
        </a:graphic>
      </p:graphicFrame>
      <p:sp>
        <p:nvSpPr>
          <p:cNvPr id="18" name="Rectangular Callout 17"/>
          <p:cNvSpPr/>
          <p:nvPr/>
        </p:nvSpPr>
        <p:spPr>
          <a:xfrm>
            <a:off x="228600" y="4495800"/>
            <a:ext cx="1676400" cy="381000"/>
          </a:xfrm>
          <a:prstGeom prst="wedgeRectCallout">
            <a:avLst>
              <a:gd name="adj1" fmla="val 45587"/>
              <a:gd name="adj2" fmla="val -11421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x = p</a:t>
            </a:r>
            <a:r>
              <a:rPr lang="en-US" baseline="30000" dirty="0" smtClean="0">
                <a:solidFill>
                  <a:schemeClr val="tx1"/>
                </a:solidFill>
              </a:rPr>
              <a:t>+</a:t>
            </a:r>
            <a:r>
              <a:rPr lang="en-US" dirty="0" smtClean="0">
                <a:solidFill>
                  <a:schemeClr val="tx1"/>
                </a:solidFill>
              </a:rPr>
              <a:t> = </a:t>
            </a:r>
            <a:r>
              <a:rPr lang="en-US" dirty="0" err="1" smtClean="0">
                <a:solidFill>
                  <a:schemeClr val="tx1"/>
                </a:solidFill>
              </a:rPr>
              <a:t>p.n</a:t>
            </a:r>
            <a:r>
              <a:rPr lang="en-US" dirty="0" smtClean="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259565566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8321</TotalTime>
  <Words>2775</Words>
  <Application>Microsoft Macintosh PowerPoint</Application>
  <PresentationFormat>On-screen Show (4:3)</PresentationFormat>
  <Paragraphs>751</Paragraphs>
  <Slides>40</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Default Design</vt:lpstr>
      <vt:lpstr>Equation</vt:lpstr>
      <vt:lpstr>Spin Physics and Transverse Structure</vt:lpstr>
      <vt:lpstr>ABSTRACT</vt:lpstr>
      <vt:lpstr>Parton distribution (PDF) and fragmentation (PFF) functions</vt:lpstr>
      <vt:lpstr>Link to matrix elements  hadron correlators</vt:lpstr>
      <vt:lpstr>Link to matrix elements  hadron correlators</vt:lpstr>
      <vt:lpstr>(Un)integrated correlators</vt:lpstr>
      <vt:lpstr>TMDs and color gauge invariance</vt:lpstr>
      <vt:lpstr>Parametrization of F(x)  collinear PDFs</vt:lpstr>
      <vt:lpstr>Parametrization of F(x)  collinear PDFs</vt:lpstr>
      <vt:lpstr>Collinear PDFs without polarization</vt:lpstr>
      <vt:lpstr>Collinear PDFs with polarization</vt:lpstr>
      <vt:lpstr>TMDs with polarization</vt:lpstr>
      <vt:lpstr>TMDs with polarization</vt:lpstr>
      <vt:lpstr>TMDs with polarization </vt:lpstr>
      <vt:lpstr>TMD structures for quark PDFs</vt:lpstr>
      <vt:lpstr>gluon TMD’s without polarization </vt:lpstr>
      <vt:lpstr>TMD structures for quark and gluon PDFs</vt:lpstr>
      <vt:lpstr>TMD structures for quark and gluon PFFs</vt:lpstr>
      <vt:lpstr>Requirements and possibilities to measure QT</vt:lpstr>
      <vt:lpstr>Rich phenomenology </vt:lpstr>
      <vt:lpstr>TMDs and factorization</vt:lpstr>
      <vt:lpstr>Non-universality because of process dependent gauge links</vt:lpstr>
      <vt:lpstr>Non-universality because of process dependent gauge links</vt:lpstr>
      <vt:lpstr>Consequences for parametrizations of TMDs</vt:lpstr>
      <vt:lpstr>Transverse moments  operator structure of TMD PDFs</vt:lpstr>
      <vt:lpstr>TMD and collinear twist 3</vt:lpstr>
      <vt:lpstr>Operator classification of TMDs according to rank</vt:lpstr>
      <vt:lpstr>Distribution versus fragmentation functions</vt:lpstr>
      <vt:lpstr>Operator classification of TMDs</vt:lpstr>
      <vt:lpstr>Operator classification of quark TMDs (unpolarized nucleon)</vt:lpstr>
      <vt:lpstr>Operator classification of quark TMDs (polarized nucleon)</vt:lpstr>
      <vt:lpstr>Operator classification of TMDs (including trace terms)</vt:lpstr>
      <vt:lpstr>Operator classification of TMDs (including trace terms)</vt:lpstr>
      <vt:lpstr>Operator classification of TMDs (including trace terms)</vt:lpstr>
      <vt:lpstr>Operator classification of TMDs (including trace terms)</vt:lpstr>
      <vt:lpstr>Entanglement in processes with two initial state hadrons</vt:lpstr>
      <vt:lpstr> Correlators in description of hard process (e.g. DY)</vt:lpstr>
      <vt:lpstr>Attempts to provide a useful database have started</vt:lpstr>
      <vt:lpstr>Conclusions and outlook</vt:lpstr>
      <vt:lpstr>Some other (related) contributions </vt:lpstr>
    </vt:vector>
  </TitlesOfParts>
  <Company>vu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creator>mulders</dc:creator>
  <cp:lastModifiedBy>Piet Mulders</cp:lastModifiedBy>
  <cp:revision>529</cp:revision>
  <cp:lastPrinted>2015-04-24T08:01:15Z</cp:lastPrinted>
  <dcterms:created xsi:type="dcterms:W3CDTF">2004-02-07T16:01:03Z</dcterms:created>
  <dcterms:modified xsi:type="dcterms:W3CDTF">2015-04-26T07:59:44Z</dcterms:modified>
</cp:coreProperties>
</file>