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notesSlides/notesSlide1.xml" ContentType="application/vnd.openxmlformats-officedocument.presentationml.notesSlide+xml"/>
  <Override PartName="/ppt/embeddings/oleObject22.bin" ContentType="application/vnd.openxmlformats-officedocument.oleObject"/>
  <Override PartName="/ppt/embeddings/oleObject23.bin" ContentType="application/vnd.openxmlformats-officedocument.oleObject"/>
  <Override PartName="/ppt/notesSlides/notesSlide2.xml" ContentType="application/vnd.openxmlformats-officedocument.presentationml.notesSlide+xml"/>
  <Override PartName="/ppt/embeddings/oleObject24.bin" ContentType="application/vnd.openxmlformats-officedocument.oleObject"/>
  <Override PartName="/ppt/embeddings/oleObject25.bin" ContentType="application/vnd.openxmlformats-officedocument.oleObject"/>
  <Override PartName="/ppt/notesSlides/notesSlide3.xml" ContentType="application/vnd.openxmlformats-officedocument.presentationml.notesSlide+xml"/>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notesSlides/notesSlide4.xml" ContentType="application/vnd.openxmlformats-officedocument.presentationml.notesSlide+xml"/>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embeddings/oleObject62.bin" ContentType="application/vnd.openxmlformats-officedocument.oleObject"/>
  <Override PartName="/ppt/embeddings/oleObject63.bin" ContentType="application/vnd.openxmlformats-officedocument.oleObject"/>
  <Override PartName="/ppt/embeddings/oleObject64.bin" ContentType="application/vnd.openxmlformats-officedocument.oleObject"/>
  <Override PartName="/ppt/embeddings/oleObject65.bin" ContentType="application/vnd.openxmlformats-officedocument.oleObject"/>
  <Override PartName="/ppt/embeddings/oleObject66.bin" ContentType="application/vnd.openxmlformats-officedocument.oleObject"/>
  <Override PartName="/ppt/embeddings/oleObject67.bin" ContentType="application/vnd.openxmlformats-officedocument.oleObject"/>
  <Override PartName="/ppt/embeddings/oleObject68.bin" ContentType="application/vnd.openxmlformats-officedocument.oleObject"/>
  <Override PartName="/ppt/embeddings/oleObject69.bin" ContentType="application/vnd.openxmlformats-officedocument.oleObject"/>
  <Override PartName="/ppt/embeddings/oleObject70.bin" ContentType="application/vnd.openxmlformats-officedocument.oleObject"/>
  <Override PartName="/ppt/embeddings/oleObject71.bin" ContentType="application/vnd.openxmlformats-officedocument.oleObject"/>
  <Override PartName="/ppt/embeddings/oleObject72.bin" ContentType="application/vnd.openxmlformats-officedocument.oleObject"/>
  <Override PartName="/ppt/embeddings/oleObject73.bin" ContentType="application/vnd.openxmlformats-officedocument.oleObject"/>
  <Override PartName="/ppt/embeddings/oleObject74.bin" ContentType="application/vnd.openxmlformats-officedocument.oleObject"/>
  <Override PartName="/ppt/embeddings/oleObject75.bin" ContentType="application/vnd.openxmlformats-officedocument.oleObject"/>
  <Override PartName="/ppt/embeddings/oleObject76.bin" ContentType="application/vnd.openxmlformats-officedocument.oleObject"/>
  <Override PartName="/ppt/embeddings/oleObject77.bin" ContentType="application/vnd.openxmlformats-officedocument.oleObject"/>
  <Override PartName="/ppt/embeddings/oleObject78.bin" ContentType="application/vnd.openxmlformats-officedocument.oleObject"/>
  <Override PartName="/ppt/notesSlides/notesSlide5.xml" ContentType="application/vnd.openxmlformats-officedocument.presentationml.notesSlide+xml"/>
  <Override PartName="/ppt/embeddings/oleObject79.bin" ContentType="application/vnd.openxmlformats-officedocument.oleObject"/>
  <Override PartName="/ppt/embeddings/oleObject80.bin" ContentType="application/vnd.openxmlformats-officedocument.oleObject"/>
  <Override PartName="/ppt/embeddings/oleObject81.bin" ContentType="application/vnd.openxmlformats-officedocument.oleObject"/>
  <Override PartName="/ppt/notesSlides/notesSlide6.xml" ContentType="application/vnd.openxmlformats-officedocument.presentationml.notesSlide+xml"/>
  <Override PartName="/ppt/embeddings/oleObject82.bin" ContentType="application/vnd.openxmlformats-officedocument.oleObject"/>
  <Override PartName="/ppt/embeddings/oleObject83.bin" ContentType="application/vnd.openxmlformats-officedocument.oleObject"/>
  <Override PartName="/ppt/notesSlides/notesSlide7.xml" ContentType="application/vnd.openxmlformats-officedocument.presentationml.notesSlide+xml"/>
  <Override PartName="/ppt/embeddings/oleObject84.bin" ContentType="application/vnd.openxmlformats-officedocument.oleObject"/>
  <Override PartName="/ppt/embeddings/oleObject85.bin" ContentType="application/vnd.openxmlformats-officedocument.oleObject"/>
  <Override PartName="/ppt/embeddings/oleObject86.bin" ContentType="application/vnd.openxmlformats-officedocument.oleObject"/>
  <Override PartName="/ppt/embeddings/oleObject87.bin" ContentType="application/vnd.openxmlformats-officedocument.oleObject"/>
  <Override PartName="/ppt/embeddings/oleObject88.bin" ContentType="application/vnd.openxmlformats-officedocument.oleObject"/>
  <Override PartName="/ppt/embeddings/oleObject89.bin" ContentType="application/vnd.openxmlformats-officedocument.oleObject"/>
  <Override PartName="/ppt/embeddings/oleObject90.bin" ContentType="application/vnd.openxmlformats-officedocument.oleObject"/>
  <Override PartName="/ppt/embeddings/oleObject91.bin" ContentType="application/vnd.openxmlformats-officedocument.oleObject"/>
  <Override PartName="/ppt/embeddings/oleObject92.bin" ContentType="application/vnd.openxmlformats-officedocument.oleObject"/>
  <Override PartName="/ppt/embeddings/oleObject93.bin" ContentType="application/vnd.openxmlformats-officedocument.oleObject"/>
  <Override PartName="/ppt/notesSlides/notesSlide8.xml" ContentType="application/vnd.openxmlformats-officedocument.presentationml.notesSlide+xml"/>
  <Override PartName="/ppt/embeddings/oleObject94.bin" ContentType="application/vnd.openxmlformats-officedocument.oleObject"/>
  <Override PartName="/ppt/embeddings/oleObject95.bin" ContentType="application/vnd.openxmlformats-officedocument.oleObject"/>
  <Override PartName="/ppt/embeddings/oleObject96.bin" ContentType="application/vnd.openxmlformats-officedocument.oleObject"/>
  <Override PartName="/ppt/embeddings/oleObject97.bin" ContentType="application/vnd.openxmlformats-officedocument.oleObject"/>
  <Override PartName="/ppt/embeddings/oleObject98.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99.bin" ContentType="application/vnd.openxmlformats-officedocument.oleObject"/>
  <Override PartName="/ppt/embeddings/oleObject100.bin" ContentType="application/vnd.openxmlformats-officedocument.oleObject"/>
  <Override PartName="/ppt/embeddings/oleObject101.bin" ContentType="application/vnd.openxmlformats-officedocument.oleObject"/>
  <Override PartName="/ppt/embeddings/oleObject102.bin" ContentType="application/vnd.openxmlformats-officedocument.oleObject"/>
  <Override PartName="/ppt/embeddings/oleObject103.bin" ContentType="application/vnd.openxmlformats-officedocument.oleObject"/>
  <Override PartName="/ppt/embeddings/oleObject104.bin" ContentType="application/vnd.openxmlformats-officedocument.oleObject"/>
  <Override PartName="/ppt/embeddings/oleObject105.bin" ContentType="application/vnd.openxmlformats-officedocument.oleObject"/>
  <Override PartName="/ppt/embeddings/oleObject106.bin" ContentType="application/vnd.openxmlformats-officedocument.oleObject"/>
  <Override PartName="/ppt/embeddings/oleObject107.bin" ContentType="application/vnd.openxmlformats-officedocument.oleObject"/>
  <Override PartName="/ppt/embeddings/oleObject108.bin" ContentType="application/vnd.openxmlformats-officedocument.oleObject"/>
  <Override PartName="/ppt/embeddings/oleObject109.bin" ContentType="application/vnd.openxmlformats-officedocument.oleObject"/>
  <Override PartName="/ppt/embeddings/oleObject110.bin" ContentType="application/vnd.openxmlformats-officedocument.oleObject"/>
  <Override PartName="/ppt/embeddings/oleObject111.bin" ContentType="application/vnd.openxmlformats-officedocument.oleObject"/>
  <Override PartName="/ppt/notesSlides/notesSlide11.xml" ContentType="application/vnd.openxmlformats-officedocument.presentationml.notesSlide+xml"/>
  <Override PartName="/ppt/embeddings/oleObject112.bin" ContentType="application/vnd.openxmlformats-officedocument.oleObject"/>
  <Override PartName="/ppt/embeddings/oleObject113.bin" ContentType="application/vnd.openxmlformats-officedocument.oleObject"/>
  <Override PartName="/ppt/embeddings/oleObject114.bin" ContentType="application/vnd.openxmlformats-officedocument.oleObject"/>
  <Override PartName="/ppt/embeddings/oleObject115.bin" ContentType="application/vnd.openxmlformats-officedocument.oleObject"/>
  <Override PartName="/ppt/embeddings/oleObject116.bin" ContentType="application/vnd.openxmlformats-officedocument.oleObject"/>
  <Override PartName="/ppt/embeddings/oleObject117.bin" ContentType="application/vnd.openxmlformats-officedocument.oleObject"/>
  <Override PartName="/ppt/notesSlides/notesSlide12.xml" ContentType="application/vnd.openxmlformats-officedocument.presentationml.notesSlide+xml"/>
  <Override PartName="/ppt/embeddings/oleObject118.bin" ContentType="application/vnd.openxmlformats-officedocument.oleObject"/>
  <Override PartName="/ppt/embeddings/oleObject119.bin" ContentType="application/vnd.openxmlformats-officedocument.oleObject"/>
  <Override PartName="/ppt/embeddings/oleObject120.bin" ContentType="application/vnd.openxmlformats-officedocument.oleObject"/>
  <Override PartName="/ppt/notesSlides/notesSlide13.xml" ContentType="application/vnd.openxmlformats-officedocument.presentationml.notesSlide+xml"/>
  <Override PartName="/ppt/embeddings/oleObject121.bin" ContentType="application/vnd.openxmlformats-officedocument.oleObject"/>
  <Override PartName="/ppt/embeddings/oleObject122.bin" ContentType="application/vnd.openxmlformats-officedocument.oleObject"/>
  <Override PartName="/ppt/embeddings/oleObject123.bin" ContentType="application/vnd.openxmlformats-officedocument.oleObject"/>
  <Override PartName="/ppt/notesSlides/notesSlide14.xml" ContentType="application/vnd.openxmlformats-officedocument.presentationml.notesSlide+xml"/>
  <Override PartName="/ppt/embeddings/oleObject124.bin" ContentType="application/vnd.openxmlformats-officedocument.oleObject"/>
  <Override PartName="/ppt/embeddings/oleObject125.bin" ContentType="application/vnd.openxmlformats-officedocument.oleObject"/>
  <Override PartName="/ppt/embeddings/oleObject126.bin" ContentType="application/vnd.openxmlformats-officedocument.oleObject"/>
  <Override PartName="/ppt/embeddings/oleObject127.bin" ContentType="application/vnd.openxmlformats-officedocument.oleObject"/>
  <Override PartName="/ppt/embeddings/oleObject128.bin" ContentType="application/vnd.openxmlformats-officedocument.oleObject"/>
  <Override PartName="/ppt/embeddings/oleObject129.bin" ContentType="application/vnd.openxmlformats-officedocument.oleObject"/>
  <Override PartName="/ppt/notesSlides/notesSlide15.xml" ContentType="application/vnd.openxmlformats-officedocument.presentationml.notesSlide+xml"/>
  <Override PartName="/ppt/embeddings/oleObject130.bin" ContentType="application/vnd.openxmlformats-officedocument.oleObject"/>
  <Override PartName="/ppt/embeddings/oleObject131.bin" ContentType="application/vnd.openxmlformats-officedocument.oleObject"/>
  <Override PartName="/ppt/embeddings/oleObject132.bin" ContentType="application/vnd.openxmlformats-officedocument.oleObject"/>
  <Override PartName="/ppt/embeddings/oleObject133.bin" ContentType="application/vnd.openxmlformats-officedocument.oleObject"/>
  <Override PartName="/ppt/embeddings/oleObject134.bin" ContentType="application/vnd.openxmlformats-officedocument.oleObject"/>
  <Override PartName="/ppt/embeddings/oleObject135.bin" ContentType="application/vnd.openxmlformats-officedocument.oleObject"/>
  <Override PartName="/ppt/embeddings/oleObject136.bin" ContentType="application/vnd.openxmlformats-officedocument.oleObject"/>
  <Override PartName="/ppt/embeddings/oleObject137.bin" ContentType="application/vnd.openxmlformats-officedocument.oleObject"/>
  <Override PartName="/ppt/embeddings/oleObject138.bin" ContentType="application/vnd.openxmlformats-officedocument.oleObject"/>
  <Override PartName="/ppt/embeddings/oleObject139.bin" ContentType="application/vnd.openxmlformats-officedocument.oleObject"/>
  <Override PartName="/ppt/embeddings/oleObject140.bin" ContentType="application/vnd.openxmlformats-officedocument.oleObject"/>
  <Override PartName="/ppt/embeddings/oleObject141.bin" ContentType="application/vnd.openxmlformats-officedocument.oleObject"/>
  <Override PartName="/ppt/embeddings/oleObject142.bin" ContentType="application/vnd.openxmlformats-officedocument.oleObject"/>
  <Override PartName="/ppt/embeddings/oleObject143.bin" ContentType="application/vnd.openxmlformats-officedocument.oleObject"/>
  <Override PartName="/ppt/embeddings/oleObject144.bin" ContentType="application/vnd.openxmlformats-officedocument.oleObject"/>
  <Override PartName="/ppt/embeddings/oleObject145.bin" ContentType="application/vnd.openxmlformats-officedocument.oleObject"/>
  <Override PartName="/ppt/embeddings/oleObject146.bin" ContentType="application/vnd.openxmlformats-officedocument.oleObject"/>
  <Override PartName="/ppt/embeddings/oleObject147.bin" ContentType="application/vnd.openxmlformats-officedocument.oleObject"/>
  <Override PartName="/ppt/embeddings/oleObject148.bin" ContentType="application/vnd.openxmlformats-officedocument.oleObject"/>
  <Override PartName="/ppt/embeddings/oleObject149.bin" ContentType="application/vnd.openxmlformats-officedocument.oleObject"/>
  <Override PartName="/ppt/embeddings/oleObject150.bin" ContentType="application/vnd.openxmlformats-officedocument.oleObject"/>
  <Override PartName="/ppt/embeddings/oleObject151.bin" ContentType="application/vnd.openxmlformats-officedocument.oleObject"/>
  <Override PartName="/ppt/embeddings/oleObject152.bin" ContentType="application/vnd.openxmlformats-officedocument.oleObject"/>
  <Override PartName="/ppt/embeddings/oleObject153.bin" ContentType="application/vnd.openxmlformats-officedocument.oleObject"/>
  <Override PartName="/ppt/embeddings/oleObject154.bin" ContentType="application/vnd.openxmlformats-officedocument.oleObject"/>
  <Override PartName="/ppt/embeddings/oleObject155.bin" ContentType="application/vnd.openxmlformats-officedocument.oleObject"/>
  <Override PartName="/ppt/embeddings/oleObject156.bin" ContentType="application/vnd.openxmlformats-officedocument.oleObject"/>
  <Override PartName="/ppt/embeddings/oleObject157.bin" ContentType="application/vnd.openxmlformats-officedocument.oleObject"/>
  <Override PartName="/ppt/embeddings/oleObject158.bin" ContentType="application/vnd.openxmlformats-officedocument.oleObject"/>
  <Override PartName="/ppt/embeddings/oleObject159.bin" ContentType="application/vnd.openxmlformats-officedocument.oleObject"/>
  <Override PartName="/ppt/embeddings/oleObject160.bin" ContentType="application/vnd.openxmlformats-officedocument.oleObject"/>
  <Override PartName="/ppt/embeddings/oleObject161.bin" ContentType="application/vnd.openxmlformats-officedocument.oleObject"/>
  <Override PartName="/ppt/embeddings/oleObject162.bin" ContentType="application/vnd.openxmlformats-officedocument.oleObject"/>
  <Override PartName="/ppt/embeddings/oleObject163.bin" ContentType="application/vnd.openxmlformats-officedocument.oleObject"/>
  <Override PartName="/ppt/embeddings/oleObject164.bin" ContentType="application/vnd.openxmlformats-officedocument.oleObject"/>
  <Override PartName="/ppt/embeddings/oleObject165.bin" ContentType="application/vnd.openxmlformats-officedocument.oleObject"/>
  <Override PartName="/ppt/embeddings/oleObject166.bin" ContentType="application/vnd.openxmlformats-officedocument.oleObject"/>
  <Override PartName="/ppt/embeddings/oleObject167.bin" ContentType="application/vnd.openxmlformats-officedocument.oleObject"/>
  <Override PartName="/ppt/embeddings/oleObject168.bin" ContentType="application/vnd.openxmlformats-officedocument.oleObject"/>
  <Override PartName="/ppt/embeddings/oleObject169.bin" ContentType="application/vnd.openxmlformats-officedocument.oleObject"/>
  <Override PartName="/ppt/embeddings/oleObject170.bin" ContentType="application/vnd.openxmlformats-officedocument.oleObject"/>
  <Override PartName="/ppt/embeddings/oleObject171.bin" ContentType="application/vnd.openxmlformats-officedocument.oleObject"/>
  <Override PartName="/ppt/embeddings/oleObject172.bin" ContentType="application/vnd.openxmlformats-officedocument.oleObject"/>
  <Override PartName="/ppt/embeddings/oleObject173.bin" ContentType="application/vnd.openxmlformats-officedocument.oleObject"/>
  <Override PartName="/ppt/embeddings/oleObject174.bin" ContentType="application/vnd.openxmlformats-officedocument.oleObject"/>
  <Override PartName="/ppt/embeddings/oleObject175.bin" ContentType="application/vnd.openxmlformats-officedocument.oleObject"/>
  <Override PartName="/ppt/embeddings/oleObject176.bin" ContentType="application/vnd.openxmlformats-officedocument.oleObject"/>
  <Override PartName="/ppt/embeddings/oleObject177.bin" ContentType="application/vnd.openxmlformats-officedocument.oleObject"/>
  <Override PartName="/ppt/embeddings/oleObject178.bin" ContentType="application/vnd.openxmlformats-officedocument.oleObject"/>
  <Override PartName="/ppt/embeddings/oleObject179.bin" ContentType="application/vnd.openxmlformats-officedocument.oleObject"/>
  <Override PartName="/ppt/embeddings/oleObject180.bin" ContentType="application/vnd.openxmlformats-officedocument.oleObject"/>
  <Override PartName="/ppt/embeddings/oleObject181.bin" ContentType="application/vnd.openxmlformats-officedocument.oleObject"/>
  <Override PartName="/ppt/embeddings/oleObject182.bin" ContentType="application/vnd.openxmlformats-officedocument.oleObject"/>
  <Override PartName="/ppt/embeddings/oleObject183.bin" ContentType="application/vnd.openxmlformats-officedocument.oleObject"/>
  <Override PartName="/ppt/embeddings/oleObject184.bin" ContentType="application/vnd.openxmlformats-officedocument.oleObject"/>
  <Override PartName="/ppt/embeddings/oleObject185.bin" ContentType="application/vnd.openxmlformats-officedocument.oleObject"/>
  <Override PartName="/ppt/embeddings/oleObject186.bin" ContentType="application/vnd.openxmlformats-officedocument.oleObject"/>
  <Override PartName="/ppt/embeddings/oleObject187.bin" ContentType="application/vnd.openxmlformats-officedocument.oleObject"/>
  <Override PartName="/ppt/embeddings/oleObject188.bin" ContentType="application/vnd.openxmlformats-officedocument.oleObject"/>
  <Override PartName="/ppt/embeddings/oleObject189.bin" ContentType="application/vnd.openxmlformats-officedocument.oleObject"/>
  <Override PartName="/ppt/embeddings/oleObject190.bin" ContentType="application/vnd.openxmlformats-officedocument.oleObject"/>
  <Override PartName="/ppt/embeddings/oleObject191.bin" ContentType="application/vnd.openxmlformats-officedocument.oleObject"/>
  <Override PartName="/ppt/embeddings/oleObject192.bin" ContentType="application/vnd.openxmlformats-officedocument.oleObject"/>
  <Override PartName="/ppt/embeddings/oleObject193.bin" ContentType="application/vnd.openxmlformats-officedocument.oleObject"/>
  <Override PartName="/ppt/embeddings/oleObject194.bin" ContentType="application/vnd.openxmlformats-officedocument.oleObject"/>
  <Override PartName="/ppt/embeddings/oleObject195.bin" ContentType="application/vnd.openxmlformats-officedocument.oleObject"/>
  <Override PartName="/ppt/embeddings/oleObject196.bin" ContentType="application/vnd.openxmlformats-officedocument.oleObject"/>
  <Override PartName="/ppt/embeddings/oleObject197.bin" ContentType="application/vnd.openxmlformats-officedocument.oleObject"/>
  <Override PartName="/ppt/embeddings/oleObject198.bin" ContentType="application/vnd.openxmlformats-officedocument.oleObject"/>
  <Override PartName="/ppt/embeddings/oleObject199.bin" ContentType="application/vnd.openxmlformats-officedocument.oleObject"/>
  <Override PartName="/ppt/embeddings/oleObject200.bin" ContentType="application/vnd.openxmlformats-officedocument.oleObject"/>
  <Override PartName="/ppt/embeddings/oleObject201.bin" ContentType="application/vnd.openxmlformats-officedocument.oleObject"/>
  <Override PartName="/ppt/embeddings/oleObject202.bin" ContentType="application/vnd.openxmlformats-officedocument.oleObject"/>
  <Override PartName="/ppt/embeddings/oleObject203.bin" ContentType="application/vnd.openxmlformats-officedocument.oleObject"/>
  <Override PartName="/ppt/embeddings/oleObject204.bin" ContentType="application/vnd.openxmlformats-officedocument.oleObject"/>
  <Override PartName="/ppt/embeddings/oleObject205.bin" ContentType="application/vnd.openxmlformats-officedocument.oleObject"/>
  <Override PartName="/ppt/embeddings/oleObject206.bin" ContentType="application/vnd.openxmlformats-officedocument.oleObject"/>
  <Override PartName="/ppt/embeddings/oleObject207.bin" ContentType="application/vnd.openxmlformats-officedocument.oleObject"/>
  <Override PartName="/ppt/embeddings/oleObject208.bin" ContentType="application/vnd.openxmlformats-officedocument.oleObject"/>
  <Override PartName="/ppt/embeddings/oleObject209.bin" ContentType="application/vnd.openxmlformats-officedocument.oleObject"/>
  <Override PartName="/ppt/embeddings/oleObject210.bin" ContentType="application/vnd.openxmlformats-officedocument.oleObject"/>
  <Override PartName="/ppt/embeddings/oleObject211.bin" ContentType="application/vnd.openxmlformats-officedocument.oleObject"/>
  <Override PartName="/ppt/embeddings/oleObject212.bin" ContentType="application/vnd.openxmlformats-officedocument.oleObject"/>
  <Override PartName="/ppt/embeddings/oleObject213.bin" ContentType="application/vnd.openxmlformats-officedocument.oleObject"/>
  <Override PartName="/ppt/embeddings/oleObject214.bin" ContentType="application/vnd.openxmlformats-officedocument.oleObject"/>
  <Override PartName="/ppt/embeddings/oleObject215.bin" ContentType="application/vnd.openxmlformats-officedocument.oleObject"/>
  <Override PartName="/ppt/embeddings/oleObject216.bin" ContentType="application/vnd.openxmlformats-officedocument.oleObject"/>
  <Override PartName="/ppt/embeddings/oleObject217.bin" ContentType="application/vnd.openxmlformats-officedocument.oleObject"/>
  <Override PartName="/ppt/embeddings/oleObject218.bin" ContentType="application/vnd.openxmlformats-officedocument.oleObject"/>
  <Override PartName="/ppt/embeddings/oleObject219.bin" ContentType="application/vnd.openxmlformats-officedocument.oleObject"/>
  <Override PartName="/ppt/embeddings/oleObject220.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2"/>
  </p:notesMasterIdLst>
  <p:handoutMasterIdLst>
    <p:handoutMasterId r:id="rId83"/>
  </p:handoutMasterIdLst>
  <p:sldIdLst>
    <p:sldId id="484" r:id="rId2"/>
    <p:sldId id="567" r:id="rId3"/>
    <p:sldId id="625" r:id="rId4"/>
    <p:sldId id="588" r:id="rId5"/>
    <p:sldId id="589" r:id="rId6"/>
    <p:sldId id="590" r:id="rId7"/>
    <p:sldId id="591" r:id="rId8"/>
    <p:sldId id="592" r:id="rId9"/>
    <p:sldId id="593" r:id="rId10"/>
    <p:sldId id="594" r:id="rId11"/>
    <p:sldId id="595" r:id="rId12"/>
    <p:sldId id="596" r:id="rId13"/>
    <p:sldId id="597" r:id="rId14"/>
    <p:sldId id="598" r:id="rId15"/>
    <p:sldId id="599" r:id="rId16"/>
    <p:sldId id="600" r:id="rId17"/>
    <p:sldId id="527" r:id="rId18"/>
    <p:sldId id="433" r:id="rId19"/>
    <p:sldId id="569" r:id="rId20"/>
    <p:sldId id="434" r:id="rId21"/>
    <p:sldId id="435" r:id="rId22"/>
    <p:sldId id="633" r:id="rId23"/>
    <p:sldId id="608" r:id="rId24"/>
    <p:sldId id="610" r:id="rId25"/>
    <p:sldId id="609" r:id="rId26"/>
    <p:sldId id="611" r:id="rId27"/>
    <p:sldId id="629" r:id="rId28"/>
    <p:sldId id="627" r:id="rId29"/>
    <p:sldId id="626" r:id="rId30"/>
    <p:sldId id="634" r:id="rId31"/>
    <p:sldId id="492" r:id="rId32"/>
    <p:sldId id="493" r:id="rId33"/>
    <p:sldId id="496" r:id="rId34"/>
    <p:sldId id="613" r:id="rId35"/>
    <p:sldId id="614" r:id="rId36"/>
    <p:sldId id="630" r:id="rId37"/>
    <p:sldId id="631" r:id="rId38"/>
    <p:sldId id="632" r:id="rId39"/>
    <p:sldId id="616" r:id="rId40"/>
    <p:sldId id="617" r:id="rId41"/>
    <p:sldId id="635" r:id="rId42"/>
    <p:sldId id="561" r:id="rId43"/>
    <p:sldId id="573" r:id="rId44"/>
    <p:sldId id="620" r:id="rId45"/>
    <p:sldId id="636" r:id="rId46"/>
    <p:sldId id="637" r:id="rId47"/>
    <p:sldId id="638" r:id="rId48"/>
    <p:sldId id="497" r:id="rId49"/>
    <p:sldId id="576" r:id="rId50"/>
    <p:sldId id="577" r:id="rId51"/>
    <p:sldId id="499" r:id="rId52"/>
    <p:sldId id="639" r:id="rId53"/>
    <p:sldId id="500" r:id="rId54"/>
    <p:sldId id="580" r:id="rId55"/>
    <p:sldId id="581" r:id="rId56"/>
    <p:sldId id="501" r:id="rId57"/>
    <p:sldId id="582" r:id="rId58"/>
    <p:sldId id="583" r:id="rId59"/>
    <p:sldId id="584" r:id="rId60"/>
    <p:sldId id="504" r:id="rId61"/>
    <p:sldId id="640" r:id="rId62"/>
    <p:sldId id="506" r:id="rId63"/>
    <p:sldId id="520" r:id="rId64"/>
    <p:sldId id="507" r:id="rId65"/>
    <p:sldId id="508" r:id="rId66"/>
    <p:sldId id="533" r:id="rId67"/>
    <p:sldId id="534" r:id="rId68"/>
    <p:sldId id="535" r:id="rId69"/>
    <p:sldId id="536" r:id="rId70"/>
    <p:sldId id="563" r:id="rId71"/>
    <p:sldId id="562" r:id="rId72"/>
    <p:sldId id="539" r:id="rId73"/>
    <p:sldId id="540" r:id="rId74"/>
    <p:sldId id="586" r:id="rId75"/>
    <p:sldId id="641" r:id="rId76"/>
    <p:sldId id="560" r:id="rId77"/>
    <p:sldId id="556" r:id="rId78"/>
    <p:sldId id="557" r:id="rId79"/>
    <p:sldId id="559" r:id="rId80"/>
    <p:sldId id="518" r:id="rId81"/>
  </p:sldIdLst>
  <p:sldSz cx="9144000" cy="6858000" type="screen4x3"/>
  <p:notesSz cx="6781800" cy="9880600"/>
  <p:defaultTextStyle>
    <a:defPPr>
      <a:defRPr lang="en-US"/>
    </a:defPPr>
    <a:lvl1pPr algn="l" rtl="0" fontAlgn="base">
      <a:spcBef>
        <a:spcPct val="0"/>
      </a:spcBef>
      <a:spcAft>
        <a:spcPct val="0"/>
      </a:spcAft>
      <a:defRPr kern="1200">
        <a:solidFill>
          <a:schemeClr val="tx1"/>
        </a:solidFill>
        <a:latin typeface="Tahoma"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Tahoma"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Tahoma"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Tahoma"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Tahoma" charset="0"/>
        <a:ea typeface="ＭＳ Ｐゴシック" charset="0"/>
        <a:cs typeface="ＭＳ Ｐゴシック" charset="0"/>
      </a:defRPr>
    </a:lvl5pPr>
    <a:lvl6pPr marL="2286000" algn="l" defTabSz="457200" rtl="0" eaLnBrk="1" latinLnBrk="0" hangingPunct="1">
      <a:defRPr kern="1200">
        <a:solidFill>
          <a:schemeClr val="tx1"/>
        </a:solidFill>
        <a:latin typeface="Tahoma" charset="0"/>
        <a:ea typeface="ＭＳ Ｐゴシック" charset="0"/>
        <a:cs typeface="ＭＳ Ｐゴシック" charset="0"/>
      </a:defRPr>
    </a:lvl6pPr>
    <a:lvl7pPr marL="2743200" algn="l" defTabSz="457200" rtl="0" eaLnBrk="1" latinLnBrk="0" hangingPunct="1">
      <a:defRPr kern="1200">
        <a:solidFill>
          <a:schemeClr val="tx1"/>
        </a:solidFill>
        <a:latin typeface="Tahoma" charset="0"/>
        <a:ea typeface="ＭＳ Ｐゴシック" charset="0"/>
        <a:cs typeface="ＭＳ Ｐゴシック" charset="0"/>
      </a:defRPr>
    </a:lvl7pPr>
    <a:lvl8pPr marL="3200400" algn="l" defTabSz="457200" rtl="0" eaLnBrk="1" latinLnBrk="0" hangingPunct="1">
      <a:defRPr kern="1200">
        <a:solidFill>
          <a:schemeClr val="tx1"/>
        </a:solidFill>
        <a:latin typeface="Tahoma" charset="0"/>
        <a:ea typeface="ＭＳ Ｐゴシック" charset="0"/>
        <a:cs typeface="ＭＳ Ｐゴシック" charset="0"/>
      </a:defRPr>
    </a:lvl8pPr>
    <a:lvl9pPr marL="3657600" algn="l" defTabSz="457200" rtl="0" eaLnBrk="1" latinLnBrk="0" hangingPunct="1">
      <a:defRPr kern="1200">
        <a:solidFill>
          <a:schemeClr val="tx1"/>
        </a:solidFill>
        <a:latin typeface="Tahom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E37075"/>
    <a:srgbClr val="FFFE91"/>
    <a:srgbClr val="F9FFBA"/>
    <a:srgbClr val="EAEAEA"/>
    <a:srgbClr val="FF3399"/>
    <a:srgbClr val="FF9900"/>
    <a:srgbClr val="969696"/>
    <a:srgbClr val="C0C0C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8551" autoAdjust="0"/>
  </p:normalViewPr>
  <p:slideViewPr>
    <p:cSldViewPr>
      <p:cViewPr varScale="1">
        <p:scale>
          <a:sx n="87" d="100"/>
          <a:sy n="87" d="100"/>
        </p:scale>
        <p:origin x="-43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24"/>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notesMaster" Target="notesMasters/notesMaster1.xml"/><Relationship Id="rId83" Type="http://schemas.openxmlformats.org/officeDocument/2006/relationships/handoutMaster" Target="handoutMasters/handoutMaster1.xml"/><Relationship Id="rId84" Type="http://schemas.openxmlformats.org/officeDocument/2006/relationships/printerSettings" Target="printerSettings/printerSettings1.bin"/><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9.wmf"/><Relationship Id="rId4" Type="http://schemas.openxmlformats.org/officeDocument/2006/relationships/image" Target="../media/image30.wmf"/><Relationship Id="rId1" Type="http://schemas.openxmlformats.org/officeDocument/2006/relationships/image" Target="../media/image27.wmf"/><Relationship Id="rId2" Type="http://schemas.openxmlformats.org/officeDocument/2006/relationships/image" Target="../media/image28.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image" Target="../media/image76.emf"/><Relationship Id="rId1" Type="http://schemas.openxmlformats.org/officeDocument/2006/relationships/image" Target="../media/image73.wmf"/><Relationship Id="rId2" Type="http://schemas.openxmlformats.org/officeDocument/2006/relationships/image" Target="../media/image74.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79.emf"/><Relationship Id="rId4" Type="http://schemas.openxmlformats.org/officeDocument/2006/relationships/image" Target="../media/image80.emf"/><Relationship Id="rId1" Type="http://schemas.openxmlformats.org/officeDocument/2006/relationships/image" Target="../media/image77.emf"/><Relationship Id="rId2" Type="http://schemas.openxmlformats.org/officeDocument/2006/relationships/image" Target="../media/image78.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73.wmf"/><Relationship Id="rId4" Type="http://schemas.openxmlformats.org/officeDocument/2006/relationships/image" Target="../media/image83.wmf"/><Relationship Id="rId5" Type="http://schemas.openxmlformats.org/officeDocument/2006/relationships/image" Target="../media/image84.wmf"/><Relationship Id="rId1" Type="http://schemas.openxmlformats.org/officeDocument/2006/relationships/image" Target="../media/image81.wmf"/><Relationship Id="rId2" Type="http://schemas.openxmlformats.org/officeDocument/2006/relationships/image" Target="../media/image82.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2.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95.emf"/><Relationship Id="rId4" Type="http://schemas.openxmlformats.org/officeDocument/2006/relationships/image" Target="../media/image96.emf"/><Relationship Id="rId5" Type="http://schemas.openxmlformats.org/officeDocument/2006/relationships/image" Target="../media/image97.emf"/><Relationship Id="rId1" Type="http://schemas.openxmlformats.org/officeDocument/2006/relationships/image" Target="../media/image93.emf"/><Relationship Id="rId2" Type="http://schemas.openxmlformats.org/officeDocument/2006/relationships/image" Target="../media/image94.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00.emf"/><Relationship Id="rId4" Type="http://schemas.openxmlformats.org/officeDocument/2006/relationships/image" Target="../media/image101.emf"/><Relationship Id="rId5" Type="http://schemas.openxmlformats.org/officeDocument/2006/relationships/image" Target="../media/image102.wmf"/><Relationship Id="rId1" Type="http://schemas.openxmlformats.org/officeDocument/2006/relationships/image" Target="../media/image98.emf"/><Relationship Id="rId2" Type="http://schemas.openxmlformats.org/officeDocument/2006/relationships/image" Target="../media/image99.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05.emf"/><Relationship Id="rId4" Type="http://schemas.openxmlformats.org/officeDocument/2006/relationships/image" Target="../media/image106.emf"/><Relationship Id="rId5" Type="http://schemas.openxmlformats.org/officeDocument/2006/relationships/image" Target="../media/image107.emf"/><Relationship Id="rId1" Type="http://schemas.openxmlformats.org/officeDocument/2006/relationships/image" Target="../media/image103.emf"/><Relationship Id="rId2" Type="http://schemas.openxmlformats.org/officeDocument/2006/relationships/image" Target="../media/image10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7.emf"/><Relationship Id="rId2" Type="http://schemas.openxmlformats.org/officeDocument/2006/relationships/image" Target="../media/image108.emf"/><Relationship Id="rId3" Type="http://schemas.openxmlformats.org/officeDocument/2006/relationships/image" Target="../media/image109.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0.emf"/><Relationship Id="rId2" Type="http://schemas.openxmlformats.org/officeDocument/2006/relationships/image" Target="../media/image111.emf"/><Relationship Id="rId3" Type="http://schemas.openxmlformats.org/officeDocument/2006/relationships/image" Target="../media/image112.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26.wmf"/><Relationship Id="rId2" Type="http://schemas.openxmlformats.org/officeDocument/2006/relationships/image" Target="../media/image1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30.emf"/><Relationship Id="rId4" Type="http://schemas.openxmlformats.org/officeDocument/2006/relationships/image" Target="../media/image131.emf"/><Relationship Id="rId1" Type="http://schemas.openxmlformats.org/officeDocument/2006/relationships/image" Target="../media/image128.emf"/><Relationship Id="rId2" Type="http://schemas.openxmlformats.org/officeDocument/2006/relationships/image" Target="../media/image129.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34.emf"/><Relationship Id="rId4" Type="http://schemas.openxmlformats.org/officeDocument/2006/relationships/image" Target="../media/image135.emf"/><Relationship Id="rId1" Type="http://schemas.openxmlformats.org/officeDocument/2006/relationships/image" Target="../media/image132.wmf"/><Relationship Id="rId2" Type="http://schemas.openxmlformats.org/officeDocument/2006/relationships/image" Target="../media/image133.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37.emf"/><Relationship Id="rId2" Type="http://schemas.openxmlformats.org/officeDocument/2006/relationships/image" Target="../media/image138.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41.wmf"/><Relationship Id="rId4" Type="http://schemas.openxmlformats.org/officeDocument/2006/relationships/image" Target="../media/image142.wmf"/><Relationship Id="rId5" Type="http://schemas.openxmlformats.org/officeDocument/2006/relationships/image" Target="../media/image143.wmf"/><Relationship Id="rId6" Type="http://schemas.openxmlformats.org/officeDocument/2006/relationships/image" Target="../media/image144.wmf"/><Relationship Id="rId1" Type="http://schemas.openxmlformats.org/officeDocument/2006/relationships/image" Target="../media/image139.wmf"/><Relationship Id="rId2" Type="http://schemas.openxmlformats.org/officeDocument/2006/relationships/image" Target="../media/image140.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46.emf"/><Relationship Id="rId2" Type="http://schemas.openxmlformats.org/officeDocument/2006/relationships/image" Target="../media/image147.emf"/><Relationship Id="rId3" Type="http://schemas.openxmlformats.org/officeDocument/2006/relationships/image" Target="../media/image148.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50.emf"/><Relationship Id="rId2" Type="http://schemas.openxmlformats.org/officeDocument/2006/relationships/image" Target="../media/image151.e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55.emf"/><Relationship Id="rId4" Type="http://schemas.openxmlformats.org/officeDocument/2006/relationships/image" Target="../media/image156.emf"/><Relationship Id="rId1" Type="http://schemas.openxmlformats.org/officeDocument/2006/relationships/image" Target="../media/image153.wmf"/><Relationship Id="rId2" Type="http://schemas.openxmlformats.org/officeDocument/2006/relationships/image" Target="../media/image154.e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95.emf"/><Relationship Id="rId4" Type="http://schemas.openxmlformats.org/officeDocument/2006/relationships/image" Target="../media/image96.emf"/><Relationship Id="rId5" Type="http://schemas.openxmlformats.org/officeDocument/2006/relationships/image" Target="../media/image157.wmf"/><Relationship Id="rId6" Type="http://schemas.openxmlformats.org/officeDocument/2006/relationships/image" Target="../media/image158.wmf"/><Relationship Id="rId1" Type="http://schemas.openxmlformats.org/officeDocument/2006/relationships/image" Target="../media/image93.emf"/><Relationship Id="rId2" Type="http://schemas.openxmlformats.org/officeDocument/2006/relationships/image" Target="../media/image94.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59.wmf"/><Relationship Id="rId2" Type="http://schemas.openxmlformats.org/officeDocument/2006/relationships/image" Target="../media/image160.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6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6.wmf"/><Relationship Id="rId4" Type="http://schemas.openxmlformats.org/officeDocument/2006/relationships/image" Target="../media/image37.wmf"/><Relationship Id="rId5" Type="http://schemas.openxmlformats.org/officeDocument/2006/relationships/image" Target="../media/image38.wmf"/><Relationship Id="rId6" Type="http://schemas.openxmlformats.org/officeDocument/2006/relationships/image" Target="../media/image39.wmf"/><Relationship Id="rId7" Type="http://schemas.openxmlformats.org/officeDocument/2006/relationships/image" Target="../media/image40.wmf"/><Relationship Id="rId1" Type="http://schemas.openxmlformats.org/officeDocument/2006/relationships/image" Target="../media/image34.wmf"/><Relationship Id="rId2" Type="http://schemas.openxmlformats.org/officeDocument/2006/relationships/image" Target="../media/image35.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68.emf"/><Relationship Id="rId2" Type="http://schemas.openxmlformats.org/officeDocument/2006/relationships/image" Target="../media/image169.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177.wmf"/><Relationship Id="rId4" Type="http://schemas.openxmlformats.org/officeDocument/2006/relationships/image" Target="../media/image178.wmf"/><Relationship Id="rId5" Type="http://schemas.openxmlformats.org/officeDocument/2006/relationships/image" Target="../media/image179.wmf"/><Relationship Id="rId6" Type="http://schemas.openxmlformats.org/officeDocument/2006/relationships/image" Target="../media/image180.wmf"/><Relationship Id="rId7" Type="http://schemas.openxmlformats.org/officeDocument/2006/relationships/image" Target="../media/image181.emf"/><Relationship Id="rId8" Type="http://schemas.openxmlformats.org/officeDocument/2006/relationships/image" Target="../media/image182.wmf"/><Relationship Id="rId1" Type="http://schemas.openxmlformats.org/officeDocument/2006/relationships/image" Target="../media/image175.emf"/><Relationship Id="rId2" Type="http://schemas.openxmlformats.org/officeDocument/2006/relationships/image" Target="../media/image176.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191.emf"/><Relationship Id="rId4" Type="http://schemas.openxmlformats.org/officeDocument/2006/relationships/image" Target="../media/image192.emf"/><Relationship Id="rId5" Type="http://schemas.openxmlformats.org/officeDocument/2006/relationships/image" Target="../media/image193.emf"/><Relationship Id="rId1" Type="http://schemas.openxmlformats.org/officeDocument/2006/relationships/image" Target="../media/image189.emf"/><Relationship Id="rId2" Type="http://schemas.openxmlformats.org/officeDocument/2006/relationships/image" Target="../media/image190.e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199.emf"/><Relationship Id="rId4" Type="http://schemas.openxmlformats.org/officeDocument/2006/relationships/image" Target="../media/image200.emf"/><Relationship Id="rId5" Type="http://schemas.openxmlformats.org/officeDocument/2006/relationships/image" Target="../media/image201.emf"/><Relationship Id="rId6" Type="http://schemas.openxmlformats.org/officeDocument/2006/relationships/image" Target="../media/image202.emf"/><Relationship Id="rId1" Type="http://schemas.openxmlformats.org/officeDocument/2006/relationships/image" Target="../media/image197.emf"/><Relationship Id="rId2" Type="http://schemas.openxmlformats.org/officeDocument/2006/relationships/image" Target="../media/image198.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03.emf"/><Relationship Id="rId2" Type="http://schemas.openxmlformats.org/officeDocument/2006/relationships/image" Target="../media/image204.emf"/><Relationship Id="rId3" Type="http://schemas.openxmlformats.org/officeDocument/2006/relationships/image" Target="../media/image205.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06.emf"/><Relationship Id="rId2" Type="http://schemas.openxmlformats.org/officeDocument/2006/relationships/image" Target="../media/image207.emf"/><Relationship Id="rId3" Type="http://schemas.openxmlformats.org/officeDocument/2006/relationships/image" Target="../media/image208.e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211.emf"/><Relationship Id="rId4" Type="http://schemas.openxmlformats.org/officeDocument/2006/relationships/image" Target="../media/image212.emf"/><Relationship Id="rId5" Type="http://schemas.openxmlformats.org/officeDocument/2006/relationships/image" Target="../media/image213.emf"/><Relationship Id="rId6" Type="http://schemas.openxmlformats.org/officeDocument/2006/relationships/image" Target="../media/image214.emf"/><Relationship Id="rId1" Type="http://schemas.openxmlformats.org/officeDocument/2006/relationships/image" Target="../media/image209.emf"/><Relationship Id="rId2" Type="http://schemas.openxmlformats.org/officeDocument/2006/relationships/image" Target="../media/image210.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15.emf"/><Relationship Id="rId2" Type="http://schemas.openxmlformats.org/officeDocument/2006/relationships/image" Target="../media/image216.e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220.emf"/><Relationship Id="rId4" Type="http://schemas.openxmlformats.org/officeDocument/2006/relationships/image" Target="../media/image221.emf"/><Relationship Id="rId5" Type="http://schemas.openxmlformats.org/officeDocument/2006/relationships/image" Target="../media/image222.emf"/><Relationship Id="rId6" Type="http://schemas.openxmlformats.org/officeDocument/2006/relationships/image" Target="../media/image223.emf"/><Relationship Id="rId1" Type="http://schemas.openxmlformats.org/officeDocument/2006/relationships/image" Target="../media/image218.emf"/><Relationship Id="rId2" Type="http://schemas.openxmlformats.org/officeDocument/2006/relationships/image" Target="../media/image219.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224.emf"/><Relationship Id="rId2" Type="http://schemas.openxmlformats.org/officeDocument/2006/relationships/image" Target="../media/image2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emf"/><Relationship Id="rId2" Type="http://schemas.openxmlformats.org/officeDocument/2006/relationships/image" Target="../media/image43.wmf"/><Relationship Id="rId3" Type="http://schemas.openxmlformats.org/officeDocument/2006/relationships/image" Target="../media/image44.emf"/></Relationships>
</file>

<file path=ppt/drawings/_rels/vmlDrawing40.vml.rels><?xml version="1.0" encoding="UTF-8" standalone="yes"?>
<Relationships xmlns="http://schemas.openxmlformats.org/package/2006/relationships"><Relationship Id="rId11" Type="http://schemas.openxmlformats.org/officeDocument/2006/relationships/image" Target="../media/image236.emf"/><Relationship Id="rId12" Type="http://schemas.openxmlformats.org/officeDocument/2006/relationships/image" Target="../media/image237.emf"/><Relationship Id="rId13" Type="http://schemas.openxmlformats.org/officeDocument/2006/relationships/image" Target="../media/image238.emf"/><Relationship Id="rId14" Type="http://schemas.openxmlformats.org/officeDocument/2006/relationships/image" Target="../media/image239.emf"/><Relationship Id="rId15" Type="http://schemas.openxmlformats.org/officeDocument/2006/relationships/image" Target="../media/image240.emf"/><Relationship Id="rId16" Type="http://schemas.openxmlformats.org/officeDocument/2006/relationships/image" Target="../media/image241.emf"/><Relationship Id="rId17" Type="http://schemas.openxmlformats.org/officeDocument/2006/relationships/image" Target="../media/image242.emf"/><Relationship Id="rId1" Type="http://schemas.openxmlformats.org/officeDocument/2006/relationships/image" Target="../media/image226.emf"/><Relationship Id="rId2" Type="http://schemas.openxmlformats.org/officeDocument/2006/relationships/image" Target="../media/image227.emf"/><Relationship Id="rId3" Type="http://schemas.openxmlformats.org/officeDocument/2006/relationships/image" Target="../media/image228.emf"/><Relationship Id="rId4" Type="http://schemas.openxmlformats.org/officeDocument/2006/relationships/image" Target="../media/image229.emf"/><Relationship Id="rId5" Type="http://schemas.openxmlformats.org/officeDocument/2006/relationships/image" Target="../media/image230.emf"/><Relationship Id="rId6" Type="http://schemas.openxmlformats.org/officeDocument/2006/relationships/image" Target="../media/image231.emf"/><Relationship Id="rId7" Type="http://schemas.openxmlformats.org/officeDocument/2006/relationships/image" Target="../media/image232.emf"/><Relationship Id="rId8" Type="http://schemas.openxmlformats.org/officeDocument/2006/relationships/image" Target="../media/image233.emf"/><Relationship Id="rId9" Type="http://schemas.openxmlformats.org/officeDocument/2006/relationships/image" Target="../media/image234.emf"/><Relationship Id="rId10" Type="http://schemas.openxmlformats.org/officeDocument/2006/relationships/image" Target="../media/image235.e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245.emf"/><Relationship Id="rId4" Type="http://schemas.openxmlformats.org/officeDocument/2006/relationships/image" Target="../media/image237.emf"/><Relationship Id="rId5" Type="http://schemas.openxmlformats.org/officeDocument/2006/relationships/image" Target="../media/image246.emf"/><Relationship Id="rId6" Type="http://schemas.openxmlformats.org/officeDocument/2006/relationships/image" Target="../media/image247.emf"/><Relationship Id="rId1" Type="http://schemas.openxmlformats.org/officeDocument/2006/relationships/image" Target="../media/image243.emf"/><Relationship Id="rId2" Type="http://schemas.openxmlformats.org/officeDocument/2006/relationships/image" Target="../media/image244.e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250.emf"/><Relationship Id="rId4" Type="http://schemas.openxmlformats.org/officeDocument/2006/relationships/image" Target="../media/image251.emf"/><Relationship Id="rId5" Type="http://schemas.openxmlformats.org/officeDocument/2006/relationships/image" Target="../media/image252.emf"/><Relationship Id="rId6" Type="http://schemas.openxmlformats.org/officeDocument/2006/relationships/image" Target="../media/image253.emf"/><Relationship Id="rId7" Type="http://schemas.openxmlformats.org/officeDocument/2006/relationships/image" Target="../media/image237.emf"/><Relationship Id="rId8" Type="http://schemas.openxmlformats.org/officeDocument/2006/relationships/image" Target="../media/image254.emf"/><Relationship Id="rId1" Type="http://schemas.openxmlformats.org/officeDocument/2006/relationships/image" Target="../media/image248.emf"/><Relationship Id="rId2" Type="http://schemas.openxmlformats.org/officeDocument/2006/relationships/image" Target="../media/image249.e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250.emf"/><Relationship Id="rId4" Type="http://schemas.openxmlformats.org/officeDocument/2006/relationships/image" Target="../media/image251.emf"/><Relationship Id="rId5" Type="http://schemas.openxmlformats.org/officeDocument/2006/relationships/image" Target="../media/image255.emf"/><Relationship Id="rId6" Type="http://schemas.openxmlformats.org/officeDocument/2006/relationships/image" Target="../media/image253.emf"/><Relationship Id="rId7" Type="http://schemas.openxmlformats.org/officeDocument/2006/relationships/image" Target="../media/image237.emf"/><Relationship Id="rId8" Type="http://schemas.openxmlformats.org/officeDocument/2006/relationships/image" Target="../media/image256.emf"/><Relationship Id="rId9" Type="http://schemas.openxmlformats.org/officeDocument/2006/relationships/image" Target="../media/image257.emf"/><Relationship Id="rId10" Type="http://schemas.openxmlformats.org/officeDocument/2006/relationships/image" Target="../media/image258.emf"/><Relationship Id="rId11" Type="http://schemas.openxmlformats.org/officeDocument/2006/relationships/image" Target="../media/image259.emf"/><Relationship Id="rId1" Type="http://schemas.openxmlformats.org/officeDocument/2006/relationships/image" Target="../media/image248.emf"/><Relationship Id="rId2" Type="http://schemas.openxmlformats.org/officeDocument/2006/relationships/image" Target="../media/image249.emf"/></Relationships>
</file>

<file path=ppt/drawings/_rels/vmlDrawing44.vml.rels><?xml version="1.0" encoding="UTF-8" standalone="yes"?>
<Relationships xmlns="http://schemas.openxmlformats.org/package/2006/relationships"><Relationship Id="rId11" Type="http://schemas.openxmlformats.org/officeDocument/2006/relationships/image" Target="../media/image268.emf"/><Relationship Id="rId12" Type="http://schemas.openxmlformats.org/officeDocument/2006/relationships/image" Target="../media/image269.emf"/><Relationship Id="rId13" Type="http://schemas.openxmlformats.org/officeDocument/2006/relationships/image" Target="../media/image270.emf"/><Relationship Id="rId14" Type="http://schemas.openxmlformats.org/officeDocument/2006/relationships/image" Target="../media/image271.emf"/><Relationship Id="rId15" Type="http://schemas.openxmlformats.org/officeDocument/2006/relationships/image" Target="../media/image272.emf"/><Relationship Id="rId16" Type="http://schemas.openxmlformats.org/officeDocument/2006/relationships/image" Target="../media/image273.emf"/><Relationship Id="rId17" Type="http://schemas.openxmlformats.org/officeDocument/2006/relationships/image" Target="../media/image274.emf"/><Relationship Id="rId18" Type="http://schemas.openxmlformats.org/officeDocument/2006/relationships/image" Target="../media/image275.emf"/><Relationship Id="rId1" Type="http://schemas.openxmlformats.org/officeDocument/2006/relationships/image" Target="../media/image260.emf"/><Relationship Id="rId2" Type="http://schemas.openxmlformats.org/officeDocument/2006/relationships/image" Target="../media/image261.emf"/><Relationship Id="rId3" Type="http://schemas.openxmlformats.org/officeDocument/2006/relationships/image" Target="../media/image262.emf"/><Relationship Id="rId4" Type="http://schemas.openxmlformats.org/officeDocument/2006/relationships/image" Target="../media/image263.emf"/><Relationship Id="rId5" Type="http://schemas.openxmlformats.org/officeDocument/2006/relationships/image" Target="../media/image264.emf"/><Relationship Id="rId6" Type="http://schemas.openxmlformats.org/officeDocument/2006/relationships/image" Target="../media/image237.emf"/><Relationship Id="rId7" Type="http://schemas.openxmlformats.org/officeDocument/2006/relationships/image" Target="../media/image244.emf"/><Relationship Id="rId8" Type="http://schemas.openxmlformats.org/officeDocument/2006/relationships/image" Target="../media/image265.emf"/><Relationship Id="rId9" Type="http://schemas.openxmlformats.org/officeDocument/2006/relationships/image" Target="../media/image266.emf"/><Relationship Id="rId10" Type="http://schemas.openxmlformats.org/officeDocument/2006/relationships/image" Target="../media/image267.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276.emf"/><Relationship Id="rId2" Type="http://schemas.openxmlformats.org/officeDocument/2006/relationships/image" Target="../media/image277.emf"/></Relationships>
</file>

<file path=ppt/drawings/_rels/vmlDrawing46.vml.rels><?xml version="1.0" encoding="UTF-8" standalone="yes"?>
<Relationships xmlns="http://schemas.openxmlformats.org/package/2006/relationships"><Relationship Id="rId11" Type="http://schemas.openxmlformats.org/officeDocument/2006/relationships/image" Target="../media/image236.emf"/><Relationship Id="rId12" Type="http://schemas.openxmlformats.org/officeDocument/2006/relationships/image" Target="../media/image237.emf"/><Relationship Id="rId13" Type="http://schemas.openxmlformats.org/officeDocument/2006/relationships/image" Target="../media/image238.emf"/><Relationship Id="rId1" Type="http://schemas.openxmlformats.org/officeDocument/2006/relationships/image" Target="../media/image226.emf"/><Relationship Id="rId2" Type="http://schemas.openxmlformats.org/officeDocument/2006/relationships/image" Target="../media/image227.emf"/><Relationship Id="rId3" Type="http://schemas.openxmlformats.org/officeDocument/2006/relationships/image" Target="../media/image228.emf"/><Relationship Id="rId4" Type="http://schemas.openxmlformats.org/officeDocument/2006/relationships/image" Target="../media/image229.emf"/><Relationship Id="rId5" Type="http://schemas.openxmlformats.org/officeDocument/2006/relationships/image" Target="../media/image230.emf"/><Relationship Id="rId6" Type="http://schemas.openxmlformats.org/officeDocument/2006/relationships/image" Target="../media/image231.emf"/><Relationship Id="rId7" Type="http://schemas.openxmlformats.org/officeDocument/2006/relationships/image" Target="../media/image232.emf"/><Relationship Id="rId8" Type="http://schemas.openxmlformats.org/officeDocument/2006/relationships/image" Target="../media/image233.emf"/><Relationship Id="rId9" Type="http://schemas.openxmlformats.org/officeDocument/2006/relationships/image" Target="../media/image234.emf"/><Relationship Id="rId10" Type="http://schemas.openxmlformats.org/officeDocument/2006/relationships/image" Target="../media/image235.emf"/></Relationships>
</file>

<file path=ppt/drawings/_rels/vmlDrawing47.vml.rels><?xml version="1.0" encoding="UTF-8" standalone="yes"?>
<Relationships xmlns="http://schemas.openxmlformats.org/package/2006/relationships"><Relationship Id="rId3" Type="http://schemas.openxmlformats.org/officeDocument/2006/relationships/image" Target="../media/image245.emf"/><Relationship Id="rId4" Type="http://schemas.openxmlformats.org/officeDocument/2006/relationships/image" Target="../media/image237.emf"/><Relationship Id="rId5" Type="http://schemas.openxmlformats.org/officeDocument/2006/relationships/image" Target="../media/image283.emf"/><Relationship Id="rId1" Type="http://schemas.openxmlformats.org/officeDocument/2006/relationships/image" Target="../media/image243.emf"/><Relationship Id="rId2" Type="http://schemas.openxmlformats.org/officeDocument/2006/relationships/image" Target="../media/image24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8.wmf"/><Relationship Id="rId2" Type="http://schemas.openxmlformats.org/officeDocument/2006/relationships/image" Target="../media/image59.wmf"/><Relationship Id="rId3" Type="http://schemas.openxmlformats.org/officeDocument/2006/relationships/image" Target="../media/image6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4.emf"/><Relationship Id="rId2" Type="http://schemas.openxmlformats.org/officeDocument/2006/relationships/image" Target="../media/image6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9.emf"/><Relationship Id="rId2" Type="http://schemas.openxmlformats.org/officeDocument/2006/relationships/image" Target="../media/image7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1.emf"/><Relationship Id="rId2" Type="http://schemas.openxmlformats.org/officeDocument/2006/relationships/image" Target="../media/image7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6610" name="Rectangle 2"/>
          <p:cNvSpPr>
            <a:spLocks noGrp="1" noChangeArrowheads="1"/>
          </p:cNvSpPr>
          <p:nvPr>
            <p:ph type="hdr" sz="quarter"/>
          </p:nvPr>
        </p:nvSpPr>
        <p:spPr bwMode="auto">
          <a:xfrm>
            <a:off x="0" y="0"/>
            <a:ext cx="29384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en-US"/>
          </a:p>
        </p:txBody>
      </p:sp>
      <p:sp>
        <p:nvSpPr>
          <p:cNvPr id="196611" name="Rectangle 3"/>
          <p:cNvSpPr>
            <a:spLocks noGrp="1" noChangeArrowheads="1"/>
          </p:cNvSpPr>
          <p:nvPr>
            <p:ph type="dt" sz="quarter" idx="1"/>
          </p:nvPr>
        </p:nvSpPr>
        <p:spPr bwMode="auto">
          <a:xfrm>
            <a:off x="3841750" y="0"/>
            <a:ext cx="29384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en-US"/>
          </a:p>
        </p:txBody>
      </p:sp>
      <p:sp>
        <p:nvSpPr>
          <p:cNvPr id="196612" name="Rectangle 4"/>
          <p:cNvSpPr>
            <a:spLocks noGrp="1" noChangeArrowheads="1"/>
          </p:cNvSpPr>
          <p:nvPr>
            <p:ph type="ftr" sz="quarter" idx="2"/>
          </p:nvPr>
        </p:nvSpPr>
        <p:spPr bwMode="auto">
          <a:xfrm>
            <a:off x="0" y="9385300"/>
            <a:ext cx="29384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en-US"/>
          </a:p>
        </p:txBody>
      </p:sp>
      <p:sp>
        <p:nvSpPr>
          <p:cNvPr id="196613" name="Rectangle 5"/>
          <p:cNvSpPr>
            <a:spLocks noGrp="1" noChangeArrowheads="1"/>
          </p:cNvSpPr>
          <p:nvPr>
            <p:ph type="sldNum" sz="quarter" idx="3"/>
          </p:nvPr>
        </p:nvSpPr>
        <p:spPr bwMode="auto">
          <a:xfrm>
            <a:off x="3841750" y="9385300"/>
            <a:ext cx="29384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atin typeface="Arial" charset="0"/>
                <a:cs typeface="+mn-cs"/>
              </a:defRPr>
            </a:lvl1pPr>
          </a:lstStyle>
          <a:p>
            <a:pPr>
              <a:defRPr/>
            </a:pPr>
            <a:fld id="{B56DC917-4058-994A-8556-7CE619B3B16B}" type="slidenum">
              <a:rPr lang="en-US"/>
              <a:pPr>
                <a:defRPr/>
              </a:pPr>
              <a:t>‹#›</a:t>
            </a:fld>
            <a:endParaRPr lang="en-US"/>
          </a:p>
        </p:txBody>
      </p:sp>
    </p:spTree>
    <p:extLst>
      <p:ext uri="{BB962C8B-B14F-4D97-AF65-F5344CB8AC3E}">
        <p14:creationId xmlns:p14="http://schemas.microsoft.com/office/powerpoint/2010/main" val="16056962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2"/>
          <p:cNvSpPr>
            <a:spLocks noGrp="1" noChangeArrowheads="1"/>
          </p:cNvSpPr>
          <p:nvPr>
            <p:ph type="hdr" sz="quarter"/>
          </p:nvPr>
        </p:nvSpPr>
        <p:spPr bwMode="auto">
          <a:xfrm>
            <a:off x="0" y="0"/>
            <a:ext cx="29384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en-US"/>
          </a:p>
        </p:txBody>
      </p:sp>
      <p:sp>
        <p:nvSpPr>
          <p:cNvPr id="201731" name="Rectangle 3"/>
          <p:cNvSpPr>
            <a:spLocks noGrp="1" noChangeArrowheads="1"/>
          </p:cNvSpPr>
          <p:nvPr>
            <p:ph type="dt" idx="1"/>
          </p:nvPr>
        </p:nvSpPr>
        <p:spPr bwMode="auto">
          <a:xfrm>
            <a:off x="3841750" y="0"/>
            <a:ext cx="29384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en-US"/>
          </a:p>
        </p:txBody>
      </p:sp>
      <p:sp>
        <p:nvSpPr>
          <p:cNvPr id="201732" name="Rectangle 4"/>
          <p:cNvSpPr>
            <a:spLocks noGrp="1" noRot="1" noChangeAspect="1" noChangeArrowheads="1" noTextEdit="1"/>
          </p:cNvSpPr>
          <p:nvPr>
            <p:ph type="sldImg" idx="2"/>
          </p:nvPr>
        </p:nvSpPr>
        <p:spPr bwMode="auto">
          <a:xfrm>
            <a:off x="920750" y="741363"/>
            <a:ext cx="4940300" cy="370522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01733" name="Rectangle 5"/>
          <p:cNvSpPr>
            <a:spLocks noGrp="1" noChangeArrowheads="1"/>
          </p:cNvSpPr>
          <p:nvPr>
            <p:ph type="body" sz="quarter" idx="3"/>
          </p:nvPr>
        </p:nvSpPr>
        <p:spPr bwMode="auto">
          <a:xfrm>
            <a:off x="677863" y="4692650"/>
            <a:ext cx="5426075" cy="444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1734" name="Rectangle 6"/>
          <p:cNvSpPr>
            <a:spLocks noGrp="1" noChangeArrowheads="1"/>
          </p:cNvSpPr>
          <p:nvPr>
            <p:ph type="ftr" sz="quarter" idx="4"/>
          </p:nvPr>
        </p:nvSpPr>
        <p:spPr bwMode="auto">
          <a:xfrm>
            <a:off x="0" y="9385300"/>
            <a:ext cx="29384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en-US"/>
          </a:p>
        </p:txBody>
      </p:sp>
      <p:sp>
        <p:nvSpPr>
          <p:cNvPr id="201735" name="Rectangle 7"/>
          <p:cNvSpPr>
            <a:spLocks noGrp="1" noChangeArrowheads="1"/>
          </p:cNvSpPr>
          <p:nvPr>
            <p:ph type="sldNum" sz="quarter" idx="5"/>
          </p:nvPr>
        </p:nvSpPr>
        <p:spPr bwMode="auto">
          <a:xfrm>
            <a:off x="3841750" y="9385300"/>
            <a:ext cx="29384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atin typeface="Arial" charset="0"/>
                <a:cs typeface="+mn-cs"/>
              </a:defRPr>
            </a:lvl1pPr>
          </a:lstStyle>
          <a:p>
            <a:pPr>
              <a:defRPr/>
            </a:pPr>
            <a:fld id="{5D071F4A-2809-6F4E-97F9-E3D469543E57}" type="slidenum">
              <a:rPr lang="en-US"/>
              <a:pPr>
                <a:defRPr/>
              </a:pPr>
              <a:t>‹#›</a:t>
            </a:fld>
            <a:endParaRPr lang="en-US"/>
          </a:p>
        </p:txBody>
      </p:sp>
    </p:spTree>
    <p:extLst>
      <p:ext uri="{BB962C8B-B14F-4D97-AF65-F5344CB8AC3E}">
        <p14:creationId xmlns:p14="http://schemas.microsoft.com/office/powerpoint/2010/main" val="16479560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Remark on notation of (</a:t>
            </a:r>
            <a:r>
              <a:rPr lang="en-US" dirty="0" err="1" smtClean="0"/>
              <a:t>p|p</a:t>
            </a:r>
            <a:r>
              <a:rPr lang="en-US" dirty="0" smtClean="0"/>
              <a:t>)</a:t>
            </a:r>
            <a:endParaRPr lang="en-US" dirty="0"/>
          </a:p>
        </p:txBody>
      </p:sp>
      <p:sp>
        <p:nvSpPr>
          <p:cNvPr id="4" name="Slide Number Placeholder 3"/>
          <p:cNvSpPr>
            <a:spLocks noGrp="1"/>
          </p:cNvSpPr>
          <p:nvPr>
            <p:ph type="sldNum" sz="quarter" idx="5"/>
          </p:nvPr>
        </p:nvSpPr>
        <p:spPr/>
        <p:txBody>
          <a:bodyPr/>
          <a:lstStyle/>
          <a:p>
            <a:pPr>
              <a:defRPr/>
            </a:pPr>
            <a:fld id="{F015D579-B4E5-5D4E-AEE6-6B9F780E15DD}" type="slidenum">
              <a:rPr lang="en-US" smtClean="0"/>
              <a:pPr>
                <a:defRPr/>
              </a:pPr>
              <a:t>18</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More complicated gauge links</a:t>
            </a:r>
          </a:p>
          <a:p>
            <a:pPr>
              <a:defRPr/>
            </a:pPr>
            <a:r>
              <a:rPr lang="en-US" dirty="0" smtClean="0"/>
              <a:t>Color-entanglement</a:t>
            </a:r>
          </a:p>
          <a:p>
            <a:pPr>
              <a:defRPr/>
            </a:pPr>
            <a:r>
              <a:rPr lang="en-US" dirty="0" smtClean="0"/>
              <a:t>Explicit </a:t>
            </a:r>
            <a:r>
              <a:rPr lang="en-US" dirty="0" err="1" smtClean="0"/>
              <a:t>calc</a:t>
            </a:r>
            <a:r>
              <a:rPr lang="en-US" dirty="0" smtClean="0"/>
              <a:t>: some contributions break </a:t>
            </a:r>
            <a:r>
              <a:rPr lang="en-US" dirty="0" err="1" smtClean="0"/>
              <a:t>factorizatn</a:t>
            </a:r>
            <a:endParaRPr lang="en-US" dirty="0" smtClean="0"/>
          </a:p>
          <a:p>
            <a:pPr>
              <a:defRPr/>
            </a:pPr>
            <a:endParaRPr lang="en-US" dirty="0" smtClean="0"/>
          </a:p>
          <a:p>
            <a:pPr>
              <a:defRPr/>
            </a:pPr>
            <a:r>
              <a:rPr lang="en-US" dirty="0" smtClean="0"/>
              <a:t>On the right, a more detailed picture is visible. No factorization</a:t>
            </a:r>
          </a:p>
        </p:txBody>
      </p:sp>
      <p:sp>
        <p:nvSpPr>
          <p:cNvPr id="4" name="Slide Number Placeholder 3"/>
          <p:cNvSpPr>
            <a:spLocks noGrp="1"/>
          </p:cNvSpPr>
          <p:nvPr>
            <p:ph type="sldNum" sz="quarter" idx="5"/>
          </p:nvPr>
        </p:nvSpPr>
        <p:spPr/>
        <p:txBody>
          <a:bodyPr/>
          <a:lstStyle/>
          <a:p>
            <a:pPr>
              <a:defRPr/>
            </a:pPr>
            <a:fld id="{29429BBE-492A-E644-A3F7-ED66E0818A82}" type="slidenum">
              <a:rPr lang="en-US" smtClean="0"/>
              <a:pPr>
                <a:defRPr/>
              </a:pPr>
              <a:t>58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err="1" smtClean="0"/>
              <a:t>Mellin</a:t>
            </a:r>
            <a:r>
              <a:rPr lang="en-US" dirty="0" smtClean="0"/>
              <a:t> moments are being used for decades.</a:t>
            </a:r>
          </a:p>
          <a:p>
            <a:pPr>
              <a:defRPr/>
            </a:pPr>
            <a:r>
              <a:rPr lang="en-US" dirty="0" smtClean="0"/>
              <a:t>Just a recap.</a:t>
            </a:r>
            <a:endParaRPr lang="en-US" dirty="0"/>
          </a:p>
        </p:txBody>
      </p:sp>
      <p:sp>
        <p:nvSpPr>
          <p:cNvPr id="4" name="Slide Number Placeholder 3"/>
          <p:cNvSpPr>
            <a:spLocks noGrp="1"/>
          </p:cNvSpPr>
          <p:nvPr>
            <p:ph type="sldNum" sz="quarter" idx="5"/>
          </p:nvPr>
        </p:nvSpPr>
        <p:spPr/>
        <p:txBody>
          <a:bodyPr/>
          <a:lstStyle/>
          <a:p>
            <a:pPr>
              <a:defRPr/>
            </a:pPr>
            <a:fld id="{45AE5598-617E-2449-83A4-9FDC749E2B80}" type="slidenum">
              <a:rPr lang="en-US" smtClean="0"/>
              <a:pPr>
                <a:defRPr/>
              </a:pPr>
              <a:t>63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err="1" smtClean="0"/>
              <a:t>Mellin</a:t>
            </a:r>
            <a:r>
              <a:rPr lang="en-US" dirty="0" smtClean="0"/>
              <a:t> moments are being used for decades.</a:t>
            </a:r>
          </a:p>
          <a:p>
            <a:pPr>
              <a:defRPr/>
            </a:pPr>
            <a:r>
              <a:rPr lang="en-US" dirty="0" smtClean="0"/>
              <a:t>Just a recap.</a:t>
            </a:r>
            <a:endParaRPr lang="en-US" dirty="0"/>
          </a:p>
        </p:txBody>
      </p:sp>
      <p:sp>
        <p:nvSpPr>
          <p:cNvPr id="4" name="Slide Number Placeholder 3"/>
          <p:cNvSpPr>
            <a:spLocks noGrp="1"/>
          </p:cNvSpPr>
          <p:nvPr>
            <p:ph type="sldNum" sz="quarter" idx="5"/>
          </p:nvPr>
        </p:nvSpPr>
        <p:spPr/>
        <p:txBody>
          <a:bodyPr/>
          <a:lstStyle/>
          <a:p>
            <a:pPr>
              <a:defRPr/>
            </a:pPr>
            <a:fld id="{45AE5598-617E-2449-83A4-9FDC749E2B80}" type="slidenum">
              <a:rPr lang="en-US" smtClean="0"/>
              <a:pPr>
                <a:defRPr/>
              </a:pPr>
              <a:t>64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Gauge link has richer structure</a:t>
            </a:r>
          </a:p>
          <a:p>
            <a:pPr>
              <a:defRPr/>
            </a:pPr>
            <a:endParaRPr lang="en-US" dirty="0" smtClean="0"/>
          </a:p>
          <a:p>
            <a:pPr>
              <a:defRPr/>
            </a:pPr>
            <a:r>
              <a:rPr lang="en-US" dirty="0" smtClean="0"/>
              <a:t>3 matrix elements</a:t>
            </a:r>
            <a:endParaRPr lang="en-US" dirty="0"/>
          </a:p>
        </p:txBody>
      </p:sp>
      <p:sp>
        <p:nvSpPr>
          <p:cNvPr id="4" name="Slide Number Placeholder 3"/>
          <p:cNvSpPr>
            <a:spLocks noGrp="1"/>
          </p:cNvSpPr>
          <p:nvPr>
            <p:ph type="sldNum" sz="quarter" idx="5"/>
          </p:nvPr>
        </p:nvSpPr>
        <p:spPr/>
        <p:txBody>
          <a:bodyPr/>
          <a:lstStyle/>
          <a:p>
            <a:pPr>
              <a:defRPr/>
            </a:pPr>
            <a:fld id="{0CDDA840-5440-7344-BA3F-1F50766D8C37}" type="slidenum">
              <a:rPr lang="en-US" smtClean="0"/>
              <a:pPr>
                <a:defRPr/>
              </a:pPr>
              <a:t>65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Gauge link has richer structure</a:t>
            </a:r>
          </a:p>
          <a:p>
            <a:pPr>
              <a:defRPr/>
            </a:pPr>
            <a:endParaRPr lang="en-US" dirty="0" smtClean="0"/>
          </a:p>
          <a:p>
            <a:pPr>
              <a:defRPr/>
            </a:pPr>
            <a:r>
              <a:rPr lang="en-US" dirty="0" smtClean="0"/>
              <a:t>3 matrix elements</a:t>
            </a:r>
            <a:endParaRPr lang="en-US" dirty="0"/>
          </a:p>
        </p:txBody>
      </p:sp>
      <p:sp>
        <p:nvSpPr>
          <p:cNvPr id="4" name="Slide Number Placeholder 3"/>
          <p:cNvSpPr>
            <a:spLocks noGrp="1"/>
          </p:cNvSpPr>
          <p:nvPr>
            <p:ph type="sldNum" sz="quarter" idx="5"/>
          </p:nvPr>
        </p:nvSpPr>
        <p:spPr/>
        <p:txBody>
          <a:bodyPr/>
          <a:lstStyle/>
          <a:p>
            <a:pPr>
              <a:defRPr/>
            </a:pPr>
            <a:fld id="{0CDDA840-5440-7344-BA3F-1F50766D8C37}" type="slidenum">
              <a:rPr lang="en-US" smtClean="0"/>
              <a:pPr>
                <a:defRPr/>
              </a:pPr>
              <a:t>66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 or – gauge links this is just +1 or -1</a:t>
            </a:r>
          </a:p>
          <a:p>
            <a:pPr>
              <a:defRPr/>
            </a:pPr>
            <a:endParaRPr lang="en-US" dirty="0" smtClean="0"/>
          </a:p>
          <a:p>
            <a:pPr>
              <a:defRPr/>
            </a:pPr>
            <a:r>
              <a:rPr lang="en-US" dirty="0" smtClean="0"/>
              <a:t>Also be illustrated by looking at the </a:t>
            </a:r>
            <a:r>
              <a:rPr lang="en-US" dirty="0" err="1" smtClean="0"/>
              <a:t>parametrization</a:t>
            </a:r>
            <a:r>
              <a:rPr lang="en-US" dirty="0" smtClean="0"/>
              <a:t> in PDFs.</a:t>
            </a:r>
          </a:p>
        </p:txBody>
      </p:sp>
      <p:sp>
        <p:nvSpPr>
          <p:cNvPr id="4" name="Slide Number Placeholder 3"/>
          <p:cNvSpPr>
            <a:spLocks noGrp="1"/>
          </p:cNvSpPr>
          <p:nvPr>
            <p:ph type="sldNum" sz="quarter" idx="5"/>
          </p:nvPr>
        </p:nvSpPr>
        <p:spPr/>
        <p:txBody>
          <a:bodyPr/>
          <a:lstStyle/>
          <a:p>
            <a:pPr>
              <a:defRPr/>
            </a:pPr>
            <a:fld id="{4AAFCAA7-65E1-2341-BD02-955B859E41F6}" type="slidenum">
              <a:rPr lang="en-US" smtClean="0"/>
              <a:pPr>
                <a:defRPr/>
              </a:pPr>
              <a:t>67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Remark on notation of (</a:t>
            </a:r>
            <a:r>
              <a:rPr lang="en-US" dirty="0" err="1" smtClean="0"/>
              <a:t>p|p</a:t>
            </a:r>
            <a:r>
              <a:rPr lang="en-US" dirty="0" smtClean="0"/>
              <a:t>)</a:t>
            </a:r>
            <a:endParaRPr lang="en-US" dirty="0"/>
          </a:p>
        </p:txBody>
      </p:sp>
      <p:sp>
        <p:nvSpPr>
          <p:cNvPr id="4" name="Slide Number Placeholder 3"/>
          <p:cNvSpPr>
            <a:spLocks noGrp="1"/>
          </p:cNvSpPr>
          <p:nvPr>
            <p:ph type="sldNum" sz="quarter" idx="5"/>
          </p:nvPr>
        </p:nvSpPr>
        <p:spPr/>
        <p:txBody>
          <a:bodyPr/>
          <a:lstStyle/>
          <a:p>
            <a:pPr>
              <a:defRPr/>
            </a:pPr>
            <a:fld id="{F015D579-B4E5-5D4E-AEE6-6B9F780E15DD}" type="slidenum">
              <a:rPr lang="en-US" smtClean="0"/>
              <a:pPr>
                <a:defRPr/>
              </a:pPr>
              <a:t>19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Without twist-dimensional analysis</a:t>
            </a:r>
          </a:p>
          <a:p>
            <a:pPr>
              <a:defRPr/>
            </a:pPr>
            <a:endParaRPr lang="en-US" dirty="0" smtClean="0"/>
          </a:p>
          <a:p>
            <a:pPr>
              <a:defRPr/>
            </a:pPr>
            <a:r>
              <a:rPr lang="en-US" dirty="0" err="1" smtClean="0"/>
              <a:t>Sudakov</a:t>
            </a:r>
            <a:r>
              <a:rPr lang="en-US" dirty="0" smtClean="0"/>
              <a:t> expansion allows importance sampling</a:t>
            </a:r>
          </a:p>
          <a:p>
            <a:pPr>
              <a:defRPr/>
            </a:pPr>
            <a:r>
              <a:rPr lang="en-US" dirty="0" smtClean="0"/>
              <a:t>Integrating out momenta components one at a time</a:t>
            </a:r>
            <a:endParaRPr lang="en-US" dirty="0"/>
          </a:p>
        </p:txBody>
      </p:sp>
      <p:sp>
        <p:nvSpPr>
          <p:cNvPr id="4" name="Slide Number Placeholder 3"/>
          <p:cNvSpPr>
            <a:spLocks noGrp="1"/>
          </p:cNvSpPr>
          <p:nvPr>
            <p:ph type="sldNum" sz="quarter" idx="5"/>
          </p:nvPr>
        </p:nvSpPr>
        <p:spPr/>
        <p:txBody>
          <a:bodyPr/>
          <a:lstStyle/>
          <a:p>
            <a:pPr>
              <a:defRPr/>
            </a:pPr>
            <a:fld id="{AA48D1A8-4354-934F-9FE6-1BD18DA0358D}" type="slidenum">
              <a:rPr lang="en-US" smtClean="0"/>
              <a:pPr>
                <a:defRPr/>
              </a:pPr>
              <a:t>20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Parton momentum has four components</a:t>
            </a:r>
          </a:p>
          <a:p>
            <a:pPr>
              <a:defRPr/>
            </a:pPr>
            <a:r>
              <a:rPr lang="en-US" dirty="0" smtClean="0"/>
              <a:t>Not-time-ordered</a:t>
            </a:r>
          </a:p>
          <a:p>
            <a:pPr>
              <a:defRPr/>
            </a:pPr>
            <a:r>
              <a:rPr lang="en-US" dirty="0" smtClean="0"/>
              <a:t>Integrate p-</a:t>
            </a:r>
            <a:endParaRPr lang="en-US" dirty="0"/>
          </a:p>
        </p:txBody>
      </p:sp>
      <p:sp>
        <p:nvSpPr>
          <p:cNvPr id="4" name="Slide Number Placeholder 3"/>
          <p:cNvSpPr>
            <a:spLocks noGrp="1"/>
          </p:cNvSpPr>
          <p:nvPr>
            <p:ph type="sldNum" sz="quarter" idx="5"/>
          </p:nvPr>
        </p:nvSpPr>
        <p:spPr/>
        <p:txBody>
          <a:bodyPr/>
          <a:lstStyle/>
          <a:p>
            <a:pPr>
              <a:defRPr/>
            </a:pPr>
            <a:fld id="{410C3F8A-A464-304E-877D-4591BE73FFC2}" type="slidenum">
              <a:rPr lang="en-US" smtClean="0"/>
              <a:pPr>
                <a:defRPr/>
              </a:pPr>
              <a:t>21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smtClean="0"/>
          </a:p>
        </p:txBody>
      </p:sp>
      <p:sp>
        <p:nvSpPr>
          <p:cNvPr id="4" name="Slide Number Placeholder 3"/>
          <p:cNvSpPr>
            <a:spLocks noGrp="1"/>
          </p:cNvSpPr>
          <p:nvPr>
            <p:ph type="sldNum" sz="quarter" idx="5"/>
          </p:nvPr>
        </p:nvSpPr>
        <p:spPr/>
        <p:txBody>
          <a:bodyPr/>
          <a:lstStyle/>
          <a:p>
            <a:pPr>
              <a:defRPr/>
            </a:pPr>
            <a:fld id="{C8E5848D-8B79-404C-A924-AEE42002458E}" type="slidenum">
              <a:rPr lang="en-US" smtClean="0"/>
              <a:pPr>
                <a:defRPr/>
              </a:pPr>
              <a:t>49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Remark on notation of (</a:t>
            </a:r>
            <a:r>
              <a:rPr lang="en-US" dirty="0" err="1" smtClean="0"/>
              <a:t>p|p</a:t>
            </a:r>
            <a:r>
              <a:rPr lang="en-US" dirty="0" smtClean="0"/>
              <a:t>)</a:t>
            </a:r>
            <a:endParaRPr lang="en-US" dirty="0"/>
          </a:p>
        </p:txBody>
      </p:sp>
      <p:sp>
        <p:nvSpPr>
          <p:cNvPr id="4" name="Slide Number Placeholder 3"/>
          <p:cNvSpPr>
            <a:spLocks noGrp="1"/>
          </p:cNvSpPr>
          <p:nvPr>
            <p:ph type="sldNum" sz="quarter" idx="5"/>
          </p:nvPr>
        </p:nvSpPr>
        <p:spPr/>
        <p:txBody>
          <a:bodyPr/>
          <a:lstStyle/>
          <a:p>
            <a:pPr>
              <a:defRPr/>
            </a:pPr>
            <a:fld id="{F015D579-B4E5-5D4E-AEE6-6B9F780E15DD}" type="slidenum">
              <a:rPr lang="en-US" smtClean="0"/>
              <a:pPr>
                <a:defRPr/>
              </a:pPr>
              <a:t>50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Matrix elements are not gauge invariant</a:t>
            </a:r>
          </a:p>
          <a:p>
            <a:pPr>
              <a:defRPr/>
            </a:pPr>
            <a:r>
              <a:rPr lang="en-US" dirty="0" smtClean="0"/>
              <a:t>OPE</a:t>
            </a:r>
            <a:endParaRPr lang="en-US" dirty="0"/>
          </a:p>
        </p:txBody>
      </p:sp>
      <p:sp>
        <p:nvSpPr>
          <p:cNvPr id="4" name="Slide Number Placeholder 3"/>
          <p:cNvSpPr>
            <a:spLocks noGrp="1"/>
          </p:cNvSpPr>
          <p:nvPr>
            <p:ph type="sldNum" sz="quarter" idx="5"/>
          </p:nvPr>
        </p:nvSpPr>
        <p:spPr/>
        <p:txBody>
          <a:bodyPr/>
          <a:lstStyle/>
          <a:p>
            <a:pPr>
              <a:defRPr/>
            </a:pPr>
            <a:fld id="{57DCF0D4-D90F-F545-B1E1-643B4F9A1451}" type="slidenum">
              <a:rPr lang="en-US" smtClean="0"/>
              <a:pPr>
                <a:defRPr/>
              </a:pPr>
              <a:t>51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No unique way</a:t>
            </a:r>
          </a:p>
          <a:p>
            <a:pPr>
              <a:defRPr/>
            </a:pPr>
            <a:r>
              <a:rPr lang="en-US" dirty="0" smtClean="0"/>
              <a:t>Examples: DY &amp; SIDIS</a:t>
            </a:r>
          </a:p>
          <a:p>
            <a:pPr>
              <a:defRPr/>
            </a:pPr>
            <a:r>
              <a:rPr lang="en-US" dirty="0" smtClean="0"/>
              <a:t>After integration: the same</a:t>
            </a:r>
            <a:endParaRPr lang="en-US" dirty="0"/>
          </a:p>
        </p:txBody>
      </p:sp>
      <p:sp>
        <p:nvSpPr>
          <p:cNvPr id="4" name="Slide Number Placeholder 3"/>
          <p:cNvSpPr>
            <a:spLocks noGrp="1"/>
          </p:cNvSpPr>
          <p:nvPr>
            <p:ph type="sldNum" sz="quarter" idx="5"/>
          </p:nvPr>
        </p:nvSpPr>
        <p:spPr/>
        <p:txBody>
          <a:bodyPr/>
          <a:lstStyle/>
          <a:p>
            <a:pPr>
              <a:defRPr/>
            </a:pPr>
            <a:fld id="{A2023CFD-0321-544C-8496-424F6A7CF3CF}" type="slidenum">
              <a:rPr lang="en-US" smtClean="0"/>
              <a:pPr>
                <a:defRPr/>
              </a:pPr>
              <a:t>53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More complicated gauge links</a:t>
            </a:r>
          </a:p>
          <a:p>
            <a:pPr>
              <a:defRPr/>
            </a:pPr>
            <a:r>
              <a:rPr lang="en-US" dirty="0" smtClean="0"/>
              <a:t>Color-entanglement</a:t>
            </a:r>
          </a:p>
          <a:p>
            <a:pPr>
              <a:defRPr/>
            </a:pPr>
            <a:r>
              <a:rPr lang="en-US" dirty="0" smtClean="0"/>
              <a:t>Explicit </a:t>
            </a:r>
            <a:r>
              <a:rPr lang="en-US" dirty="0" err="1" smtClean="0"/>
              <a:t>calc</a:t>
            </a:r>
            <a:r>
              <a:rPr lang="en-US" dirty="0" smtClean="0"/>
              <a:t>: some contributions break </a:t>
            </a:r>
            <a:r>
              <a:rPr lang="en-US" dirty="0" err="1" smtClean="0"/>
              <a:t>factorizatn</a:t>
            </a:r>
            <a:endParaRPr lang="en-US" dirty="0" smtClean="0"/>
          </a:p>
          <a:p>
            <a:pPr>
              <a:defRPr/>
            </a:pPr>
            <a:endParaRPr lang="en-US" dirty="0" smtClean="0"/>
          </a:p>
          <a:p>
            <a:pPr>
              <a:defRPr/>
            </a:pPr>
            <a:r>
              <a:rPr lang="en-US" dirty="0" smtClean="0"/>
              <a:t>On the right, a more detailed picture is visible. No factorization</a:t>
            </a:r>
          </a:p>
        </p:txBody>
      </p:sp>
      <p:sp>
        <p:nvSpPr>
          <p:cNvPr id="4" name="Slide Number Placeholder 3"/>
          <p:cNvSpPr>
            <a:spLocks noGrp="1"/>
          </p:cNvSpPr>
          <p:nvPr>
            <p:ph type="sldNum" sz="quarter" idx="5"/>
          </p:nvPr>
        </p:nvSpPr>
        <p:spPr/>
        <p:txBody>
          <a:bodyPr/>
          <a:lstStyle/>
          <a:p>
            <a:pPr>
              <a:defRPr/>
            </a:pPr>
            <a:fld id="{29429BBE-492A-E644-A3F7-ED66E0818A82}" type="slidenum">
              <a:rPr lang="en-US" smtClean="0"/>
              <a:pPr>
                <a:defRPr/>
              </a:pPr>
              <a:t>57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2FA45D-44D4-E345-B57A-5D6CB1829A25}" type="slidenum">
              <a:rPr lang="en-US"/>
              <a:pPr>
                <a:defRPr/>
              </a:pPr>
              <a:t>‹#›</a:t>
            </a:fld>
            <a:endParaRPr lang="en-US"/>
          </a:p>
        </p:txBody>
      </p:sp>
    </p:spTree>
    <p:extLst>
      <p:ext uri="{BB962C8B-B14F-4D97-AF65-F5344CB8AC3E}">
        <p14:creationId xmlns:p14="http://schemas.microsoft.com/office/powerpoint/2010/main" val="67958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4E62F5-B4B1-8B46-9F9C-7DFFB776D401}" type="slidenum">
              <a:rPr lang="en-US"/>
              <a:pPr>
                <a:defRPr/>
              </a:pPr>
              <a:t>‹#›</a:t>
            </a:fld>
            <a:endParaRPr lang="en-US"/>
          </a:p>
        </p:txBody>
      </p:sp>
    </p:spTree>
    <p:extLst>
      <p:ext uri="{BB962C8B-B14F-4D97-AF65-F5344CB8AC3E}">
        <p14:creationId xmlns:p14="http://schemas.microsoft.com/office/powerpoint/2010/main" val="989829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52400"/>
            <a:ext cx="21717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627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9A0B25-E0D0-8A42-B8DA-B561F3938ED8}" type="slidenum">
              <a:rPr lang="en-US"/>
              <a:pPr>
                <a:defRPr/>
              </a:pPr>
              <a:t>‹#›</a:t>
            </a:fld>
            <a:endParaRPr lang="en-US"/>
          </a:p>
        </p:txBody>
      </p:sp>
    </p:spTree>
    <p:extLst>
      <p:ext uri="{BB962C8B-B14F-4D97-AF65-F5344CB8AC3E}">
        <p14:creationId xmlns:p14="http://schemas.microsoft.com/office/powerpoint/2010/main" val="2051616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524000" y="274638"/>
            <a:ext cx="716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BAC2493-557C-B842-A14F-63CBBF811F7C}" type="slidenum">
              <a:rPr lang="en-US"/>
              <a:pPr>
                <a:defRPr/>
              </a:pPr>
              <a:t>‹#›</a:t>
            </a:fld>
            <a:endParaRPr lang="en-US" dirty="0"/>
          </a:p>
        </p:txBody>
      </p:sp>
    </p:spTree>
    <p:extLst>
      <p:ext uri="{BB962C8B-B14F-4D97-AF65-F5344CB8AC3E}">
        <p14:creationId xmlns:p14="http://schemas.microsoft.com/office/powerpoint/2010/main" val="3520821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746E4A6-C05C-9F4E-83EF-1063A734D38E}" type="slidenum">
              <a:rPr lang="en-US"/>
              <a:pPr>
                <a:defRPr/>
              </a:pPr>
              <a:t>‹#›</a:t>
            </a:fld>
            <a:endParaRPr lang="en-US" dirty="0"/>
          </a:p>
        </p:txBody>
      </p:sp>
    </p:spTree>
    <p:extLst>
      <p:ext uri="{BB962C8B-B14F-4D97-AF65-F5344CB8AC3E}">
        <p14:creationId xmlns:p14="http://schemas.microsoft.com/office/powerpoint/2010/main" val="1742477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28BD5C-4644-E44B-B099-2A3485798130}" type="slidenum">
              <a:rPr lang="en-US"/>
              <a:pPr>
                <a:defRPr/>
              </a:pPr>
              <a:t>‹#›</a:t>
            </a:fld>
            <a:endParaRPr lang="en-US" dirty="0"/>
          </a:p>
        </p:txBody>
      </p:sp>
    </p:spTree>
    <p:extLst>
      <p:ext uri="{BB962C8B-B14F-4D97-AF65-F5344CB8AC3E}">
        <p14:creationId xmlns:p14="http://schemas.microsoft.com/office/powerpoint/2010/main" val="818062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FF5543-E671-FF41-AAA2-21C7701FC712}" type="slidenum">
              <a:rPr lang="en-US"/>
              <a:pPr>
                <a:defRPr/>
              </a:pPr>
              <a:t>‹#›</a:t>
            </a:fld>
            <a:endParaRPr lang="en-US"/>
          </a:p>
        </p:txBody>
      </p:sp>
    </p:spTree>
    <p:extLst>
      <p:ext uri="{BB962C8B-B14F-4D97-AF65-F5344CB8AC3E}">
        <p14:creationId xmlns:p14="http://schemas.microsoft.com/office/powerpoint/2010/main" val="1704680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8B3522-EAF2-EE46-98B8-14ACF0544F53}" type="slidenum">
              <a:rPr lang="en-US"/>
              <a:pPr>
                <a:defRPr/>
              </a:pPr>
              <a:t>‹#›</a:t>
            </a:fld>
            <a:endParaRPr lang="en-US"/>
          </a:p>
        </p:txBody>
      </p:sp>
    </p:spTree>
    <p:extLst>
      <p:ext uri="{BB962C8B-B14F-4D97-AF65-F5344CB8AC3E}">
        <p14:creationId xmlns:p14="http://schemas.microsoft.com/office/powerpoint/2010/main" val="1871861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672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2672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919974-E1AF-7D49-91E5-B74D28A366AF}" type="slidenum">
              <a:rPr lang="en-US"/>
              <a:pPr>
                <a:defRPr/>
              </a:pPr>
              <a:t>‹#›</a:t>
            </a:fld>
            <a:endParaRPr lang="en-US"/>
          </a:p>
        </p:txBody>
      </p:sp>
    </p:spTree>
    <p:extLst>
      <p:ext uri="{BB962C8B-B14F-4D97-AF65-F5344CB8AC3E}">
        <p14:creationId xmlns:p14="http://schemas.microsoft.com/office/powerpoint/2010/main" val="2256167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9B774A9-31D8-5C44-871E-C55CEAA63066}" type="slidenum">
              <a:rPr lang="en-US"/>
              <a:pPr>
                <a:defRPr/>
              </a:pPr>
              <a:t>‹#›</a:t>
            </a:fld>
            <a:endParaRPr lang="en-US"/>
          </a:p>
        </p:txBody>
      </p:sp>
    </p:spTree>
    <p:extLst>
      <p:ext uri="{BB962C8B-B14F-4D97-AF65-F5344CB8AC3E}">
        <p14:creationId xmlns:p14="http://schemas.microsoft.com/office/powerpoint/2010/main" val="4128841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0CA0280-B619-5141-B8C3-F2A90185D917}" type="slidenum">
              <a:rPr lang="en-US"/>
              <a:pPr>
                <a:defRPr/>
              </a:pPr>
              <a:t>‹#›</a:t>
            </a:fld>
            <a:endParaRPr lang="en-US"/>
          </a:p>
        </p:txBody>
      </p:sp>
    </p:spTree>
    <p:extLst>
      <p:ext uri="{BB962C8B-B14F-4D97-AF65-F5344CB8AC3E}">
        <p14:creationId xmlns:p14="http://schemas.microsoft.com/office/powerpoint/2010/main" val="2498568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B484A6F-6A84-B94C-8354-735C2646BA06}" type="slidenum">
              <a:rPr lang="en-US"/>
              <a:pPr>
                <a:defRPr/>
              </a:pPr>
              <a:t>‹#›</a:t>
            </a:fld>
            <a:endParaRPr lang="en-US"/>
          </a:p>
        </p:txBody>
      </p:sp>
    </p:spTree>
    <p:extLst>
      <p:ext uri="{BB962C8B-B14F-4D97-AF65-F5344CB8AC3E}">
        <p14:creationId xmlns:p14="http://schemas.microsoft.com/office/powerpoint/2010/main" val="359896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5E7D42-14A8-1046-A1D1-B25D7D9220BB}" type="slidenum">
              <a:rPr lang="en-US"/>
              <a:pPr>
                <a:defRPr/>
              </a:pPr>
              <a:t>‹#›</a:t>
            </a:fld>
            <a:endParaRPr lang="en-US"/>
          </a:p>
        </p:txBody>
      </p:sp>
    </p:spTree>
    <p:extLst>
      <p:ext uri="{BB962C8B-B14F-4D97-AF65-F5344CB8AC3E}">
        <p14:creationId xmlns:p14="http://schemas.microsoft.com/office/powerpoint/2010/main" val="1000108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058C81-0028-2C40-98FE-7DFD9C3DFA67}" type="slidenum">
              <a:rPr lang="en-US"/>
              <a:pPr>
                <a:defRPr/>
              </a:pPr>
              <a:t>‹#›</a:t>
            </a:fld>
            <a:endParaRPr lang="en-US"/>
          </a:p>
        </p:txBody>
      </p:sp>
    </p:spTree>
    <p:extLst>
      <p:ext uri="{BB962C8B-B14F-4D97-AF65-F5344CB8AC3E}">
        <p14:creationId xmlns:p14="http://schemas.microsoft.com/office/powerpoint/2010/main" val="364151489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7" Type="http://schemas.openxmlformats.org/officeDocument/2006/relationships/image" Target="../media/image2.png"/><Relationship Id="rId18"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152400"/>
            <a:ext cx="7467600" cy="1066800"/>
          </a:xfrm>
          <a:prstGeom prst="rect">
            <a:avLst/>
          </a:prstGeom>
          <a:solidFill>
            <a:srgbClr val="EAEAEA"/>
          </a:solidFill>
          <a:ln>
            <a:noFill/>
          </a:ln>
          <a:effectLst>
            <a:outerShdw blurRad="63500" dist="107763" dir="2700000" algn="ctr" rotWithShape="0">
              <a:schemeClr val="bg2">
                <a:alpha val="50000"/>
              </a:schemeClr>
            </a:outerShdw>
          </a:effectLst>
          <a:extLs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228600" y="1371600"/>
            <a:ext cx="8686800" cy="475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28" name="Rectangle 4"/>
          <p:cNvSpPr>
            <a:spLocks noGrp="1" noChangeArrowheads="1"/>
          </p:cNvSpPr>
          <p:nvPr>
            <p:ph type="dt" sz="half" idx="2"/>
          </p:nvPr>
        </p:nvSpPr>
        <p:spPr bwMode="auto">
          <a:xfrm>
            <a:off x="304800" y="6553200"/>
            <a:ext cx="2133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553200"/>
            <a:ext cx="2895600" cy="304800"/>
          </a:xfrm>
          <a:prstGeom prst="rect">
            <a:avLst/>
          </a:prstGeom>
          <a:noFill/>
          <a:ln>
            <a:noFill/>
          </a:ln>
          <a:effectLst/>
          <a:extLst>
            <a:ext uri="{909E8E84-426E-40dd-AFC4-6F175D3DCCD1}">
              <a14:hiddenFill xmlns:a14="http://schemas.microsoft.com/office/drawing/2010/main">
                <a:solidFill>
                  <a:srgbClr val="3366FF"/>
                </a:solidFill>
              </a14:hiddenFill>
            </a:ext>
            <a:ext uri="{91240B29-F687-4f45-9708-019B960494DF}">
              <a14:hiddenLine xmlns:a14="http://schemas.microsoft.com/office/drawing/2010/main" w="9525">
                <a:solidFill>
                  <a:srgbClr val="3366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781800" y="6477000"/>
            <a:ext cx="2133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50000"/>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60D5CC50-D7CE-134E-978B-5AB122344375}" type="slidenum">
              <a:rPr lang="en-US"/>
              <a:pPr>
                <a:defRPr/>
              </a:pPr>
              <a:t>‹#›</a:t>
            </a:fld>
            <a:endParaRPr lang="en-US"/>
          </a:p>
        </p:txBody>
      </p:sp>
      <p:grpSp>
        <p:nvGrpSpPr>
          <p:cNvPr id="1031" name="Group 12"/>
          <p:cNvGrpSpPr>
            <a:grpSpLocks/>
          </p:cNvGrpSpPr>
          <p:nvPr/>
        </p:nvGrpSpPr>
        <p:grpSpPr bwMode="auto">
          <a:xfrm>
            <a:off x="152400" y="152400"/>
            <a:ext cx="1219200" cy="1084263"/>
            <a:chOff x="96" y="96"/>
            <a:chExt cx="768" cy="683"/>
          </a:xfrm>
        </p:grpSpPr>
        <p:sp>
          <p:nvSpPr>
            <p:cNvPr id="1032" name="Oval 8"/>
            <p:cNvSpPr>
              <a:spLocks noChangeArrowheads="1"/>
            </p:cNvSpPr>
            <p:nvPr userDrawn="1"/>
          </p:nvSpPr>
          <p:spPr bwMode="auto">
            <a:xfrm>
              <a:off x="192" y="96"/>
              <a:ext cx="480" cy="443"/>
            </a:xfrm>
            <a:prstGeom prst="ellipse">
              <a:avLst/>
            </a:prstGeom>
            <a:gradFill rotWithShape="1">
              <a:gsLst>
                <a:gs pos="0">
                  <a:srgbClr val="FFFF00"/>
                </a:gs>
                <a:gs pos="100000">
                  <a:srgbClr val="FFFF00">
                    <a:gamma/>
                    <a:tint val="53725"/>
                    <a:invGamma/>
                  </a:srgbClr>
                </a:gs>
              </a:gsLst>
              <a:lin ang="5400000" scaled="1"/>
            </a:gradFill>
            <a:ln>
              <a:noFill/>
            </a:ln>
            <a:effectLst/>
            <a:extLst>
              <a:ext uri="{91240B29-F687-4f45-9708-019B960494DF}">
                <a14:hiddenLine xmlns:a14="http://schemas.microsoft.com/office/drawing/2010/main" w="9525">
                  <a:solidFill>
                    <a:srgbClr val="FFFF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34" name="Oval 10"/>
            <p:cNvSpPr>
              <a:spLocks noChangeArrowheads="1"/>
            </p:cNvSpPr>
            <p:nvPr userDrawn="1"/>
          </p:nvSpPr>
          <p:spPr bwMode="auto">
            <a:xfrm>
              <a:off x="96" y="336"/>
              <a:ext cx="480" cy="443"/>
            </a:xfrm>
            <a:prstGeom prst="ellipse">
              <a:avLst/>
            </a:prstGeom>
            <a:gradFill rotWithShape="1">
              <a:gsLst>
                <a:gs pos="0">
                  <a:srgbClr val="0000FF"/>
                </a:gs>
                <a:gs pos="100000">
                  <a:srgbClr val="0000FF">
                    <a:gamma/>
                    <a:tint val="63529"/>
                    <a:invGamma/>
                    <a:alpha val="0"/>
                  </a:srgbClr>
                </a:gs>
              </a:gsLst>
              <a:lin ang="18900000" scaled="1"/>
            </a:gradFill>
            <a:ln>
              <a:noFill/>
            </a:ln>
            <a:effectLst/>
            <a:extLst>
              <a:ext uri="{91240B29-F687-4f45-9708-019B960494DF}">
                <a14:hiddenLine xmlns:a14="http://schemas.microsoft.com/office/drawing/2010/main" w="9525">
                  <a:solidFill>
                    <a:srgbClr val="0000FF"/>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35" name="Oval 11"/>
            <p:cNvSpPr>
              <a:spLocks noChangeArrowheads="1"/>
            </p:cNvSpPr>
            <p:nvPr userDrawn="1"/>
          </p:nvSpPr>
          <p:spPr bwMode="auto">
            <a:xfrm>
              <a:off x="384" y="240"/>
              <a:ext cx="480" cy="442"/>
            </a:xfrm>
            <a:prstGeom prst="ellipse">
              <a:avLst/>
            </a:prstGeom>
            <a:gradFill rotWithShape="1">
              <a:gsLst>
                <a:gs pos="0">
                  <a:srgbClr val="FF0000">
                    <a:gamma/>
                    <a:tint val="63529"/>
                    <a:invGamma/>
                    <a:alpha val="0"/>
                  </a:srgbClr>
                </a:gs>
                <a:gs pos="100000">
                  <a:srgbClr val="FF0000"/>
                </a:gs>
              </a:gsLst>
              <a:lin ang="2700000" scaled="1"/>
            </a:gra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2400">
          <a:solidFill>
            <a:srgbClr val="0000FF"/>
          </a:solidFill>
          <a:latin typeface="+mj-lt"/>
          <a:ea typeface="+mj-ea"/>
          <a:cs typeface="ＭＳ Ｐゴシック" charset="0"/>
        </a:defRPr>
      </a:lvl1pPr>
      <a:lvl2pPr algn="ctr" rtl="0" eaLnBrk="0" fontAlgn="base" hangingPunct="0">
        <a:spcBef>
          <a:spcPct val="0"/>
        </a:spcBef>
        <a:spcAft>
          <a:spcPct val="0"/>
        </a:spcAft>
        <a:defRPr sz="2400">
          <a:solidFill>
            <a:srgbClr val="0000FF"/>
          </a:solidFill>
          <a:latin typeface="Tahoma" charset="0"/>
          <a:ea typeface="ＭＳ Ｐゴシック" charset="0"/>
          <a:cs typeface="ＭＳ Ｐゴシック" charset="0"/>
        </a:defRPr>
      </a:lvl2pPr>
      <a:lvl3pPr algn="ctr" rtl="0" eaLnBrk="0" fontAlgn="base" hangingPunct="0">
        <a:spcBef>
          <a:spcPct val="0"/>
        </a:spcBef>
        <a:spcAft>
          <a:spcPct val="0"/>
        </a:spcAft>
        <a:defRPr sz="2400">
          <a:solidFill>
            <a:srgbClr val="0000FF"/>
          </a:solidFill>
          <a:latin typeface="Tahoma" charset="0"/>
          <a:ea typeface="ＭＳ Ｐゴシック" charset="0"/>
          <a:cs typeface="ＭＳ Ｐゴシック" charset="0"/>
        </a:defRPr>
      </a:lvl3pPr>
      <a:lvl4pPr algn="ctr" rtl="0" eaLnBrk="0" fontAlgn="base" hangingPunct="0">
        <a:spcBef>
          <a:spcPct val="0"/>
        </a:spcBef>
        <a:spcAft>
          <a:spcPct val="0"/>
        </a:spcAft>
        <a:defRPr sz="2400">
          <a:solidFill>
            <a:srgbClr val="0000FF"/>
          </a:solidFill>
          <a:latin typeface="Tahoma" charset="0"/>
          <a:ea typeface="ＭＳ Ｐゴシック" charset="0"/>
          <a:cs typeface="ＭＳ Ｐゴシック" charset="0"/>
        </a:defRPr>
      </a:lvl4pPr>
      <a:lvl5pPr algn="ctr" rtl="0" eaLnBrk="0" fontAlgn="base" hangingPunct="0">
        <a:spcBef>
          <a:spcPct val="0"/>
        </a:spcBef>
        <a:spcAft>
          <a:spcPct val="0"/>
        </a:spcAft>
        <a:defRPr sz="2400">
          <a:solidFill>
            <a:srgbClr val="0000FF"/>
          </a:solidFill>
          <a:latin typeface="Tahoma" charset="0"/>
          <a:ea typeface="ＭＳ Ｐゴシック" charset="0"/>
          <a:cs typeface="ＭＳ Ｐゴシック" charset="0"/>
        </a:defRPr>
      </a:lvl5pPr>
      <a:lvl6pPr marL="457200" algn="ctr" rtl="0" fontAlgn="base">
        <a:spcBef>
          <a:spcPct val="0"/>
        </a:spcBef>
        <a:spcAft>
          <a:spcPct val="0"/>
        </a:spcAft>
        <a:defRPr sz="2400">
          <a:solidFill>
            <a:srgbClr val="0000FF"/>
          </a:solidFill>
          <a:latin typeface="Tahoma" charset="0"/>
          <a:ea typeface="ＭＳ Ｐゴシック" charset="0"/>
        </a:defRPr>
      </a:lvl6pPr>
      <a:lvl7pPr marL="914400" algn="ctr" rtl="0" fontAlgn="base">
        <a:spcBef>
          <a:spcPct val="0"/>
        </a:spcBef>
        <a:spcAft>
          <a:spcPct val="0"/>
        </a:spcAft>
        <a:defRPr sz="2400">
          <a:solidFill>
            <a:srgbClr val="0000FF"/>
          </a:solidFill>
          <a:latin typeface="Tahoma" charset="0"/>
          <a:ea typeface="ＭＳ Ｐゴシック" charset="0"/>
        </a:defRPr>
      </a:lvl7pPr>
      <a:lvl8pPr marL="1371600" algn="ctr" rtl="0" fontAlgn="base">
        <a:spcBef>
          <a:spcPct val="0"/>
        </a:spcBef>
        <a:spcAft>
          <a:spcPct val="0"/>
        </a:spcAft>
        <a:defRPr sz="2400">
          <a:solidFill>
            <a:srgbClr val="0000FF"/>
          </a:solidFill>
          <a:latin typeface="Tahoma" charset="0"/>
          <a:ea typeface="ＭＳ Ｐゴシック" charset="0"/>
        </a:defRPr>
      </a:lvl8pPr>
      <a:lvl9pPr marL="1828800" algn="ctr" rtl="0" fontAlgn="base">
        <a:spcBef>
          <a:spcPct val="0"/>
        </a:spcBef>
        <a:spcAft>
          <a:spcPct val="0"/>
        </a:spcAft>
        <a:defRPr sz="2400">
          <a:solidFill>
            <a:srgbClr val="0000FF"/>
          </a:solidFill>
          <a:latin typeface="Tahoma"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20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Blip>
          <a:blip r:embed="rId17"/>
        </a:buBlip>
        <a:defRPr sz="2000">
          <a:solidFill>
            <a:schemeClr val="tx1"/>
          </a:solidFill>
          <a:latin typeface="+mn-lt"/>
          <a:ea typeface="+mn-ea"/>
        </a:defRPr>
      </a:lvl2pPr>
      <a:lvl3pPr marL="1143000" indent="-228600" algn="l" rtl="0" eaLnBrk="0" fontAlgn="base" hangingPunct="0">
        <a:spcBef>
          <a:spcPct val="20000"/>
        </a:spcBef>
        <a:spcAft>
          <a:spcPct val="0"/>
        </a:spcAft>
        <a:buBlip>
          <a:blip r:embed="rId18"/>
        </a:buBlip>
        <a:defRPr>
          <a:solidFill>
            <a:schemeClr val="tx1"/>
          </a:solidFill>
          <a:latin typeface="+mn-lt"/>
          <a:ea typeface="+mn-ea"/>
        </a:defRPr>
      </a:lvl3pPr>
      <a:lvl4pPr marL="1600200" indent="-228600" algn="l" rtl="0" eaLnBrk="0" fontAlgn="base" hangingPunct="0">
        <a:spcBef>
          <a:spcPct val="20000"/>
        </a:spcBef>
        <a:spcAft>
          <a:spcPct val="0"/>
        </a:spcAft>
        <a:buBlip>
          <a:blip r:embed="rId18"/>
        </a:buBlip>
        <a:defRPr>
          <a:solidFill>
            <a:schemeClr val="tx1"/>
          </a:solidFill>
          <a:latin typeface="+mn-lt"/>
          <a:ea typeface="+mn-ea"/>
        </a:defRPr>
      </a:lvl4pPr>
      <a:lvl5pPr marL="2057400" indent="-228600" algn="l" rtl="0" eaLnBrk="0" fontAlgn="base" hangingPunct="0">
        <a:spcBef>
          <a:spcPct val="20000"/>
        </a:spcBef>
        <a:spcAft>
          <a:spcPct val="0"/>
        </a:spcAft>
        <a:buBlip>
          <a:blip r:embed="rId16"/>
        </a:buBlip>
        <a:defRPr sz="1600">
          <a:solidFill>
            <a:schemeClr val="tx1"/>
          </a:solidFill>
          <a:latin typeface="+mn-lt"/>
          <a:ea typeface="+mn-ea"/>
        </a:defRPr>
      </a:lvl5pPr>
      <a:lvl6pPr marL="2514600" indent="-228600" algn="l" rtl="0" fontAlgn="base">
        <a:spcBef>
          <a:spcPct val="20000"/>
        </a:spcBef>
        <a:spcAft>
          <a:spcPct val="0"/>
        </a:spcAft>
        <a:buBlip>
          <a:blip r:embed="rId16"/>
        </a:buBlip>
        <a:defRPr sz="1600">
          <a:solidFill>
            <a:schemeClr val="tx1"/>
          </a:solidFill>
          <a:latin typeface="+mn-lt"/>
          <a:ea typeface="+mn-ea"/>
        </a:defRPr>
      </a:lvl6pPr>
      <a:lvl7pPr marL="2971800" indent="-228600" algn="l" rtl="0" fontAlgn="base">
        <a:spcBef>
          <a:spcPct val="20000"/>
        </a:spcBef>
        <a:spcAft>
          <a:spcPct val="0"/>
        </a:spcAft>
        <a:buBlip>
          <a:blip r:embed="rId16"/>
        </a:buBlip>
        <a:defRPr sz="1600">
          <a:solidFill>
            <a:schemeClr val="tx1"/>
          </a:solidFill>
          <a:latin typeface="+mn-lt"/>
          <a:ea typeface="+mn-ea"/>
        </a:defRPr>
      </a:lvl7pPr>
      <a:lvl8pPr marL="3429000" indent="-228600" algn="l" rtl="0" fontAlgn="base">
        <a:spcBef>
          <a:spcPct val="20000"/>
        </a:spcBef>
        <a:spcAft>
          <a:spcPct val="0"/>
        </a:spcAft>
        <a:buBlip>
          <a:blip r:embed="rId16"/>
        </a:buBlip>
        <a:defRPr sz="1600">
          <a:solidFill>
            <a:schemeClr val="tx1"/>
          </a:solidFill>
          <a:latin typeface="+mn-lt"/>
          <a:ea typeface="+mn-ea"/>
        </a:defRPr>
      </a:lvl8pPr>
      <a:lvl9pPr marL="3886200" indent="-228600" algn="l" rtl="0" fontAlgn="base">
        <a:spcBef>
          <a:spcPct val="20000"/>
        </a:spcBef>
        <a:spcAft>
          <a:spcPct val="0"/>
        </a:spcAft>
        <a:buBlip>
          <a:blip r:embed="rId16"/>
        </a:buBlip>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emf"/><Relationship Id="rId6" Type="http://schemas.openxmlformats.org/officeDocument/2006/relationships/image" Target="../media/image8.jp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1" Type="http://schemas.openxmlformats.org/officeDocument/2006/relationships/oleObject" Target="../embeddings/oleObject10.bin"/><Relationship Id="rId12" Type="http://schemas.openxmlformats.org/officeDocument/2006/relationships/image" Target="../media/image38.wmf"/><Relationship Id="rId13" Type="http://schemas.openxmlformats.org/officeDocument/2006/relationships/oleObject" Target="../embeddings/oleObject11.bin"/><Relationship Id="rId14" Type="http://schemas.openxmlformats.org/officeDocument/2006/relationships/image" Target="../media/image39.wmf"/><Relationship Id="rId15" Type="http://schemas.openxmlformats.org/officeDocument/2006/relationships/oleObject" Target="../embeddings/oleObject12.bin"/><Relationship Id="rId16" Type="http://schemas.openxmlformats.org/officeDocument/2006/relationships/image" Target="../media/image40.wmf"/><Relationship Id="rId1" Type="http://schemas.openxmlformats.org/officeDocument/2006/relationships/vmlDrawing" Target="../drawings/vmlDrawing3.vml"/><Relationship Id="rId2" Type="http://schemas.openxmlformats.org/officeDocument/2006/relationships/slideLayout" Target="../slideLayouts/slideLayout13.xml"/><Relationship Id="rId3" Type="http://schemas.openxmlformats.org/officeDocument/2006/relationships/oleObject" Target="../embeddings/oleObject6.bin"/><Relationship Id="rId4" Type="http://schemas.openxmlformats.org/officeDocument/2006/relationships/image" Target="../media/image34.wmf"/><Relationship Id="rId5" Type="http://schemas.openxmlformats.org/officeDocument/2006/relationships/oleObject" Target="../embeddings/oleObject7.bin"/><Relationship Id="rId6" Type="http://schemas.openxmlformats.org/officeDocument/2006/relationships/image" Target="../media/image35.wmf"/><Relationship Id="rId7" Type="http://schemas.openxmlformats.org/officeDocument/2006/relationships/oleObject" Target="../embeddings/oleObject8.bin"/><Relationship Id="rId8" Type="http://schemas.openxmlformats.org/officeDocument/2006/relationships/image" Target="../media/image36.wmf"/><Relationship Id="rId9" Type="http://schemas.openxmlformats.org/officeDocument/2006/relationships/oleObject" Target="../embeddings/oleObject9.bin"/><Relationship Id="rId10" Type="http://schemas.openxmlformats.org/officeDocument/2006/relationships/image" Target="../media/image37.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42.emf"/><Relationship Id="rId5" Type="http://schemas.openxmlformats.org/officeDocument/2006/relationships/oleObject" Target="../embeddings/oleObject14.bin"/><Relationship Id="rId6" Type="http://schemas.openxmlformats.org/officeDocument/2006/relationships/image" Target="../media/image43.wmf"/><Relationship Id="rId7" Type="http://schemas.openxmlformats.org/officeDocument/2006/relationships/image" Target="../media/image45.jpeg"/><Relationship Id="rId8" Type="http://schemas.openxmlformats.org/officeDocument/2006/relationships/oleObject" Target="../embeddings/oleObject15.bin"/><Relationship Id="rId9" Type="http://schemas.openxmlformats.org/officeDocument/2006/relationships/image" Target="../media/image44.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4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 Id="rId3"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51.wmf"/><Relationship Id="rId4" Type="http://schemas.openxmlformats.org/officeDocument/2006/relationships/image" Target="../media/image52.wmf"/><Relationship Id="rId5" Type="http://schemas.openxmlformats.org/officeDocument/2006/relationships/image" Target="../media/image53.wmf"/><Relationship Id="rId6" Type="http://schemas.openxmlformats.org/officeDocument/2006/relationships/image" Target="../media/image54.wmf"/><Relationship Id="rId7" Type="http://schemas.openxmlformats.org/officeDocument/2006/relationships/image" Target="../media/image55.wmf"/><Relationship Id="rId8" Type="http://schemas.openxmlformats.org/officeDocument/2006/relationships/image" Target="../media/image56.wmf"/><Relationship Id="rId9" Type="http://schemas.openxmlformats.org/officeDocument/2006/relationships/image" Target="../media/image57.wmf"/><Relationship Id="rId10" Type="http://schemas.openxmlformats.org/officeDocument/2006/relationships/oleObject" Target="../embeddings/oleObject16.bin"/><Relationship Id="rId11" Type="http://schemas.openxmlformats.org/officeDocument/2006/relationships/image" Target="../media/image50.w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oleObject" Target="../embeddings/oleObject17.bin"/><Relationship Id="rId5" Type="http://schemas.openxmlformats.org/officeDocument/2006/relationships/image" Target="../media/image58.wmf"/><Relationship Id="rId6" Type="http://schemas.openxmlformats.org/officeDocument/2006/relationships/oleObject" Target="../embeddings/oleObject18.bin"/><Relationship Id="rId7" Type="http://schemas.openxmlformats.org/officeDocument/2006/relationships/image" Target="../media/image59.wmf"/><Relationship Id="rId8" Type="http://schemas.openxmlformats.org/officeDocument/2006/relationships/oleObject" Target="../embeddings/oleObject19.bin"/><Relationship Id="rId9" Type="http://schemas.openxmlformats.org/officeDocument/2006/relationships/image" Target="../media/image60.wmf"/><Relationship Id="rId10" Type="http://schemas.openxmlformats.org/officeDocument/2006/relationships/image" Target="../media/image62.jpeg"/><Relationship Id="rId11" Type="http://schemas.openxmlformats.org/officeDocument/2006/relationships/image" Target="../media/image63.jpe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oleObject" Target="../embeddings/oleObject20.bin"/><Relationship Id="rId5" Type="http://schemas.openxmlformats.org/officeDocument/2006/relationships/image" Target="../media/image64.emf"/><Relationship Id="rId6" Type="http://schemas.openxmlformats.org/officeDocument/2006/relationships/oleObject" Target="../embeddings/oleObject21.bin"/><Relationship Id="rId7" Type="http://schemas.openxmlformats.org/officeDocument/2006/relationships/image" Target="../media/image65.emf"/><Relationship Id="rId8" Type="http://schemas.openxmlformats.org/officeDocument/2006/relationships/image" Target="../media/image67.jpeg"/><Relationship Id="rId9" Type="http://schemas.openxmlformats.org/officeDocument/2006/relationships/image" Target="../media/image68.jpe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67.jpeg"/><Relationship Id="rId5" Type="http://schemas.openxmlformats.org/officeDocument/2006/relationships/oleObject" Target="../embeddings/oleObject22.bin"/><Relationship Id="rId6" Type="http://schemas.openxmlformats.org/officeDocument/2006/relationships/image" Target="../media/image69.emf"/><Relationship Id="rId7" Type="http://schemas.openxmlformats.org/officeDocument/2006/relationships/oleObject" Target="../embeddings/oleObject23.bin"/><Relationship Id="rId8" Type="http://schemas.openxmlformats.org/officeDocument/2006/relationships/image" Target="../media/image70.emf"/><Relationship Id="rId1" Type="http://schemas.openxmlformats.org/officeDocument/2006/relationships/vmlDrawing" Target="../drawings/vmlDrawing8.vml"/><Relationship Id="rId2"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24.bin"/><Relationship Id="rId5" Type="http://schemas.openxmlformats.org/officeDocument/2006/relationships/image" Target="../media/image71.emf"/><Relationship Id="rId6" Type="http://schemas.openxmlformats.org/officeDocument/2006/relationships/image" Target="../media/image68.jpeg"/><Relationship Id="rId7" Type="http://schemas.openxmlformats.org/officeDocument/2006/relationships/oleObject" Target="../embeddings/oleObject25.bin"/><Relationship Id="rId8" Type="http://schemas.openxmlformats.org/officeDocument/2006/relationships/image" Target="../media/image72.emf"/><Relationship Id="rId1" Type="http://schemas.openxmlformats.org/officeDocument/2006/relationships/vmlDrawing" Target="../drawings/vmlDrawing9.vml"/><Relationship Id="rId2"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26.bin"/><Relationship Id="rId5" Type="http://schemas.openxmlformats.org/officeDocument/2006/relationships/image" Target="../media/image73.wmf"/><Relationship Id="rId6" Type="http://schemas.openxmlformats.org/officeDocument/2006/relationships/oleObject" Target="../embeddings/oleObject27.bin"/><Relationship Id="rId7" Type="http://schemas.openxmlformats.org/officeDocument/2006/relationships/image" Target="../media/image74.emf"/><Relationship Id="rId8" Type="http://schemas.openxmlformats.org/officeDocument/2006/relationships/oleObject" Target="../embeddings/oleObject28.bin"/><Relationship Id="rId9" Type="http://schemas.openxmlformats.org/officeDocument/2006/relationships/image" Target="../media/image75.emf"/><Relationship Id="rId10" Type="http://schemas.openxmlformats.org/officeDocument/2006/relationships/oleObject" Target="../embeddings/oleObject29.bin"/><Relationship Id="rId11" Type="http://schemas.openxmlformats.org/officeDocument/2006/relationships/image" Target="../media/image76.emf"/><Relationship Id="rId1" Type="http://schemas.openxmlformats.org/officeDocument/2006/relationships/vmlDrawing" Target="../drawings/vmlDrawing10.vml"/><Relationship Id="rId2"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30.bin"/><Relationship Id="rId5" Type="http://schemas.openxmlformats.org/officeDocument/2006/relationships/image" Target="../media/image77.emf"/><Relationship Id="rId6" Type="http://schemas.openxmlformats.org/officeDocument/2006/relationships/oleObject" Target="../embeddings/oleObject31.bin"/><Relationship Id="rId7" Type="http://schemas.openxmlformats.org/officeDocument/2006/relationships/image" Target="../media/image78.emf"/><Relationship Id="rId8" Type="http://schemas.openxmlformats.org/officeDocument/2006/relationships/oleObject" Target="../embeddings/oleObject32.bin"/><Relationship Id="rId9" Type="http://schemas.openxmlformats.org/officeDocument/2006/relationships/image" Target="../media/image79.emf"/><Relationship Id="rId10" Type="http://schemas.openxmlformats.org/officeDocument/2006/relationships/oleObject" Target="../embeddings/oleObject33.bin"/><Relationship Id="rId11" Type="http://schemas.openxmlformats.org/officeDocument/2006/relationships/image" Target="../media/image80.emf"/><Relationship Id="rId1" Type="http://schemas.openxmlformats.org/officeDocument/2006/relationships/vmlDrawing" Target="../drawings/vmlDrawing11.vml"/><Relationship Id="rId2"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1" Type="http://schemas.openxmlformats.org/officeDocument/2006/relationships/image" Target="../media/image83.wmf"/><Relationship Id="rId12" Type="http://schemas.openxmlformats.org/officeDocument/2006/relationships/oleObject" Target="../embeddings/oleObject38.bin"/><Relationship Id="rId13" Type="http://schemas.openxmlformats.org/officeDocument/2006/relationships/image" Target="../media/image84.wmf"/><Relationship Id="rId1" Type="http://schemas.openxmlformats.org/officeDocument/2006/relationships/vmlDrawing" Target="../drawings/vmlDrawing12.vml"/><Relationship Id="rId2" Type="http://schemas.openxmlformats.org/officeDocument/2006/relationships/slideLayout" Target="../slideLayouts/slideLayout2.xml"/><Relationship Id="rId3" Type="http://schemas.openxmlformats.org/officeDocument/2006/relationships/image" Target="../media/image85.jpeg"/><Relationship Id="rId4" Type="http://schemas.openxmlformats.org/officeDocument/2006/relationships/oleObject" Target="../embeddings/oleObject34.bin"/><Relationship Id="rId5" Type="http://schemas.openxmlformats.org/officeDocument/2006/relationships/image" Target="../media/image81.wmf"/><Relationship Id="rId6" Type="http://schemas.openxmlformats.org/officeDocument/2006/relationships/oleObject" Target="../embeddings/oleObject35.bin"/><Relationship Id="rId7" Type="http://schemas.openxmlformats.org/officeDocument/2006/relationships/image" Target="../media/image82.wmf"/><Relationship Id="rId8" Type="http://schemas.openxmlformats.org/officeDocument/2006/relationships/oleObject" Target="../embeddings/oleObject36.bin"/><Relationship Id="rId9" Type="http://schemas.openxmlformats.org/officeDocument/2006/relationships/image" Target="../media/image73.wmf"/><Relationship Id="rId10" Type="http://schemas.openxmlformats.org/officeDocument/2006/relationships/oleObject" Target="../embeddings/oleObject37.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6.jpeg"/></Relationships>
</file>

<file path=ppt/slides/_rels/slide25.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5" Type="http://schemas.openxmlformats.org/officeDocument/2006/relationships/image" Target="../media/image90.jpeg"/><Relationship Id="rId6" Type="http://schemas.openxmlformats.org/officeDocument/2006/relationships/image" Target="../media/image91.jpeg"/><Relationship Id="rId1" Type="http://schemas.openxmlformats.org/officeDocument/2006/relationships/slideLayout" Target="../slideLayouts/slideLayout6.xml"/><Relationship Id="rId2" Type="http://schemas.openxmlformats.org/officeDocument/2006/relationships/image" Target="../media/image87.jpeg"/></Relationships>
</file>

<file path=ppt/slides/_rels/slide26.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oleObject" Target="../embeddings/oleObject39.bin"/><Relationship Id="rId5" Type="http://schemas.openxmlformats.org/officeDocument/2006/relationships/image" Target="../media/image92.w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1" Type="http://schemas.openxmlformats.org/officeDocument/2006/relationships/oleObject" Target="../embeddings/oleObject44.bin"/><Relationship Id="rId12" Type="http://schemas.openxmlformats.org/officeDocument/2006/relationships/image" Target="../media/image97.emf"/><Relationship Id="rId1" Type="http://schemas.openxmlformats.org/officeDocument/2006/relationships/vmlDrawing" Target="../drawings/vmlDrawing14.vml"/><Relationship Id="rId2" Type="http://schemas.openxmlformats.org/officeDocument/2006/relationships/slideLayout" Target="../slideLayouts/slideLayout4.xml"/><Relationship Id="rId3" Type="http://schemas.openxmlformats.org/officeDocument/2006/relationships/oleObject" Target="../embeddings/oleObject40.bin"/><Relationship Id="rId4" Type="http://schemas.openxmlformats.org/officeDocument/2006/relationships/image" Target="../media/image93.emf"/><Relationship Id="rId5" Type="http://schemas.openxmlformats.org/officeDocument/2006/relationships/oleObject" Target="../embeddings/oleObject41.bin"/><Relationship Id="rId6" Type="http://schemas.openxmlformats.org/officeDocument/2006/relationships/image" Target="../media/image94.wmf"/><Relationship Id="rId7" Type="http://schemas.openxmlformats.org/officeDocument/2006/relationships/oleObject" Target="../embeddings/oleObject42.bin"/><Relationship Id="rId8" Type="http://schemas.openxmlformats.org/officeDocument/2006/relationships/image" Target="../media/image95.emf"/><Relationship Id="rId9" Type="http://schemas.openxmlformats.org/officeDocument/2006/relationships/oleObject" Target="../embeddings/oleObject43.bin"/><Relationship Id="rId10" Type="http://schemas.openxmlformats.org/officeDocument/2006/relationships/image" Target="../media/image96.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9.jpg"/><Relationship Id="rId3" Type="http://schemas.openxmlformats.org/officeDocument/2006/relationships/image" Target="../media/image10.png"/><Relationship Id="rId4" Type="http://schemas.openxmlformats.org/officeDocument/2006/relationships/image" Target="../media/image11.jp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s>
</file>

<file path=ppt/slides/_rels/slide30.xml.rels><?xml version="1.0" encoding="UTF-8" standalone="yes"?>
<Relationships xmlns="http://schemas.openxmlformats.org/package/2006/relationships"><Relationship Id="rId11" Type="http://schemas.openxmlformats.org/officeDocument/2006/relationships/oleObject" Target="../embeddings/oleObject49.bin"/><Relationship Id="rId12" Type="http://schemas.openxmlformats.org/officeDocument/2006/relationships/image" Target="../media/image102.wmf"/><Relationship Id="rId1" Type="http://schemas.openxmlformats.org/officeDocument/2006/relationships/vmlDrawing" Target="../drawings/vmlDrawing15.vml"/><Relationship Id="rId2" Type="http://schemas.openxmlformats.org/officeDocument/2006/relationships/slideLayout" Target="../slideLayouts/slideLayout4.xml"/><Relationship Id="rId3" Type="http://schemas.openxmlformats.org/officeDocument/2006/relationships/oleObject" Target="../embeddings/oleObject45.bin"/><Relationship Id="rId4" Type="http://schemas.openxmlformats.org/officeDocument/2006/relationships/image" Target="../media/image98.emf"/><Relationship Id="rId5" Type="http://schemas.openxmlformats.org/officeDocument/2006/relationships/oleObject" Target="../embeddings/oleObject46.bin"/><Relationship Id="rId6" Type="http://schemas.openxmlformats.org/officeDocument/2006/relationships/image" Target="../media/image99.emf"/><Relationship Id="rId7" Type="http://schemas.openxmlformats.org/officeDocument/2006/relationships/oleObject" Target="../embeddings/oleObject47.bin"/><Relationship Id="rId8" Type="http://schemas.openxmlformats.org/officeDocument/2006/relationships/image" Target="../media/image100.emf"/><Relationship Id="rId9" Type="http://schemas.openxmlformats.org/officeDocument/2006/relationships/oleObject" Target="../embeddings/oleObject48.bin"/><Relationship Id="rId10" Type="http://schemas.openxmlformats.org/officeDocument/2006/relationships/image" Target="../media/image101.emf"/></Relationships>
</file>

<file path=ppt/slides/_rels/slide31.xml.rels><?xml version="1.0" encoding="UTF-8" standalone="yes"?>
<Relationships xmlns="http://schemas.openxmlformats.org/package/2006/relationships"><Relationship Id="rId11" Type="http://schemas.openxmlformats.org/officeDocument/2006/relationships/oleObject" Target="../embeddings/oleObject54.bin"/><Relationship Id="rId12" Type="http://schemas.openxmlformats.org/officeDocument/2006/relationships/image" Target="../media/image107.emf"/><Relationship Id="rId1" Type="http://schemas.openxmlformats.org/officeDocument/2006/relationships/vmlDrawing" Target="../drawings/vmlDrawing16.vml"/><Relationship Id="rId2" Type="http://schemas.openxmlformats.org/officeDocument/2006/relationships/slideLayout" Target="../slideLayouts/slideLayout2.xml"/><Relationship Id="rId3" Type="http://schemas.openxmlformats.org/officeDocument/2006/relationships/oleObject" Target="../embeddings/oleObject50.bin"/><Relationship Id="rId4" Type="http://schemas.openxmlformats.org/officeDocument/2006/relationships/image" Target="../media/image103.emf"/><Relationship Id="rId5" Type="http://schemas.openxmlformats.org/officeDocument/2006/relationships/oleObject" Target="../embeddings/oleObject51.bin"/><Relationship Id="rId6" Type="http://schemas.openxmlformats.org/officeDocument/2006/relationships/image" Target="../media/image104.emf"/><Relationship Id="rId7" Type="http://schemas.openxmlformats.org/officeDocument/2006/relationships/oleObject" Target="../embeddings/oleObject52.bin"/><Relationship Id="rId8" Type="http://schemas.openxmlformats.org/officeDocument/2006/relationships/image" Target="../media/image105.emf"/><Relationship Id="rId9" Type="http://schemas.openxmlformats.org/officeDocument/2006/relationships/oleObject" Target="../embeddings/oleObject53.bin"/><Relationship Id="rId10" Type="http://schemas.openxmlformats.org/officeDocument/2006/relationships/image" Target="../media/image106.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55.bin"/><Relationship Id="rId4" Type="http://schemas.openxmlformats.org/officeDocument/2006/relationships/image" Target="../media/image107.emf"/><Relationship Id="rId5" Type="http://schemas.openxmlformats.org/officeDocument/2006/relationships/oleObject" Target="../embeddings/oleObject56.bin"/><Relationship Id="rId6" Type="http://schemas.openxmlformats.org/officeDocument/2006/relationships/image" Target="../media/image108.emf"/><Relationship Id="rId7" Type="http://schemas.openxmlformats.org/officeDocument/2006/relationships/oleObject" Target="../embeddings/oleObject57.bin"/><Relationship Id="rId8" Type="http://schemas.openxmlformats.org/officeDocument/2006/relationships/image" Target="../media/image109.w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3.jpg"/><Relationship Id="rId4" Type="http://schemas.openxmlformats.org/officeDocument/2006/relationships/oleObject" Target="../embeddings/oleObject58.bin"/><Relationship Id="rId5" Type="http://schemas.openxmlformats.org/officeDocument/2006/relationships/image" Target="../media/image110.emf"/><Relationship Id="rId6" Type="http://schemas.openxmlformats.org/officeDocument/2006/relationships/oleObject" Target="../embeddings/oleObject59.bin"/><Relationship Id="rId7" Type="http://schemas.openxmlformats.org/officeDocument/2006/relationships/image" Target="../media/image111.emf"/><Relationship Id="rId8" Type="http://schemas.openxmlformats.org/officeDocument/2006/relationships/oleObject" Target="../embeddings/oleObject60.bin"/><Relationship Id="rId9" Type="http://schemas.openxmlformats.org/officeDocument/2006/relationships/image" Target="../media/image112.emf"/><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image" Target="../media/image116.jpeg"/><Relationship Id="rId1" Type="http://schemas.openxmlformats.org/officeDocument/2006/relationships/slideLayout" Target="../slideLayouts/slideLayout6.xml"/><Relationship Id="rId2" Type="http://schemas.openxmlformats.org/officeDocument/2006/relationships/image" Target="../media/image11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21.jpeg"/><Relationship Id="rId4" Type="http://schemas.openxmlformats.org/officeDocument/2006/relationships/image" Target="../media/image122.jpeg"/><Relationship Id="rId5" Type="http://schemas.openxmlformats.org/officeDocument/2006/relationships/image" Target="../media/image123.jpeg"/><Relationship Id="rId6" Type="http://schemas.openxmlformats.org/officeDocument/2006/relationships/image" Target="../media/image124.jpeg"/><Relationship Id="rId1" Type="http://schemas.openxmlformats.org/officeDocument/2006/relationships/slideLayout" Target="../slideLayouts/slideLayout6.xml"/><Relationship Id="rId2" Type="http://schemas.openxmlformats.org/officeDocument/2006/relationships/image" Target="../media/image12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5.jpe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61.bin"/><Relationship Id="rId4" Type="http://schemas.openxmlformats.org/officeDocument/2006/relationships/image" Target="../media/image126.wmf"/><Relationship Id="rId5" Type="http://schemas.openxmlformats.org/officeDocument/2006/relationships/image" Target="../media/image85.jpeg"/><Relationship Id="rId6" Type="http://schemas.openxmlformats.org/officeDocument/2006/relationships/oleObject" Target="../embeddings/oleObject62.bin"/><Relationship Id="rId7" Type="http://schemas.openxmlformats.org/officeDocument/2006/relationships/image" Target="../media/image127.wmf"/><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63.bin"/><Relationship Id="rId4" Type="http://schemas.openxmlformats.org/officeDocument/2006/relationships/image" Target="../media/image128.emf"/><Relationship Id="rId5" Type="http://schemas.openxmlformats.org/officeDocument/2006/relationships/oleObject" Target="../embeddings/oleObject64.bin"/><Relationship Id="rId6" Type="http://schemas.openxmlformats.org/officeDocument/2006/relationships/image" Target="../media/image129.wmf"/><Relationship Id="rId7" Type="http://schemas.openxmlformats.org/officeDocument/2006/relationships/oleObject" Target="../embeddings/oleObject65.bin"/><Relationship Id="rId8" Type="http://schemas.openxmlformats.org/officeDocument/2006/relationships/image" Target="../media/image130.emf"/><Relationship Id="rId9" Type="http://schemas.openxmlformats.org/officeDocument/2006/relationships/oleObject" Target="../embeddings/oleObject66.bin"/><Relationship Id="rId10" Type="http://schemas.openxmlformats.org/officeDocument/2006/relationships/image" Target="../media/image131.emf"/><Relationship Id="rId1" Type="http://schemas.openxmlformats.org/officeDocument/2006/relationships/vmlDrawing" Target="../drawings/vmlDrawing20.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6.jpeg"/><Relationship Id="rId4" Type="http://schemas.openxmlformats.org/officeDocument/2006/relationships/oleObject" Target="../embeddings/oleObject67.bin"/><Relationship Id="rId5" Type="http://schemas.openxmlformats.org/officeDocument/2006/relationships/image" Target="../media/image132.wmf"/><Relationship Id="rId6" Type="http://schemas.openxmlformats.org/officeDocument/2006/relationships/oleObject" Target="../embeddings/oleObject68.bin"/><Relationship Id="rId7" Type="http://schemas.openxmlformats.org/officeDocument/2006/relationships/image" Target="../media/image133.wmf"/><Relationship Id="rId8" Type="http://schemas.openxmlformats.org/officeDocument/2006/relationships/oleObject" Target="../embeddings/oleObject69.bin"/><Relationship Id="rId9" Type="http://schemas.openxmlformats.org/officeDocument/2006/relationships/image" Target="../media/image134.emf"/><Relationship Id="rId10" Type="http://schemas.openxmlformats.org/officeDocument/2006/relationships/oleObject" Target="../embeddings/oleObject70.bin"/><Relationship Id="rId11" Type="http://schemas.openxmlformats.org/officeDocument/2006/relationships/image" Target="../media/image135.emf"/><Relationship Id="rId1" Type="http://schemas.openxmlformats.org/officeDocument/2006/relationships/vmlDrawing" Target="../drawings/vmlDrawing21.v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oleObject" Target="../embeddings/oleObject71.bin"/><Relationship Id="rId5" Type="http://schemas.openxmlformats.org/officeDocument/2006/relationships/image" Target="../media/image137.emf"/><Relationship Id="rId6" Type="http://schemas.openxmlformats.org/officeDocument/2006/relationships/oleObject" Target="../embeddings/oleObject72.bin"/><Relationship Id="rId7" Type="http://schemas.openxmlformats.org/officeDocument/2006/relationships/image" Target="../media/image138.emf"/><Relationship Id="rId1" Type="http://schemas.openxmlformats.org/officeDocument/2006/relationships/vmlDrawing" Target="../drawings/vmlDrawing22.v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1" Type="http://schemas.openxmlformats.org/officeDocument/2006/relationships/image" Target="../media/image145.jpeg"/><Relationship Id="rId12" Type="http://schemas.openxmlformats.org/officeDocument/2006/relationships/oleObject" Target="../embeddings/oleObject77.bin"/><Relationship Id="rId13" Type="http://schemas.openxmlformats.org/officeDocument/2006/relationships/image" Target="../media/image143.wmf"/><Relationship Id="rId14" Type="http://schemas.openxmlformats.org/officeDocument/2006/relationships/oleObject" Target="../embeddings/oleObject78.bin"/><Relationship Id="rId15" Type="http://schemas.openxmlformats.org/officeDocument/2006/relationships/image" Target="../media/image144.wmf"/><Relationship Id="rId1" Type="http://schemas.openxmlformats.org/officeDocument/2006/relationships/vmlDrawing" Target="../drawings/vmlDrawing23.vml"/><Relationship Id="rId2" Type="http://schemas.openxmlformats.org/officeDocument/2006/relationships/slideLayout" Target="../slideLayouts/slideLayout14.xml"/><Relationship Id="rId3" Type="http://schemas.openxmlformats.org/officeDocument/2006/relationships/oleObject" Target="../embeddings/oleObject73.bin"/><Relationship Id="rId4" Type="http://schemas.openxmlformats.org/officeDocument/2006/relationships/image" Target="../media/image139.wmf"/><Relationship Id="rId5" Type="http://schemas.openxmlformats.org/officeDocument/2006/relationships/oleObject" Target="../embeddings/oleObject74.bin"/><Relationship Id="rId6" Type="http://schemas.openxmlformats.org/officeDocument/2006/relationships/image" Target="../media/image140.wmf"/><Relationship Id="rId7" Type="http://schemas.openxmlformats.org/officeDocument/2006/relationships/oleObject" Target="../embeddings/oleObject75.bin"/><Relationship Id="rId8" Type="http://schemas.openxmlformats.org/officeDocument/2006/relationships/image" Target="../media/image141.wmf"/><Relationship Id="rId9" Type="http://schemas.openxmlformats.org/officeDocument/2006/relationships/oleObject" Target="../embeddings/oleObject76.bin"/><Relationship Id="rId10" Type="http://schemas.openxmlformats.org/officeDocument/2006/relationships/image" Target="../media/image142.w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1" Type="http://schemas.openxmlformats.org/officeDocument/2006/relationships/oleObject" Target="../embeddings/oleObject81.bin"/><Relationship Id="rId12" Type="http://schemas.openxmlformats.org/officeDocument/2006/relationships/image" Target="../media/image148.emf"/><Relationship Id="rId1" Type="http://schemas.openxmlformats.org/officeDocument/2006/relationships/vmlDrawing" Target="../drawings/vmlDrawing24.vml"/><Relationship Id="rId2" Type="http://schemas.openxmlformats.org/officeDocument/2006/relationships/slideLayout" Target="../slideLayouts/slideLayout4.xml"/><Relationship Id="rId3" Type="http://schemas.openxmlformats.org/officeDocument/2006/relationships/notesSlide" Target="../notesSlides/notesSlide5.xml"/><Relationship Id="rId4" Type="http://schemas.openxmlformats.org/officeDocument/2006/relationships/image" Target="../media/image62.jpeg"/><Relationship Id="rId5" Type="http://schemas.openxmlformats.org/officeDocument/2006/relationships/image" Target="../media/image63.jpeg"/><Relationship Id="rId6" Type="http://schemas.openxmlformats.org/officeDocument/2006/relationships/image" Target="../media/image149.emf"/><Relationship Id="rId7" Type="http://schemas.openxmlformats.org/officeDocument/2006/relationships/oleObject" Target="../embeddings/oleObject79.bin"/><Relationship Id="rId8" Type="http://schemas.openxmlformats.org/officeDocument/2006/relationships/image" Target="../media/image146.emf"/><Relationship Id="rId9" Type="http://schemas.openxmlformats.org/officeDocument/2006/relationships/oleObject" Target="../embeddings/oleObject80.bin"/><Relationship Id="rId10" Type="http://schemas.openxmlformats.org/officeDocument/2006/relationships/image" Target="../media/image147.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82.bin"/><Relationship Id="rId5" Type="http://schemas.openxmlformats.org/officeDocument/2006/relationships/image" Target="../media/image150.emf"/><Relationship Id="rId6" Type="http://schemas.openxmlformats.org/officeDocument/2006/relationships/oleObject" Target="../embeddings/oleObject83.bin"/><Relationship Id="rId7" Type="http://schemas.openxmlformats.org/officeDocument/2006/relationships/image" Target="../media/image151.emf"/><Relationship Id="rId8" Type="http://schemas.openxmlformats.org/officeDocument/2006/relationships/image" Target="../media/image67.jpeg"/><Relationship Id="rId9" Type="http://schemas.openxmlformats.org/officeDocument/2006/relationships/image" Target="../media/image152.jpeg"/><Relationship Id="rId1" Type="http://schemas.openxmlformats.org/officeDocument/2006/relationships/vmlDrawing" Target="../drawings/vmlDrawing25.vml"/><Relationship Id="rId2"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84.bin"/><Relationship Id="rId5" Type="http://schemas.openxmlformats.org/officeDocument/2006/relationships/image" Target="../media/image153.wmf"/><Relationship Id="rId6" Type="http://schemas.openxmlformats.org/officeDocument/2006/relationships/oleObject" Target="../embeddings/oleObject85.bin"/><Relationship Id="rId7" Type="http://schemas.openxmlformats.org/officeDocument/2006/relationships/image" Target="../media/image154.emf"/><Relationship Id="rId8" Type="http://schemas.openxmlformats.org/officeDocument/2006/relationships/oleObject" Target="../embeddings/oleObject86.bin"/><Relationship Id="rId9" Type="http://schemas.openxmlformats.org/officeDocument/2006/relationships/image" Target="../media/image155.emf"/><Relationship Id="rId10" Type="http://schemas.openxmlformats.org/officeDocument/2006/relationships/oleObject" Target="../embeddings/oleObject87.bin"/><Relationship Id="rId11" Type="http://schemas.openxmlformats.org/officeDocument/2006/relationships/image" Target="../media/image156.emf"/><Relationship Id="rId1" Type="http://schemas.openxmlformats.org/officeDocument/2006/relationships/vmlDrawing" Target="../drawings/vmlDrawing26.vml"/><Relationship Id="rId2"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1" Type="http://schemas.openxmlformats.org/officeDocument/2006/relationships/oleObject" Target="../embeddings/oleObject92.bin"/><Relationship Id="rId12" Type="http://schemas.openxmlformats.org/officeDocument/2006/relationships/image" Target="../media/image157.wmf"/><Relationship Id="rId13" Type="http://schemas.openxmlformats.org/officeDocument/2006/relationships/oleObject" Target="../embeddings/oleObject93.bin"/><Relationship Id="rId14" Type="http://schemas.openxmlformats.org/officeDocument/2006/relationships/image" Target="../media/image158.wmf"/><Relationship Id="rId1" Type="http://schemas.openxmlformats.org/officeDocument/2006/relationships/vmlDrawing" Target="../drawings/vmlDrawing27.vml"/><Relationship Id="rId2" Type="http://schemas.openxmlformats.org/officeDocument/2006/relationships/slideLayout" Target="../slideLayouts/slideLayout4.xml"/><Relationship Id="rId3" Type="http://schemas.openxmlformats.org/officeDocument/2006/relationships/oleObject" Target="../embeddings/oleObject88.bin"/><Relationship Id="rId4" Type="http://schemas.openxmlformats.org/officeDocument/2006/relationships/image" Target="../media/image93.emf"/><Relationship Id="rId5" Type="http://schemas.openxmlformats.org/officeDocument/2006/relationships/oleObject" Target="../embeddings/oleObject89.bin"/><Relationship Id="rId6" Type="http://schemas.openxmlformats.org/officeDocument/2006/relationships/image" Target="../media/image94.wmf"/><Relationship Id="rId7" Type="http://schemas.openxmlformats.org/officeDocument/2006/relationships/oleObject" Target="../embeddings/oleObject90.bin"/><Relationship Id="rId8" Type="http://schemas.openxmlformats.org/officeDocument/2006/relationships/image" Target="../media/image95.emf"/><Relationship Id="rId9" Type="http://schemas.openxmlformats.org/officeDocument/2006/relationships/oleObject" Target="../embeddings/oleObject91.bin"/><Relationship Id="rId10" Type="http://schemas.openxmlformats.org/officeDocument/2006/relationships/image" Target="../media/image96.emf"/></Relationships>
</file>

<file path=ppt/slides/_rels/slide53.xml.rels><?xml version="1.0" encoding="UTF-8" standalone="yes"?>
<Relationships xmlns="http://schemas.openxmlformats.org/package/2006/relationships"><Relationship Id="rId11" Type="http://schemas.openxmlformats.org/officeDocument/2006/relationships/image" Target="../media/image164.jpeg"/><Relationship Id="rId12" Type="http://schemas.openxmlformats.org/officeDocument/2006/relationships/image" Target="../media/image62.jpeg"/><Relationship Id="rId1" Type="http://schemas.openxmlformats.org/officeDocument/2006/relationships/vmlDrawing" Target="../drawings/vmlDrawing28.vml"/><Relationship Id="rId2" Type="http://schemas.openxmlformats.org/officeDocument/2006/relationships/slideLayout" Target="../slideLayouts/slideLayout4.xml"/><Relationship Id="rId3" Type="http://schemas.openxmlformats.org/officeDocument/2006/relationships/notesSlide" Target="../notesSlides/notesSlide8.xml"/><Relationship Id="rId4" Type="http://schemas.openxmlformats.org/officeDocument/2006/relationships/oleObject" Target="../embeddings/oleObject94.bin"/><Relationship Id="rId5" Type="http://schemas.openxmlformats.org/officeDocument/2006/relationships/image" Target="../media/image159.wmf"/><Relationship Id="rId6" Type="http://schemas.openxmlformats.org/officeDocument/2006/relationships/oleObject" Target="../embeddings/oleObject95.bin"/><Relationship Id="rId7" Type="http://schemas.openxmlformats.org/officeDocument/2006/relationships/image" Target="../media/image160.wmf"/><Relationship Id="rId8" Type="http://schemas.openxmlformats.org/officeDocument/2006/relationships/image" Target="../media/image161.jpeg"/><Relationship Id="rId9" Type="http://schemas.openxmlformats.org/officeDocument/2006/relationships/image" Target="../media/image162.jpeg"/><Relationship Id="rId10" Type="http://schemas.openxmlformats.org/officeDocument/2006/relationships/image" Target="../media/image163.jpeg"/></Relationships>
</file>

<file path=ppt/slides/_rels/slide54.xml.rels><?xml version="1.0" encoding="UTF-8" standalone="yes"?>
<Relationships xmlns="http://schemas.openxmlformats.org/package/2006/relationships"><Relationship Id="rId3" Type="http://schemas.openxmlformats.org/officeDocument/2006/relationships/image" Target="../media/image166.jpeg"/><Relationship Id="rId4" Type="http://schemas.openxmlformats.org/officeDocument/2006/relationships/oleObject" Target="../embeddings/oleObject96.bin"/><Relationship Id="rId5" Type="http://schemas.openxmlformats.org/officeDocument/2006/relationships/image" Target="../media/image165.wmf"/><Relationship Id="rId1" Type="http://schemas.openxmlformats.org/officeDocument/2006/relationships/vmlDrawing" Target="../drawings/vmlDrawing29.vm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7.jpeg"/><Relationship Id="rId3" Type="http://schemas.openxmlformats.org/officeDocument/2006/relationships/image" Target="../media/image166.jpeg"/></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97.bin"/><Relationship Id="rId4" Type="http://schemas.openxmlformats.org/officeDocument/2006/relationships/image" Target="../media/image168.emf"/><Relationship Id="rId5" Type="http://schemas.openxmlformats.org/officeDocument/2006/relationships/oleObject" Target="../embeddings/oleObject98.bin"/><Relationship Id="rId6" Type="http://schemas.openxmlformats.org/officeDocument/2006/relationships/image" Target="../media/image169.wmf"/><Relationship Id="rId7" Type="http://schemas.openxmlformats.org/officeDocument/2006/relationships/image" Target="../media/image170.jpeg"/><Relationship Id="rId8" Type="http://schemas.openxmlformats.org/officeDocument/2006/relationships/image" Target="../media/image171.jpeg"/><Relationship Id="rId9" Type="http://schemas.openxmlformats.org/officeDocument/2006/relationships/image" Target="../media/image172.jpeg"/><Relationship Id="rId10" Type="http://schemas.openxmlformats.org/officeDocument/2006/relationships/image" Target="../media/image173.jpeg"/><Relationship Id="rId1" Type="http://schemas.openxmlformats.org/officeDocument/2006/relationships/vmlDrawing" Target="../drawings/vmlDrawing30.vml"/><Relationship Id="rId2"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74.jpeg"/></Relationships>
</file>

<file path=ppt/slides/_rels/slide58.xml.rels><?xml version="1.0" encoding="UTF-8" standalone="yes"?>
<Relationships xmlns="http://schemas.openxmlformats.org/package/2006/relationships"><Relationship Id="rId9" Type="http://schemas.openxmlformats.org/officeDocument/2006/relationships/oleObject" Target="../embeddings/oleObject101.bin"/><Relationship Id="rId20" Type="http://schemas.openxmlformats.org/officeDocument/2006/relationships/image" Target="../media/image182.wmf"/><Relationship Id="rId10" Type="http://schemas.openxmlformats.org/officeDocument/2006/relationships/image" Target="../media/image177.wmf"/><Relationship Id="rId11" Type="http://schemas.openxmlformats.org/officeDocument/2006/relationships/oleObject" Target="../embeddings/oleObject102.bin"/><Relationship Id="rId12" Type="http://schemas.openxmlformats.org/officeDocument/2006/relationships/image" Target="../media/image178.wmf"/><Relationship Id="rId13" Type="http://schemas.openxmlformats.org/officeDocument/2006/relationships/oleObject" Target="../embeddings/oleObject103.bin"/><Relationship Id="rId14" Type="http://schemas.openxmlformats.org/officeDocument/2006/relationships/image" Target="../media/image179.wmf"/><Relationship Id="rId15" Type="http://schemas.openxmlformats.org/officeDocument/2006/relationships/oleObject" Target="../embeddings/oleObject104.bin"/><Relationship Id="rId16" Type="http://schemas.openxmlformats.org/officeDocument/2006/relationships/image" Target="../media/image180.wmf"/><Relationship Id="rId17" Type="http://schemas.openxmlformats.org/officeDocument/2006/relationships/oleObject" Target="../embeddings/oleObject105.bin"/><Relationship Id="rId18" Type="http://schemas.openxmlformats.org/officeDocument/2006/relationships/image" Target="../media/image181.emf"/><Relationship Id="rId19" Type="http://schemas.openxmlformats.org/officeDocument/2006/relationships/oleObject" Target="../embeddings/oleObject106.bin"/><Relationship Id="rId1" Type="http://schemas.openxmlformats.org/officeDocument/2006/relationships/vmlDrawing" Target="../drawings/vmlDrawing31.vml"/><Relationship Id="rId2" Type="http://schemas.openxmlformats.org/officeDocument/2006/relationships/slideLayout" Target="../slideLayouts/slideLayout4.xml"/><Relationship Id="rId3" Type="http://schemas.openxmlformats.org/officeDocument/2006/relationships/notesSlide" Target="../notesSlides/notesSlide10.xml"/><Relationship Id="rId4" Type="http://schemas.openxmlformats.org/officeDocument/2006/relationships/image" Target="../media/image183.jpeg"/><Relationship Id="rId5" Type="http://schemas.openxmlformats.org/officeDocument/2006/relationships/oleObject" Target="../embeddings/oleObject99.bin"/><Relationship Id="rId6" Type="http://schemas.openxmlformats.org/officeDocument/2006/relationships/image" Target="../media/image175.emf"/><Relationship Id="rId7" Type="http://schemas.openxmlformats.org/officeDocument/2006/relationships/oleObject" Target="../embeddings/oleObject100.bin"/><Relationship Id="rId8" Type="http://schemas.openxmlformats.org/officeDocument/2006/relationships/image" Target="../media/image176.wmf"/></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84.jpg"/><Relationship Id="rId6" Type="http://schemas.openxmlformats.org/officeDocument/2006/relationships/image" Target="../media/image185.emf"/><Relationship Id="rId7" Type="http://schemas.openxmlformats.org/officeDocument/2006/relationships/image" Target="../media/image186.jp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7.emf"/><Relationship Id="rId3" Type="http://schemas.openxmlformats.org/officeDocument/2006/relationships/image" Target="../media/image188.emf"/></Relationships>
</file>

<file path=ppt/slides/_rels/slide61.xml.rels><?xml version="1.0" encoding="UTF-8" standalone="yes"?>
<Relationships xmlns="http://schemas.openxmlformats.org/package/2006/relationships"><Relationship Id="rId11" Type="http://schemas.openxmlformats.org/officeDocument/2006/relationships/image" Target="../media/image191.emf"/><Relationship Id="rId12" Type="http://schemas.openxmlformats.org/officeDocument/2006/relationships/oleObject" Target="../embeddings/oleObject110.bin"/><Relationship Id="rId13" Type="http://schemas.openxmlformats.org/officeDocument/2006/relationships/image" Target="../media/image192.emf"/><Relationship Id="rId14" Type="http://schemas.openxmlformats.org/officeDocument/2006/relationships/oleObject" Target="../embeddings/oleObject111.bin"/><Relationship Id="rId15" Type="http://schemas.openxmlformats.org/officeDocument/2006/relationships/image" Target="../media/image193.emf"/><Relationship Id="rId1" Type="http://schemas.openxmlformats.org/officeDocument/2006/relationships/vmlDrawing" Target="../drawings/vmlDrawing32.vml"/><Relationship Id="rId2" Type="http://schemas.openxmlformats.org/officeDocument/2006/relationships/slideLayout" Target="../slideLayouts/slideLayout2.xml"/><Relationship Id="rId3" Type="http://schemas.openxmlformats.org/officeDocument/2006/relationships/image" Target="../media/image194.png"/><Relationship Id="rId4" Type="http://schemas.openxmlformats.org/officeDocument/2006/relationships/image" Target="../media/image195.png"/><Relationship Id="rId5" Type="http://schemas.openxmlformats.org/officeDocument/2006/relationships/image" Target="../media/image196.png"/><Relationship Id="rId6" Type="http://schemas.openxmlformats.org/officeDocument/2006/relationships/oleObject" Target="../embeddings/oleObject107.bin"/><Relationship Id="rId7" Type="http://schemas.openxmlformats.org/officeDocument/2006/relationships/image" Target="../media/image189.emf"/><Relationship Id="rId8" Type="http://schemas.openxmlformats.org/officeDocument/2006/relationships/oleObject" Target="../embeddings/oleObject108.bin"/><Relationship Id="rId9" Type="http://schemas.openxmlformats.org/officeDocument/2006/relationships/image" Target="../media/image190.emf"/><Relationship Id="rId10" Type="http://schemas.openxmlformats.org/officeDocument/2006/relationships/oleObject" Target="../embeddings/oleObject109.bin"/></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1" Type="http://schemas.openxmlformats.org/officeDocument/2006/relationships/image" Target="../media/image200.emf"/><Relationship Id="rId12" Type="http://schemas.openxmlformats.org/officeDocument/2006/relationships/oleObject" Target="../embeddings/oleObject116.bin"/><Relationship Id="rId13" Type="http://schemas.openxmlformats.org/officeDocument/2006/relationships/image" Target="../media/image201.emf"/><Relationship Id="rId14" Type="http://schemas.openxmlformats.org/officeDocument/2006/relationships/oleObject" Target="../embeddings/oleObject117.bin"/><Relationship Id="rId15" Type="http://schemas.openxmlformats.org/officeDocument/2006/relationships/image" Target="../media/image202.emf"/><Relationship Id="rId1" Type="http://schemas.openxmlformats.org/officeDocument/2006/relationships/vmlDrawing" Target="../drawings/vmlDrawing33.vml"/><Relationship Id="rId2" Type="http://schemas.openxmlformats.org/officeDocument/2006/relationships/slideLayout" Target="../slideLayouts/slideLayout2.xml"/><Relationship Id="rId3" Type="http://schemas.openxmlformats.org/officeDocument/2006/relationships/notesSlide" Target="../notesSlides/notesSlide11.xml"/><Relationship Id="rId4" Type="http://schemas.openxmlformats.org/officeDocument/2006/relationships/oleObject" Target="../embeddings/oleObject112.bin"/><Relationship Id="rId5" Type="http://schemas.openxmlformats.org/officeDocument/2006/relationships/image" Target="../media/image197.emf"/><Relationship Id="rId6" Type="http://schemas.openxmlformats.org/officeDocument/2006/relationships/oleObject" Target="../embeddings/oleObject113.bin"/><Relationship Id="rId7" Type="http://schemas.openxmlformats.org/officeDocument/2006/relationships/image" Target="../media/image198.emf"/><Relationship Id="rId8" Type="http://schemas.openxmlformats.org/officeDocument/2006/relationships/oleObject" Target="../embeddings/oleObject114.bin"/><Relationship Id="rId9" Type="http://schemas.openxmlformats.org/officeDocument/2006/relationships/image" Target="../media/image199.emf"/><Relationship Id="rId10" Type="http://schemas.openxmlformats.org/officeDocument/2006/relationships/oleObject" Target="../embeddings/oleObject115.bin"/></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118.bin"/><Relationship Id="rId5" Type="http://schemas.openxmlformats.org/officeDocument/2006/relationships/image" Target="../media/image203.emf"/><Relationship Id="rId6" Type="http://schemas.openxmlformats.org/officeDocument/2006/relationships/oleObject" Target="../embeddings/oleObject119.bin"/><Relationship Id="rId7" Type="http://schemas.openxmlformats.org/officeDocument/2006/relationships/image" Target="../media/image204.emf"/><Relationship Id="rId8" Type="http://schemas.openxmlformats.org/officeDocument/2006/relationships/oleObject" Target="../embeddings/oleObject120.bin"/><Relationship Id="rId9" Type="http://schemas.openxmlformats.org/officeDocument/2006/relationships/image" Target="../media/image205.emf"/><Relationship Id="rId1" Type="http://schemas.openxmlformats.org/officeDocument/2006/relationships/vmlDrawing" Target="../drawings/vmlDrawing34.vml"/><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121.bin"/><Relationship Id="rId5" Type="http://schemas.openxmlformats.org/officeDocument/2006/relationships/image" Target="../media/image206.emf"/><Relationship Id="rId6" Type="http://schemas.openxmlformats.org/officeDocument/2006/relationships/oleObject" Target="../embeddings/oleObject122.bin"/><Relationship Id="rId7" Type="http://schemas.openxmlformats.org/officeDocument/2006/relationships/image" Target="../media/image207.emf"/><Relationship Id="rId8" Type="http://schemas.openxmlformats.org/officeDocument/2006/relationships/oleObject" Target="../embeddings/oleObject123.bin"/><Relationship Id="rId9" Type="http://schemas.openxmlformats.org/officeDocument/2006/relationships/image" Target="../media/image208.emf"/><Relationship Id="rId1" Type="http://schemas.openxmlformats.org/officeDocument/2006/relationships/vmlDrawing" Target="../drawings/vmlDrawing35.vml"/><Relationship Id="rId2"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1" Type="http://schemas.openxmlformats.org/officeDocument/2006/relationships/oleObject" Target="../embeddings/oleObject127.bin"/><Relationship Id="rId12" Type="http://schemas.openxmlformats.org/officeDocument/2006/relationships/image" Target="../media/image212.emf"/><Relationship Id="rId13" Type="http://schemas.openxmlformats.org/officeDocument/2006/relationships/oleObject" Target="../embeddings/oleObject128.bin"/><Relationship Id="rId14" Type="http://schemas.openxmlformats.org/officeDocument/2006/relationships/image" Target="../media/image213.emf"/><Relationship Id="rId15" Type="http://schemas.openxmlformats.org/officeDocument/2006/relationships/oleObject" Target="../embeddings/oleObject129.bin"/><Relationship Id="rId16" Type="http://schemas.openxmlformats.org/officeDocument/2006/relationships/image" Target="../media/image214.emf"/><Relationship Id="rId1" Type="http://schemas.openxmlformats.org/officeDocument/2006/relationships/vmlDrawing" Target="../drawings/vmlDrawing36.vml"/><Relationship Id="rId2" Type="http://schemas.openxmlformats.org/officeDocument/2006/relationships/slideLayout" Target="../slideLayouts/slideLayout2.xml"/><Relationship Id="rId3" Type="http://schemas.openxmlformats.org/officeDocument/2006/relationships/notesSlide" Target="../notesSlides/notesSlide14.xml"/><Relationship Id="rId4" Type="http://schemas.openxmlformats.org/officeDocument/2006/relationships/oleObject" Target="../embeddings/oleObject124.bin"/><Relationship Id="rId5" Type="http://schemas.openxmlformats.org/officeDocument/2006/relationships/image" Target="../media/image209.emf"/><Relationship Id="rId6" Type="http://schemas.openxmlformats.org/officeDocument/2006/relationships/image" Target="../media/image152.jpeg"/><Relationship Id="rId7" Type="http://schemas.openxmlformats.org/officeDocument/2006/relationships/oleObject" Target="../embeddings/oleObject125.bin"/><Relationship Id="rId8" Type="http://schemas.openxmlformats.org/officeDocument/2006/relationships/image" Target="../media/image210.emf"/><Relationship Id="rId9" Type="http://schemas.openxmlformats.org/officeDocument/2006/relationships/oleObject" Target="../embeddings/oleObject126.bin"/><Relationship Id="rId10" Type="http://schemas.openxmlformats.org/officeDocument/2006/relationships/image" Target="../media/image211.emf"/></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217.emf"/><Relationship Id="rId5" Type="http://schemas.openxmlformats.org/officeDocument/2006/relationships/oleObject" Target="../embeddings/oleObject130.bin"/><Relationship Id="rId6" Type="http://schemas.openxmlformats.org/officeDocument/2006/relationships/image" Target="../media/image215.emf"/><Relationship Id="rId7" Type="http://schemas.openxmlformats.org/officeDocument/2006/relationships/oleObject" Target="../embeddings/oleObject131.bin"/><Relationship Id="rId8" Type="http://schemas.openxmlformats.org/officeDocument/2006/relationships/image" Target="../media/image216.emf"/><Relationship Id="rId1" Type="http://schemas.openxmlformats.org/officeDocument/2006/relationships/vmlDrawing" Target="../drawings/vmlDrawing37.vml"/><Relationship Id="rId2"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1" Type="http://schemas.openxmlformats.org/officeDocument/2006/relationships/oleObject" Target="../embeddings/oleObject135.bin"/><Relationship Id="rId12" Type="http://schemas.openxmlformats.org/officeDocument/2006/relationships/image" Target="../media/image221.emf"/><Relationship Id="rId13" Type="http://schemas.openxmlformats.org/officeDocument/2006/relationships/oleObject" Target="../embeddings/oleObject136.bin"/><Relationship Id="rId14" Type="http://schemas.openxmlformats.org/officeDocument/2006/relationships/image" Target="../media/image222.emf"/><Relationship Id="rId15" Type="http://schemas.openxmlformats.org/officeDocument/2006/relationships/oleObject" Target="../embeddings/oleObject137.bin"/><Relationship Id="rId16" Type="http://schemas.openxmlformats.org/officeDocument/2006/relationships/image" Target="../media/image223.emf"/><Relationship Id="rId1" Type="http://schemas.openxmlformats.org/officeDocument/2006/relationships/vmlDrawing" Target="../drawings/vmlDrawing38.vml"/><Relationship Id="rId2" Type="http://schemas.openxmlformats.org/officeDocument/2006/relationships/slideLayout" Target="../slideLayouts/slideLayout4.xml"/><Relationship Id="rId3" Type="http://schemas.openxmlformats.org/officeDocument/2006/relationships/image" Target="../media/image67.jpeg"/><Relationship Id="rId4" Type="http://schemas.openxmlformats.org/officeDocument/2006/relationships/image" Target="../media/image68.jpeg"/><Relationship Id="rId5" Type="http://schemas.openxmlformats.org/officeDocument/2006/relationships/oleObject" Target="../embeddings/oleObject132.bin"/><Relationship Id="rId6" Type="http://schemas.openxmlformats.org/officeDocument/2006/relationships/image" Target="../media/image218.emf"/><Relationship Id="rId7" Type="http://schemas.openxmlformats.org/officeDocument/2006/relationships/oleObject" Target="../embeddings/oleObject133.bin"/><Relationship Id="rId8" Type="http://schemas.openxmlformats.org/officeDocument/2006/relationships/image" Target="../media/image219.emf"/><Relationship Id="rId9" Type="http://schemas.openxmlformats.org/officeDocument/2006/relationships/oleObject" Target="../embeddings/oleObject134.bin"/><Relationship Id="rId10" Type="http://schemas.openxmlformats.org/officeDocument/2006/relationships/image" Target="../media/image220.e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38.bin"/><Relationship Id="rId4" Type="http://schemas.openxmlformats.org/officeDocument/2006/relationships/image" Target="../media/image224.emf"/><Relationship Id="rId5" Type="http://schemas.openxmlformats.org/officeDocument/2006/relationships/oleObject" Target="../embeddings/oleObject139.bin"/><Relationship Id="rId6" Type="http://schemas.openxmlformats.org/officeDocument/2006/relationships/image" Target="../media/image225.emf"/><Relationship Id="rId1" Type="http://schemas.openxmlformats.org/officeDocument/2006/relationships/vmlDrawing" Target="../drawings/vmlDrawing39.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70.xml.rels><?xml version="1.0" encoding="UTF-8" standalone="yes"?>
<Relationships xmlns="http://schemas.openxmlformats.org/package/2006/relationships"><Relationship Id="rId20" Type="http://schemas.openxmlformats.org/officeDocument/2006/relationships/image" Target="../media/image234.emf"/><Relationship Id="rId21" Type="http://schemas.openxmlformats.org/officeDocument/2006/relationships/oleObject" Target="../embeddings/oleObject149.bin"/><Relationship Id="rId22" Type="http://schemas.openxmlformats.org/officeDocument/2006/relationships/image" Target="../media/image235.emf"/><Relationship Id="rId23" Type="http://schemas.openxmlformats.org/officeDocument/2006/relationships/oleObject" Target="../embeddings/oleObject150.bin"/><Relationship Id="rId24" Type="http://schemas.openxmlformats.org/officeDocument/2006/relationships/image" Target="../media/image236.emf"/><Relationship Id="rId25" Type="http://schemas.openxmlformats.org/officeDocument/2006/relationships/oleObject" Target="../embeddings/oleObject151.bin"/><Relationship Id="rId26" Type="http://schemas.openxmlformats.org/officeDocument/2006/relationships/image" Target="../media/image237.emf"/><Relationship Id="rId27" Type="http://schemas.openxmlformats.org/officeDocument/2006/relationships/oleObject" Target="../embeddings/oleObject152.bin"/><Relationship Id="rId28" Type="http://schemas.openxmlformats.org/officeDocument/2006/relationships/image" Target="../media/image238.emf"/><Relationship Id="rId29" Type="http://schemas.openxmlformats.org/officeDocument/2006/relationships/oleObject" Target="../embeddings/oleObject153.bin"/><Relationship Id="rId1" Type="http://schemas.openxmlformats.org/officeDocument/2006/relationships/vmlDrawing" Target="../drawings/vmlDrawing40.vml"/><Relationship Id="rId2" Type="http://schemas.openxmlformats.org/officeDocument/2006/relationships/slideLayout" Target="../slideLayouts/slideLayout4.xml"/><Relationship Id="rId3" Type="http://schemas.openxmlformats.org/officeDocument/2006/relationships/oleObject" Target="../embeddings/oleObject140.bin"/><Relationship Id="rId4" Type="http://schemas.openxmlformats.org/officeDocument/2006/relationships/image" Target="../media/image226.emf"/><Relationship Id="rId5" Type="http://schemas.openxmlformats.org/officeDocument/2006/relationships/oleObject" Target="../embeddings/oleObject141.bin"/><Relationship Id="rId30" Type="http://schemas.openxmlformats.org/officeDocument/2006/relationships/image" Target="../media/image239.emf"/><Relationship Id="rId31" Type="http://schemas.openxmlformats.org/officeDocument/2006/relationships/oleObject" Target="../embeddings/oleObject154.bin"/><Relationship Id="rId32" Type="http://schemas.openxmlformats.org/officeDocument/2006/relationships/image" Target="../media/image240.emf"/><Relationship Id="rId9" Type="http://schemas.openxmlformats.org/officeDocument/2006/relationships/oleObject" Target="../embeddings/oleObject143.bin"/><Relationship Id="rId6" Type="http://schemas.openxmlformats.org/officeDocument/2006/relationships/image" Target="../media/image227.emf"/><Relationship Id="rId7" Type="http://schemas.openxmlformats.org/officeDocument/2006/relationships/oleObject" Target="../embeddings/oleObject142.bin"/><Relationship Id="rId8" Type="http://schemas.openxmlformats.org/officeDocument/2006/relationships/image" Target="../media/image228.emf"/><Relationship Id="rId33" Type="http://schemas.openxmlformats.org/officeDocument/2006/relationships/oleObject" Target="../embeddings/oleObject155.bin"/><Relationship Id="rId34" Type="http://schemas.openxmlformats.org/officeDocument/2006/relationships/image" Target="../media/image241.emf"/><Relationship Id="rId35" Type="http://schemas.openxmlformats.org/officeDocument/2006/relationships/oleObject" Target="../embeddings/oleObject156.bin"/><Relationship Id="rId36" Type="http://schemas.openxmlformats.org/officeDocument/2006/relationships/image" Target="../media/image242.emf"/><Relationship Id="rId10" Type="http://schemas.openxmlformats.org/officeDocument/2006/relationships/image" Target="../media/image229.emf"/><Relationship Id="rId11" Type="http://schemas.openxmlformats.org/officeDocument/2006/relationships/oleObject" Target="../embeddings/oleObject144.bin"/><Relationship Id="rId12" Type="http://schemas.openxmlformats.org/officeDocument/2006/relationships/image" Target="../media/image230.emf"/><Relationship Id="rId13" Type="http://schemas.openxmlformats.org/officeDocument/2006/relationships/oleObject" Target="../embeddings/oleObject145.bin"/><Relationship Id="rId14" Type="http://schemas.openxmlformats.org/officeDocument/2006/relationships/image" Target="../media/image231.emf"/><Relationship Id="rId15" Type="http://schemas.openxmlformats.org/officeDocument/2006/relationships/oleObject" Target="../embeddings/oleObject146.bin"/><Relationship Id="rId16" Type="http://schemas.openxmlformats.org/officeDocument/2006/relationships/image" Target="../media/image232.emf"/><Relationship Id="rId17" Type="http://schemas.openxmlformats.org/officeDocument/2006/relationships/oleObject" Target="../embeddings/oleObject147.bin"/><Relationship Id="rId18" Type="http://schemas.openxmlformats.org/officeDocument/2006/relationships/image" Target="../media/image233.emf"/><Relationship Id="rId19" Type="http://schemas.openxmlformats.org/officeDocument/2006/relationships/oleObject" Target="../embeddings/oleObject148.bin"/></Relationships>
</file>

<file path=ppt/slides/_rels/slide71.xml.rels><?xml version="1.0" encoding="UTF-8" standalone="yes"?>
<Relationships xmlns="http://schemas.openxmlformats.org/package/2006/relationships"><Relationship Id="rId11" Type="http://schemas.openxmlformats.org/officeDocument/2006/relationships/oleObject" Target="../embeddings/oleObject161.bin"/><Relationship Id="rId12" Type="http://schemas.openxmlformats.org/officeDocument/2006/relationships/image" Target="../media/image246.emf"/><Relationship Id="rId13" Type="http://schemas.openxmlformats.org/officeDocument/2006/relationships/oleObject" Target="../embeddings/oleObject162.bin"/><Relationship Id="rId14" Type="http://schemas.openxmlformats.org/officeDocument/2006/relationships/image" Target="../media/image247.emf"/><Relationship Id="rId1" Type="http://schemas.openxmlformats.org/officeDocument/2006/relationships/vmlDrawing" Target="../drawings/vmlDrawing41.vml"/><Relationship Id="rId2" Type="http://schemas.openxmlformats.org/officeDocument/2006/relationships/slideLayout" Target="../slideLayouts/slideLayout4.xml"/><Relationship Id="rId3" Type="http://schemas.openxmlformats.org/officeDocument/2006/relationships/oleObject" Target="../embeddings/oleObject157.bin"/><Relationship Id="rId4" Type="http://schemas.openxmlformats.org/officeDocument/2006/relationships/image" Target="../media/image243.emf"/><Relationship Id="rId5" Type="http://schemas.openxmlformats.org/officeDocument/2006/relationships/oleObject" Target="../embeddings/oleObject158.bin"/><Relationship Id="rId6" Type="http://schemas.openxmlformats.org/officeDocument/2006/relationships/image" Target="../media/image244.emf"/><Relationship Id="rId7" Type="http://schemas.openxmlformats.org/officeDocument/2006/relationships/oleObject" Target="../embeddings/oleObject159.bin"/><Relationship Id="rId8" Type="http://schemas.openxmlformats.org/officeDocument/2006/relationships/image" Target="../media/image245.emf"/><Relationship Id="rId9" Type="http://schemas.openxmlformats.org/officeDocument/2006/relationships/oleObject" Target="../embeddings/oleObject160.bin"/><Relationship Id="rId10" Type="http://schemas.openxmlformats.org/officeDocument/2006/relationships/image" Target="../media/image237.emf"/></Relationships>
</file>

<file path=ppt/slides/_rels/slide72.xml.rels><?xml version="1.0" encoding="UTF-8" standalone="yes"?>
<Relationships xmlns="http://schemas.openxmlformats.org/package/2006/relationships"><Relationship Id="rId11" Type="http://schemas.openxmlformats.org/officeDocument/2006/relationships/oleObject" Target="../embeddings/oleObject167.bin"/><Relationship Id="rId12" Type="http://schemas.openxmlformats.org/officeDocument/2006/relationships/image" Target="../media/image252.emf"/><Relationship Id="rId13" Type="http://schemas.openxmlformats.org/officeDocument/2006/relationships/oleObject" Target="../embeddings/oleObject168.bin"/><Relationship Id="rId14" Type="http://schemas.openxmlformats.org/officeDocument/2006/relationships/image" Target="../media/image253.emf"/><Relationship Id="rId15" Type="http://schemas.openxmlformats.org/officeDocument/2006/relationships/oleObject" Target="../embeddings/oleObject169.bin"/><Relationship Id="rId16" Type="http://schemas.openxmlformats.org/officeDocument/2006/relationships/image" Target="../media/image237.emf"/><Relationship Id="rId17" Type="http://schemas.openxmlformats.org/officeDocument/2006/relationships/oleObject" Target="../embeddings/oleObject170.bin"/><Relationship Id="rId18" Type="http://schemas.openxmlformats.org/officeDocument/2006/relationships/image" Target="../media/image254.emf"/><Relationship Id="rId1" Type="http://schemas.openxmlformats.org/officeDocument/2006/relationships/vmlDrawing" Target="../drawings/vmlDrawing42.vml"/><Relationship Id="rId2" Type="http://schemas.openxmlformats.org/officeDocument/2006/relationships/slideLayout" Target="../slideLayouts/slideLayout4.xml"/><Relationship Id="rId3" Type="http://schemas.openxmlformats.org/officeDocument/2006/relationships/oleObject" Target="../embeddings/oleObject163.bin"/><Relationship Id="rId4" Type="http://schemas.openxmlformats.org/officeDocument/2006/relationships/image" Target="../media/image248.emf"/><Relationship Id="rId5" Type="http://schemas.openxmlformats.org/officeDocument/2006/relationships/oleObject" Target="../embeddings/oleObject164.bin"/><Relationship Id="rId6" Type="http://schemas.openxmlformats.org/officeDocument/2006/relationships/image" Target="../media/image249.emf"/><Relationship Id="rId7" Type="http://schemas.openxmlformats.org/officeDocument/2006/relationships/oleObject" Target="../embeddings/oleObject165.bin"/><Relationship Id="rId8" Type="http://schemas.openxmlformats.org/officeDocument/2006/relationships/image" Target="../media/image250.emf"/><Relationship Id="rId9" Type="http://schemas.openxmlformats.org/officeDocument/2006/relationships/oleObject" Target="../embeddings/oleObject166.bin"/><Relationship Id="rId10" Type="http://schemas.openxmlformats.org/officeDocument/2006/relationships/image" Target="../media/image251.emf"/></Relationships>
</file>

<file path=ppt/slides/_rels/slide73.xml.rels><?xml version="1.0" encoding="UTF-8" standalone="yes"?>
<Relationships xmlns="http://schemas.openxmlformats.org/package/2006/relationships"><Relationship Id="rId9" Type="http://schemas.openxmlformats.org/officeDocument/2006/relationships/oleObject" Target="../embeddings/oleObject174.bin"/><Relationship Id="rId20" Type="http://schemas.openxmlformats.org/officeDocument/2006/relationships/image" Target="../media/image257.emf"/><Relationship Id="rId21" Type="http://schemas.openxmlformats.org/officeDocument/2006/relationships/oleObject" Target="../embeddings/oleObject180.bin"/><Relationship Id="rId22" Type="http://schemas.openxmlformats.org/officeDocument/2006/relationships/image" Target="../media/image258.emf"/><Relationship Id="rId23" Type="http://schemas.openxmlformats.org/officeDocument/2006/relationships/oleObject" Target="../embeddings/oleObject181.bin"/><Relationship Id="rId24" Type="http://schemas.openxmlformats.org/officeDocument/2006/relationships/image" Target="../media/image259.emf"/><Relationship Id="rId10" Type="http://schemas.openxmlformats.org/officeDocument/2006/relationships/image" Target="../media/image251.emf"/><Relationship Id="rId11" Type="http://schemas.openxmlformats.org/officeDocument/2006/relationships/oleObject" Target="../embeddings/oleObject175.bin"/><Relationship Id="rId12" Type="http://schemas.openxmlformats.org/officeDocument/2006/relationships/image" Target="../media/image255.emf"/><Relationship Id="rId13" Type="http://schemas.openxmlformats.org/officeDocument/2006/relationships/oleObject" Target="../embeddings/oleObject176.bin"/><Relationship Id="rId14" Type="http://schemas.openxmlformats.org/officeDocument/2006/relationships/image" Target="../media/image253.emf"/><Relationship Id="rId15" Type="http://schemas.openxmlformats.org/officeDocument/2006/relationships/oleObject" Target="../embeddings/oleObject177.bin"/><Relationship Id="rId16" Type="http://schemas.openxmlformats.org/officeDocument/2006/relationships/image" Target="../media/image237.emf"/><Relationship Id="rId17" Type="http://schemas.openxmlformats.org/officeDocument/2006/relationships/oleObject" Target="../embeddings/oleObject178.bin"/><Relationship Id="rId18" Type="http://schemas.openxmlformats.org/officeDocument/2006/relationships/image" Target="../media/image256.emf"/><Relationship Id="rId19" Type="http://schemas.openxmlformats.org/officeDocument/2006/relationships/oleObject" Target="../embeddings/oleObject179.bin"/><Relationship Id="rId1" Type="http://schemas.openxmlformats.org/officeDocument/2006/relationships/vmlDrawing" Target="../drawings/vmlDrawing43.vml"/><Relationship Id="rId2" Type="http://schemas.openxmlformats.org/officeDocument/2006/relationships/slideLayout" Target="../slideLayouts/slideLayout4.xml"/><Relationship Id="rId3" Type="http://schemas.openxmlformats.org/officeDocument/2006/relationships/oleObject" Target="../embeddings/oleObject171.bin"/><Relationship Id="rId4" Type="http://schemas.openxmlformats.org/officeDocument/2006/relationships/image" Target="../media/image248.emf"/><Relationship Id="rId5" Type="http://schemas.openxmlformats.org/officeDocument/2006/relationships/oleObject" Target="../embeddings/oleObject172.bin"/><Relationship Id="rId6" Type="http://schemas.openxmlformats.org/officeDocument/2006/relationships/image" Target="../media/image249.emf"/><Relationship Id="rId7" Type="http://schemas.openxmlformats.org/officeDocument/2006/relationships/oleObject" Target="../embeddings/oleObject173.bin"/><Relationship Id="rId8" Type="http://schemas.openxmlformats.org/officeDocument/2006/relationships/image" Target="../media/image250.emf"/></Relationships>
</file>

<file path=ppt/slides/_rels/slide74.xml.rels><?xml version="1.0" encoding="UTF-8" standalone="yes"?>
<Relationships xmlns="http://schemas.openxmlformats.org/package/2006/relationships"><Relationship Id="rId20" Type="http://schemas.openxmlformats.org/officeDocument/2006/relationships/oleObject" Target="../embeddings/oleObject191.bin"/><Relationship Id="rId21" Type="http://schemas.openxmlformats.org/officeDocument/2006/relationships/image" Target="../media/image266.emf"/><Relationship Id="rId22" Type="http://schemas.openxmlformats.org/officeDocument/2006/relationships/oleObject" Target="../embeddings/oleObject192.bin"/><Relationship Id="rId23" Type="http://schemas.openxmlformats.org/officeDocument/2006/relationships/image" Target="../media/image267.emf"/><Relationship Id="rId24" Type="http://schemas.openxmlformats.org/officeDocument/2006/relationships/oleObject" Target="../embeddings/oleObject193.bin"/><Relationship Id="rId25" Type="http://schemas.openxmlformats.org/officeDocument/2006/relationships/image" Target="../media/image268.emf"/><Relationship Id="rId26" Type="http://schemas.openxmlformats.org/officeDocument/2006/relationships/oleObject" Target="../embeddings/oleObject194.bin"/><Relationship Id="rId27" Type="http://schemas.openxmlformats.org/officeDocument/2006/relationships/image" Target="../media/image269.emf"/><Relationship Id="rId28" Type="http://schemas.openxmlformats.org/officeDocument/2006/relationships/oleObject" Target="../embeddings/oleObject195.bin"/><Relationship Id="rId29" Type="http://schemas.openxmlformats.org/officeDocument/2006/relationships/image" Target="../media/image270.emf"/><Relationship Id="rId1" Type="http://schemas.openxmlformats.org/officeDocument/2006/relationships/vmlDrawing" Target="../drawings/vmlDrawing44.vml"/><Relationship Id="rId2" Type="http://schemas.openxmlformats.org/officeDocument/2006/relationships/slideLayout" Target="../slideLayouts/slideLayout4.xml"/><Relationship Id="rId3" Type="http://schemas.openxmlformats.org/officeDocument/2006/relationships/oleObject" Target="../embeddings/oleObject182.bin"/><Relationship Id="rId4" Type="http://schemas.openxmlformats.org/officeDocument/2006/relationships/image" Target="../media/image260.emf"/><Relationship Id="rId5" Type="http://schemas.openxmlformats.org/officeDocument/2006/relationships/oleObject" Target="../embeddings/oleObject183.bin"/><Relationship Id="rId30" Type="http://schemas.openxmlformats.org/officeDocument/2006/relationships/oleObject" Target="../embeddings/oleObject196.bin"/><Relationship Id="rId31" Type="http://schemas.openxmlformats.org/officeDocument/2006/relationships/image" Target="../media/image271.emf"/><Relationship Id="rId32" Type="http://schemas.openxmlformats.org/officeDocument/2006/relationships/oleObject" Target="../embeddings/oleObject197.bin"/><Relationship Id="rId9" Type="http://schemas.openxmlformats.org/officeDocument/2006/relationships/oleObject" Target="../embeddings/oleObject185.bin"/><Relationship Id="rId6" Type="http://schemas.openxmlformats.org/officeDocument/2006/relationships/image" Target="../media/image261.emf"/><Relationship Id="rId7" Type="http://schemas.openxmlformats.org/officeDocument/2006/relationships/oleObject" Target="../embeddings/oleObject184.bin"/><Relationship Id="rId8" Type="http://schemas.openxmlformats.org/officeDocument/2006/relationships/image" Target="../media/image262.emf"/><Relationship Id="rId33" Type="http://schemas.openxmlformats.org/officeDocument/2006/relationships/image" Target="../media/image272.emf"/><Relationship Id="rId34" Type="http://schemas.openxmlformats.org/officeDocument/2006/relationships/oleObject" Target="../embeddings/oleObject198.bin"/><Relationship Id="rId35" Type="http://schemas.openxmlformats.org/officeDocument/2006/relationships/image" Target="../media/image273.emf"/><Relationship Id="rId36" Type="http://schemas.openxmlformats.org/officeDocument/2006/relationships/oleObject" Target="../embeddings/oleObject199.bin"/><Relationship Id="rId10" Type="http://schemas.openxmlformats.org/officeDocument/2006/relationships/image" Target="../media/image263.emf"/><Relationship Id="rId11" Type="http://schemas.openxmlformats.org/officeDocument/2006/relationships/oleObject" Target="../embeddings/oleObject186.bin"/><Relationship Id="rId12" Type="http://schemas.openxmlformats.org/officeDocument/2006/relationships/image" Target="../media/image264.emf"/><Relationship Id="rId13" Type="http://schemas.openxmlformats.org/officeDocument/2006/relationships/oleObject" Target="../embeddings/oleObject187.bin"/><Relationship Id="rId14" Type="http://schemas.openxmlformats.org/officeDocument/2006/relationships/image" Target="../media/image237.emf"/><Relationship Id="rId15" Type="http://schemas.openxmlformats.org/officeDocument/2006/relationships/oleObject" Target="../embeddings/oleObject188.bin"/><Relationship Id="rId16" Type="http://schemas.openxmlformats.org/officeDocument/2006/relationships/image" Target="../media/image244.emf"/><Relationship Id="rId17" Type="http://schemas.openxmlformats.org/officeDocument/2006/relationships/oleObject" Target="../embeddings/oleObject189.bin"/><Relationship Id="rId18" Type="http://schemas.openxmlformats.org/officeDocument/2006/relationships/oleObject" Target="../embeddings/oleObject190.bin"/><Relationship Id="rId19" Type="http://schemas.openxmlformats.org/officeDocument/2006/relationships/image" Target="../media/image265.emf"/><Relationship Id="rId37" Type="http://schemas.openxmlformats.org/officeDocument/2006/relationships/image" Target="../media/image274.emf"/><Relationship Id="rId38" Type="http://schemas.openxmlformats.org/officeDocument/2006/relationships/oleObject" Target="../embeddings/oleObject200.bin"/><Relationship Id="rId39" Type="http://schemas.openxmlformats.org/officeDocument/2006/relationships/image" Target="../media/image275.emf"/></Relationships>
</file>

<file path=ppt/slides/_rels/slide75.xml.rels><?xml version="1.0" encoding="UTF-8" standalone="yes"?>
<Relationships xmlns="http://schemas.openxmlformats.org/package/2006/relationships"><Relationship Id="rId3" Type="http://schemas.openxmlformats.org/officeDocument/2006/relationships/image" Target="../media/image278.emf"/><Relationship Id="rId4" Type="http://schemas.openxmlformats.org/officeDocument/2006/relationships/oleObject" Target="../embeddings/oleObject201.bin"/><Relationship Id="rId5" Type="http://schemas.openxmlformats.org/officeDocument/2006/relationships/image" Target="../media/image276.emf"/><Relationship Id="rId6" Type="http://schemas.openxmlformats.org/officeDocument/2006/relationships/oleObject" Target="../embeddings/oleObject202.bin"/><Relationship Id="rId7" Type="http://schemas.openxmlformats.org/officeDocument/2006/relationships/image" Target="../media/image277.emf"/><Relationship Id="rId1" Type="http://schemas.openxmlformats.org/officeDocument/2006/relationships/vmlDrawing" Target="../drawings/vmlDrawing45.vml"/><Relationship Id="rId2"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84.jpg"/><Relationship Id="rId6" Type="http://schemas.openxmlformats.org/officeDocument/2006/relationships/image" Target="../media/image185.emf"/><Relationship Id="rId7" Type="http://schemas.openxmlformats.org/officeDocument/2006/relationships/image" Target="../media/image186.jpg"/><Relationship Id="rId8" Type="http://schemas.openxmlformats.org/officeDocument/2006/relationships/image" Target="../media/image279.emf"/><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78.xml.rels><?xml version="1.0" encoding="UTF-8" standalone="yes"?>
<Relationships xmlns="http://schemas.openxmlformats.org/package/2006/relationships"><Relationship Id="rId9" Type="http://schemas.openxmlformats.org/officeDocument/2006/relationships/oleObject" Target="../embeddings/oleObject206.bin"/><Relationship Id="rId20" Type="http://schemas.openxmlformats.org/officeDocument/2006/relationships/image" Target="../media/image234.emf"/><Relationship Id="rId21" Type="http://schemas.openxmlformats.org/officeDocument/2006/relationships/oleObject" Target="../embeddings/oleObject212.bin"/><Relationship Id="rId22" Type="http://schemas.openxmlformats.org/officeDocument/2006/relationships/image" Target="../media/image235.emf"/><Relationship Id="rId23" Type="http://schemas.openxmlformats.org/officeDocument/2006/relationships/oleObject" Target="../embeddings/oleObject213.bin"/><Relationship Id="rId24" Type="http://schemas.openxmlformats.org/officeDocument/2006/relationships/image" Target="../media/image236.emf"/><Relationship Id="rId25" Type="http://schemas.openxmlformats.org/officeDocument/2006/relationships/oleObject" Target="../embeddings/oleObject214.bin"/><Relationship Id="rId26" Type="http://schemas.openxmlformats.org/officeDocument/2006/relationships/image" Target="../media/image237.emf"/><Relationship Id="rId27" Type="http://schemas.openxmlformats.org/officeDocument/2006/relationships/oleObject" Target="../embeddings/oleObject215.bin"/><Relationship Id="rId28" Type="http://schemas.openxmlformats.org/officeDocument/2006/relationships/image" Target="../media/image238.emf"/><Relationship Id="rId29" Type="http://schemas.openxmlformats.org/officeDocument/2006/relationships/image" Target="../media/image280.emf"/><Relationship Id="rId30" Type="http://schemas.openxmlformats.org/officeDocument/2006/relationships/image" Target="../media/image281.emf"/><Relationship Id="rId31" Type="http://schemas.openxmlformats.org/officeDocument/2006/relationships/image" Target="../media/image282.emf"/><Relationship Id="rId10" Type="http://schemas.openxmlformats.org/officeDocument/2006/relationships/image" Target="../media/image229.emf"/><Relationship Id="rId11" Type="http://schemas.openxmlformats.org/officeDocument/2006/relationships/oleObject" Target="../embeddings/oleObject207.bin"/><Relationship Id="rId12" Type="http://schemas.openxmlformats.org/officeDocument/2006/relationships/image" Target="../media/image230.emf"/><Relationship Id="rId13" Type="http://schemas.openxmlformats.org/officeDocument/2006/relationships/oleObject" Target="../embeddings/oleObject208.bin"/><Relationship Id="rId14" Type="http://schemas.openxmlformats.org/officeDocument/2006/relationships/image" Target="../media/image231.emf"/><Relationship Id="rId15" Type="http://schemas.openxmlformats.org/officeDocument/2006/relationships/oleObject" Target="../embeddings/oleObject209.bin"/><Relationship Id="rId16" Type="http://schemas.openxmlformats.org/officeDocument/2006/relationships/image" Target="../media/image232.emf"/><Relationship Id="rId17" Type="http://schemas.openxmlformats.org/officeDocument/2006/relationships/oleObject" Target="../embeddings/oleObject210.bin"/><Relationship Id="rId18" Type="http://schemas.openxmlformats.org/officeDocument/2006/relationships/image" Target="../media/image233.emf"/><Relationship Id="rId19" Type="http://schemas.openxmlformats.org/officeDocument/2006/relationships/oleObject" Target="../embeddings/oleObject211.bin"/><Relationship Id="rId1" Type="http://schemas.openxmlformats.org/officeDocument/2006/relationships/vmlDrawing" Target="../drawings/vmlDrawing46.vml"/><Relationship Id="rId2" Type="http://schemas.openxmlformats.org/officeDocument/2006/relationships/slideLayout" Target="../slideLayouts/slideLayout4.xml"/><Relationship Id="rId3" Type="http://schemas.openxmlformats.org/officeDocument/2006/relationships/oleObject" Target="../embeddings/oleObject203.bin"/><Relationship Id="rId4" Type="http://schemas.openxmlformats.org/officeDocument/2006/relationships/image" Target="../media/image226.emf"/><Relationship Id="rId5" Type="http://schemas.openxmlformats.org/officeDocument/2006/relationships/oleObject" Target="../embeddings/oleObject204.bin"/><Relationship Id="rId6" Type="http://schemas.openxmlformats.org/officeDocument/2006/relationships/image" Target="../media/image227.emf"/><Relationship Id="rId7" Type="http://schemas.openxmlformats.org/officeDocument/2006/relationships/oleObject" Target="../embeddings/oleObject205.bin"/><Relationship Id="rId8" Type="http://schemas.openxmlformats.org/officeDocument/2006/relationships/image" Target="../media/image228.emf"/></Relationships>
</file>

<file path=ppt/slides/_rels/slide79.xml.rels><?xml version="1.0" encoding="UTF-8" standalone="yes"?>
<Relationships xmlns="http://schemas.openxmlformats.org/package/2006/relationships"><Relationship Id="rId11" Type="http://schemas.openxmlformats.org/officeDocument/2006/relationships/oleObject" Target="../embeddings/oleObject220.bin"/><Relationship Id="rId12" Type="http://schemas.openxmlformats.org/officeDocument/2006/relationships/image" Target="../media/image283.emf"/><Relationship Id="rId1" Type="http://schemas.openxmlformats.org/officeDocument/2006/relationships/vmlDrawing" Target="../drawings/vmlDrawing47.vml"/><Relationship Id="rId2" Type="http://schemas.openxmlformats.org/officeDocument/2006/relationships/slideLayout" Target="../slideLayouts/slideLayout4.xml"/><Relationship Id="rId3" Type="http://schemas.openxmlformats.org/officeDocument/2006/relationships/oleObject" Target="../embeddings/oleObject216.bin"/><Relationship Id="rId4" Type="http://schemas.openxmlformats.org/officeDocument/2006/relationships/image" Target="../media/image243.emf"/><Relationship Id="rId5" Type="http://schemas.openxmlformats.org/officeDocument/2006/relationships/oleObject" Target="../embeddings/oleObject217.bin"/><Relationship Id="rId6" Type="http://schemas.openxmlformats.org/officeDocument/2006/relationships/image" Target="../media/image244.emf"/><Relationship Id="rId7" Type="http://schemas.openxmlformats.org/officeDocument/2006/relationships/oleObject" Target="../embeddings/oleObject218.bin"/><Relationship Id="rId8" Type="http://schemas.openxmlformats.org/officeDocument/2006/relationships/image" Target="../media/image245.emf"/><Relationship Id="rId9" Type="http://schemas.openxmlformats.org/officeDocument/2006/relationships/oleObject" Target="../embeddings/oleObject219.bin"/><Relationship Id="rId10" Type="http://schemas.openxmlformats.org/officeDocument/2006/relationships/image" Target="../media/image237.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7.wmf"/><Relationship Id="rId5" Type="http://schemas.openxmlformats.org/officeDocument/2006/relationships/oleObject" Target="../embeddings/oleObject2.bin"/><Relationship Id="rId6" Type="http://schemas.openxmlformats.org/officeDocument/2006/relationships/image" Target="../media/image28.wmf"/><Relationship Id="rId7" Type="http://schemas.openxmlformats.org/officeDocument/2006/relationships/oleObject" Target="../embeddings/oleObject3.bin"/><Relationship Id="rId8" Type="http://schemas.openxmlformats.org/officeDocument/2006/relationships/image" Target="../media/image29.wmf"/><Relationship Id="rId9" Type="http://schemas.openxmlformats.org/officeDocument/2006/relationships/oleObject" Target="../embeddings/oleObject4.bin"/><Relationship Id="rId10" Type="http://schemas.openxmlformats.org/officeDocument/2006/relationships/image" Target="../media/image30.wmf"/><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oleObject" Target="../embeddings/oleObject5.bin"/><Relationship Id="rId6" Type="http://schemas.openxmlformats.org/officeDocument/2006/relationships/image" Target="../media/image31.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7503" y="685800"/>
            <a:ext cx="4292600" cy="3556000"/>
          </a:xfrm>
          <a:prstGeom prst="rect">
            <a:avLst/>
          </a:prstGeom>
        </p:spPr>
      </p:pic>
      <p:sp>
        <p:nvSpPr>
          <p:cNvPr id="12" name="Slide Number Placeholder 5"/>
          <p:cNvSpPr>
            <a:spLocks noGrp="1"/>
          </p:cNvSpPr>
          <p:nvPr>
            <p:ph type="sldNum" sz="quarter" idx="12"/>
          </p:nvPr>
        </p:nvSpPr>
        <p:spPr/>
        <p:txBody>
          <a:bodyPr/>
          <a:lstStyle/>
          <a:p>
            <a:pPr>
              <a:defRPr/>
            </a:pPr>
            <a:fld id="{8CF9483E-D8FC-2D47-A312-CC4556140882}" type="slidenum">
              <a:rPr lang="en-US"/>
              <a:pPr>
                <a:defRPr/>
              </a:pPr>
              <a:t>1</a:t>
            </a:fld>
            <a:endParaRPr lang="en-US"/>
          </a:p>
        </p:txBody>
      </p:sp>
      <p:sp>
        <p:nvSpPr>
          <p:cNvPr id="2050" name="Rectangle 2"/>
          <p:cNvSpPr>
            <a:spLocks noGrp="1" noChangeArrowheads="1"/>
          </p:cNvSpPr>
          <p:nvPr>
            <p:ph type="ctrTitle"/>
          </p:nvPr>
        </p:nvSpPr>
        <p:spPr>
          <a:xfrm>
            <a:off x="457200" y="3200400"/>
            <a:ext cx="8229600" cy="1066800"/>
          </a:xfrm>
          <a:solidFill>
            <a:srgbClr val="EAEAEA">
              <a:alpha val="50000"/>
            </a:srgbClr>
          </a:solidFill>
        </p:spPr>
        <p:txBody>
          <a:bodyPr/>
          <a:lstStyle/>
          <a:p>
            <a:pPr eaLnBrk="1" hangingPunct="1">
              <a:defRPr/>
            </a:pPr>
            <a:r>
              <a:rPr lang="en-US" sz="2000" b="1" dirty="0" smtClean="0">
                <a:solidFill>
                  <a:srgbClr val="FF0000"/>
                </a:solidFill>
              </a:rPr>
              <a:t>Transverse Momentum Dependent Distribution and Fragmentation Functions in High Energy Scattering Processes</a:t>
            </a:r>
            <a:endParaRPr lang="en-US" sz="2000" b="1" dirty="0" smtClean="0">
              <a:solidFill>
                <a:srgbClr val="FF0000"/>
              </a:solidFill>
              <a:cs typeface="+mj-cs"/>
            </a:endParaRPr>
          </a:p>
        </p:txBody>
      </p:sp>
      <p:sp>
        <p:nvSpPr>
          <p:cNvPr id="2055" name="Text Box 7"/>
          <p:cNvSpPr txBox="1">
            <a:spLocks noChangeArrowheads="1"/>
          </p:cNvSpPr>
          <p:nvPr/>
        </p:nvSpPr>
        <p:spPr bwMode="auto">
          <a:xfrm>
            <a:off x="6553200" y="5105400"/>
            <a:ext cx="2119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err="1">
                <a:cs typeface="+mn-cs"/>
              </a:rPr>
              <a:t>mulders@few.vu.nl</a:t>
            </a:r>
            <a:endParaRPr lang="en-US" dirty="0">
              <a:cs typeface="+mn-cs"/>
            </a:endParaRPr>
          </a:p>
        </p:txBody>
      </p:sp>
      <p:sp>
        <p:nvSpPr>
          <p:cNvPr id="2056" name="Rectangle 8"/>
          <p:cNvSpPr>
            <a:spLocks noGrp="1" noChangeArrowheads="1"/>
          </p:cNvSpPr>
          <p:nvPr>
            <p:ph type="subTitle" idx="1"/>
          </p:nvPr>
        </p:nvSpPr>
        <p:spPr>
          <a:xfrm>
            <a:off x="4038600" y="4419600"/>
            <a:ext cx="4648200" cy="457200"/>
          </a:xfrm>
          <a:solidFill>
            <a:srgbClr val="FFFFFF"/>
          </a:solidFill>
          <a:effectLst>
            <a:outerShdw blurRad="63500" dist="107763" dir="2700000" algn="ctr" rotWithShape="0">
              <a:schemeClr val="bg2">
                <a:alpha val="50000"/>
              </a:schemeClr>
            </a:outerShdw>
          </a:effectLst>
        </p:spPr>
        <p:txBody>
          <a:bodyPr/>
          <a:lstStyle/>
          <a:p>
            <a:pPr eaLnBrk="1" hangingPunct="1">
              <a:defRPr/>
            </a:pPr>
            <a:r>
              <a:rPr lang="nl-NL" dirty="0" smtClean="0">
                <a:cs typeface="+mn-cs"/>
              </a:rPr>
              <a:t>Piet Mulders</a:t>
            </a:r>
          </a:p>
        </p:txBody>
      </p:sp>
      <p:pic>
        <p:nvPicPr>
          <p:cNvPr id="1536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5791200"/>
            <a:ext cx="2072644" cy="91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 descr="VUlogo_EN_Wit_HR_RGB_tcm9-201385.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64116" y="5715000"/>
            <a:ext cx="2979884"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FOM.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200" y="5257800"/>
            <a:ext cx="1460500" cy="1460500"/>
          </a:xfrm>
          <a:prstGeom prst="rect">
            <a:avLst/>
          </a:prstGeom>
        </p:spPr>
      </p:pic>
      <p:pic>
        <p:nvPicPr>
          <p:cNvPr id="3" name="Picture 2" descr="LOGO-ERC.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5486400"/>
            <a:ext cx="1526773" cy="1460942"/>
          </a:xfrm>
          <a:prstGeom prst="rect">
            <a:avLst/>
          </a:prstGeom>
        </p:spPr>
      </p:pic>
      <p:sp>
        <p:nvSpPr>
          <p:cNvPr id="11" name="TextBox 10"/>
          <p:cNvSpPr txBox="1"/>
          <p:nvPr/>
        </p:nvSpPr>
        <p:spPr>
          <a:xfrm>
            <a:off x="0" y="0"/>
            <a:ext cx="9144000" cy="646331"/>
          </a:xfrm>
          <a:prstGeom prst="rect">
            <a:avLst/>
          </a:prstGeom>
          <a:solidFill>
            <a:schemeClr val="accent6">
              <a:lumMod val="20000"/>
              <a:lumOff val="80000"/>
              <a:alpha val="45000"/>
            </a:schemeClr>
          </a:solidFill>
          <a:effectLst>
            <a:outerShdw blurRad="50800" dist="38100" dir="2700000" algn="tl" rotWithShape="0">
              <a:srgbClr val="000000">
                <a:alpha val="43000"/>
              </a:srgbClr>
            </a:outerShdw>
          </a:effectLst>
        </p:spPr>
        <p:txBody>
          <a:bodyPr wrap="square">
            <a:spAutoFit/>
          </a:bodyPr>
          <a:lstStyle/>
          <a:p>
            <a:r>
              <a:rPr lang="en-US" b="1" dirty="0"/>
              <a:t>17th Taiwan Nuclear Physics Summer School</a:t>
            </a:r>
          </a:p>
          <a:p>
            <a:r>
              <a:rPr lang="en-US" dirty="0" smtClean="0"/>
              <a:t>August </a:t>
            </a:r>
            <a:r>
              <a:rPr lang="en-US" dirty="0"/>
              <a:t>25~28, 2014, Institute of Physics, Academia </a:t>
            </a:r>
            <a:r>
              <a:rPr lang="en-US" dirty="0" err="1"/>
              <a:t>Sinica</a:t>
            </a:r>
            <a:r>
              <a:rPr lang="en-US" dirty="0"/>
              <a:t>, Taipei</a:t>
            </a:r>
          </a:p>
        </p:txBody>
      </p:sp>
      <p:sp>
        <p:nvSpPr>
          <p:cNvPr id="5" name="TextBox 4"/>
          <p:cNvSpPr txBox="1"/>
          <p:nvPr/>
        </p:nvSpPr>
        <p:spPr>
          <a:xfrm>
            <a:off x="4508596" y="685800"/>
            <a:ext cx="4628303" cy="646331"/>
          </a:xfrm>
          <a:prstGeom prst="rect">
            <a:avLst/>
          </a:prstGeom>
          <a:solidFill>
            <a:srgbClr val="FFFF00"/>
          </a:solidFill>
        </p:spPr>
        <p:txBody>
          <a:bodyPr wrap="none" rtlCol="0">
            <a:spAutoFit/>
          </a:bodyPr>
          <a:lstStyle/>
          <a:p>
            <a:r>
              <a:rPr lang="en-US" dirty="0"/>
              <a:t>August </a:t>
            </a:r>
            <a:r>
              <a:rPr lang="en-US" dirty="0" smtClean="0"/>
              <a:t>25 - 28</a:t>
            </a:r>
            <a:r>
              <a:rPr lang="en-US" dirty="0"/>
              <a:t>, 2014, </a:t>
            </a:r>
            <a:endParaRPr lang="en-US" dirty="0" smtClean="0"/>
          </a:p>
          <a:p>
            <a:r>
              <a:rPr lang="en-US" dirty="0" smtClean="0"/>
              <a:t>Institute </a:t>
            </a:r>
            <a:r>
              <a:rPr lang="en-US" dirty="0"/>
              <a:t>of Physics, Academia </a:t>
            </a:r>
            <a:r>
              <a:rPr lang="en-US" dirty="0" err="1"/>
              <a:t>Sinica</a:t>
            </a:r>
            <a:r>
              <a:rPr lang="en-US" dirty="0"/>
              <a:t>, Taipei</a:t>
            </a:r>
          </a:p>
        </p:txBody>
      </p:sp>
    </p:spTree>
    <p:extLst>
      <p:ext uri="{BB962C8B-B14F-4D97-AF65-F5344CB8AC3E}">
        <p14:creationId xmlns:p14="http://schemas.microsoft.com/office/powerpoint/2010/main" val="39629397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7"/>
          <p:cNvSpPr>
            <a:spLocks noGrp="1"/>
          </p:cNvSpPr>
          <p:nvPr>
            <p:ph type="sldNum" sz="quarter" idx="12"/>
          </p:nvPr>
        </p:nvSpPr>
        <p:spPr/>
        <p:txBody>
          <a:bodyPr/>
          <a:lstStyle/>
          <a:p>
            <a:pPr>
              <a:defRPr/>
            </a:pPr>
            <a:fld id="{7D36602B-B1E7-3C40-A67B-AD8B57E7048F}" type="slidenum">
              <a:rPr lang="en-US"/>
              <a:pPr>
                <a:defRPr/>
              </a:pPr>
              <a:t>10</a:t>
            </a:fld>
            <a:endParaRPr lang="en-US"/>
          </a:p>
        </p:txBody>
      </p:sp>
      <p:sp>
        <p:nvSpPr>
          <p:cNvPr id="168962" name="Rectangle 2"/>
          <p:cNvSpPr>
            <a:spLocks noGrp="1" noChangeArrowheads="1"/>
          </p:cNvSpPr>
          <p:nvPr>
            <p:ph type="title"/>
          </p:nvPr>
        </p:nvSpPr>
        <p:spPr/>
        <p:txBody>
          <a:bodyPr/>
          <a:lstStyle/>
          <a:p>
            <a:pPr eaLnBrk="1" hangingPunct="1">
              <a:defRPr/>
            </a:pPr>
            <a:r>
              <a:rPr lang="en-US" sz="3200" smtClean="0">
                <a:cs typeface="+mj-cs"/>
              </a:rPr>
              <a:t>Quark and gluon operators</a:t>
            </a:r>
          </a:p>
        </p:txBody>
      </p:sp>
      <p:sp>
        <p:nvSpPr>
          <p:cNvPr id="168963" name="Text Box 3"/>
          <p:cNvSpPr txBox="1">
            <a:spLocks noChangeArrowheads="1"/>
          </p:cNvSpPr>
          <p:nvPr/>
        </p:nvSpPr>
        <p:spPr bwMode="auto">
          <a:xfrm>
            <a:off x="1143000" y="1600200"/>
            <a:ext cx="7543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20000"/>
              </a:spcBef>
              <a:defRPr/>
            </a:pPr>
            <a:r>
              <a:rPr lang="en-US" sz="2000">
                <a:cs typeface="+mn-cs"/>
              </a:rPr>
              <a:t>Given the QCD framework, the operators are known quarkic or gluonic currents such as</a:t>
            </a:r>
          </a:p>
        </p:txBody>
      </p:sp>
      <p:grpSp>
        <p:nvGrpSpPr>
          <p:cNvPr id="29700" name="Group 4"/>
          <p:cNvGrpSpPr>
            <a:grpSpLocks/>
          </p:cNvGrpSpPr>
          <p:nvPr/>
        </p:nvGrpSpPr>
        <p:grpSpPr bwMode="auto">
          <a:xfrm>
            <a:off x="4724400" y="2362200"/>
            <a:ext cx="4267200" cy="2393950"/>
            <a:chOff x="2976" y="1488"/>
            <a:chExt cx="2688" cy="1508"/>
          </a:xfrm>
        </p:grpSpPr>
        <p:sp>
          <p:nvSpPr>
            <p:cNvPr id="168965" name="Text Box 5"/>
            <p:cNvSpPr txBox="1">
              <a:spLocks noChangeArrowheads="1"/>
            </p:cNvSpPr>
            <p:nvPr/>
          </p:nvSpPr>
          <p:spPr bwMode="auto">
            <a:xfrm>
              <a:off x="2976" y="1488"/>
              <a:ext cx="249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a:cs typeface="+mn-cs"/>
                </a:rPr>
                <a:t>probed in specific combinations</a:t>
              </a:r>
            </a:p>
            <a:p>
              <a:pPr>
                <a:defRPr/>
              </a:pPr>
              <a:r>
                <a:rPr lang="en-US" sz="2000">
                  <a:cs typeface="+mn-cs"/>
                </a:rPr>
                <a:t>by photons, Z- or W-bosons</a:t>
              </a:r>
            </a:p>
          </p:txBody>
        </p:sp>
        <p:graphicFrame>
          <p:nvGraphicFramePr>
            <p:cNvPr id="29713" name="Object 6"/>
            <p:cNvGraphicFramePr>
              <a:graphicFrameLocks noChangeAspect="1"/>
            </p:cNvGraphicFramePr>
            <p:nvPr/>
          </p:nvGraphicFramePr>
          <p:xfrm>
            <a:off x="3024" y="1968"/>
            <a:ext cx="2064" cy="308"/>
          </p:xfrm>
          <a:graphic>
            <a:graphicData uri="http://schemas.openxmlformats.org/presentationml/2006/ole">
              <mc:AlternateContent xmlns:mc="http://schemas.openxmlformats.org/markup-compatibility/2006">
                <mc:Choice xmlns:v="urn:schemas-microsoft-com:vml" Requires="v">
                  <p:oleObj spid="_x0000_s260195" name="Equation" r:id="rId3" imgW="1701800" imgH="254000" progId="Equation.DSMT4">
                    <p:embed/>
                  </p:oleObj>
                </mc:Choice>
                <mc:Fallback>
                  <p:oleObj name="Equation" r:id="rId3" imgW="1701800" imgH="2540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 y="1968"/>
                          <a:ext cx="2064"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9714" name="Object 7"/>
            <p:cNvGraphicFramePr>
              <a:graphicFrameLocks noChangeAspect="1"/>
            </p:cNvGraphicFramePr>
            <p:nvPr/>
          </p:nvGraphicFramePr>
          <p:xfrm>
            <a:off x="3024" y="2304"/>
            <a:ext cx="2640" cy="336"/>
          </p:xfrm>
          <a:graphic>
            <a:graphicData uri="http://schemas.openxmlformats.org/presentationml/2006/ole">
              <mc:AlternateContent xmlns:mc="http://schemas.openxmlformats.org/markup-compatibility/2006">
                <mc:Choice xmlns:v="urn:schemas-microsoft-com:vml" Requires="v">
                  <p:oleObj spid="_x0000_s260196" name="Equation" r:id="rId5" imgW="2197100" imgH="279400" progId="Equation.DSMT4">
                    <p:embed/>
                  </p:oleObj>
                </mc:Choice>
                <mc:Fallback>
                  <p:oleObj name="Equation" r:id="rId5" imgW="2197100" imgH="2794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4" y="2304"/>
                          <a:ext cx="2640"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9715" name="Object 8"/>
            <p:cNvGraphicFramePr>
              <a:graphicFrameLocks noChangeAspect="1"/>
            </p:cNvGraphicFramePr>
            <p:nvPr/>
          </p:nvGraphicFramePr>
          <p:xfrm>
            <a:off x="3024" y="2688"/>
            <a:ext cx="1584" cy="308"/>
          </p:xfrm>
          <a:graphic>
            <a:graphicData uri="http://schemas.openxmlformats.org/presentationml/2006/ole">
              <mc:AlternateContent xmlns:mc="http://schemas.openxmlformats.org/markup-compatibility/2006">
                <mc:Choice xmlns:v="urn:schemas-microsoft-com:vml" Requires="v">
                  <p:oleObj spid="_x0000_s260197" name="Equation" r:id="rId7" imgW="1307532" imgH="253890" progId="Equation.DSMT4">
                    <p:embed/>
                  </p:oleObj>
                </mc:Choice>
                <mc:Fallback>
                  <p:oleObj name="Equation" r:id="rId7" imgW="1307532" imgH="25389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4" y="2688"/>
                          <a:ext cx="1584"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grpSp>
        <p:nvGrpSpPr>
          <p:cNvPr id="29701" name="Group 9"/>
          <p:cNvGrpSpPr>
            <a:grpSpLocks/>
          </p:cNvGrpSpPr>
          <p:nvPr/>
        </p:nvGrpSpPr>
        <p:grpSpPr bwMode="auto">
          <a:xfrm>
            <a:off x="1219200" y="2514600"/>
            <a:ext cx="3429000" cy="1752600"/>
            <a:chOff x="768" y="1584"/>
            <a:chExt cx="2160" cy="1104"/>
          </a:xfrm>
        </p:grpSpPr>
        <p:sp>
          <p:nvSpPr>
            <p:cNvPr id="168970" name="Rectangle 10"/>
            <p:cNvSpPr>
              <a:spLocks noChangeArrowheads="1"/>
            </p:cNvSpPr>
            <p:nvPr/>
          </p:nvSpPr>
          <p:spPr bwMode="auto">
            <a:xfrm>
              <a:off x="768" y="1584"/>
              <a:ext cx="2160" cy="1104"/>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aphicFrame>
          <p:nvGraphicFramePr>
            <p:cNvPr id="29709" name="Object 11"/>
            <p:cNvGraphicFramePr>
              <a:graphicFrameLocks noChangeAspect="1"/>
            </p:cNvGraphicFramePr>
            <p:nvPr/>
          </p:nvGraphicFramePr>
          <p:xfrm>
            <a:off x="816" y="2208"/>
            <a:ext cx="1824" cy="306"/>
          </p:xfrm>
          <a:graphic>
            <a:graphicData uri="http://schemas.openxmlformats.org/presentationml/2006/ole">
              <mc:AlternateContent xmlns:mc="http://schemas.openxmlformats.org/markup-compatibility/2006">
                <mc:Choice xmlns:v="urn:schemas-microsoft-com:vml" Requires="v">
                  <p:oleObj spid="_x0000_s260198" name="Equation" r:id="rId9" imgW="1511300" imgH="254000" progId="Equation.DSMT4">
                    <p:embed/>
                  </p:oleObj>
                </mc:Choice>
                <mc:Fallback>
                  <p:oleObj name="Equation" r:id="rId9" imgW="1511300" imgH="2540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6" y="2208"/>
                          <a:ext cx="1824" cy="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9710" name="Object 12"/>
            <p:cNvGraphicFramePr>
              <a:graphicFrameLocks noChangeAspect="1"/>
            </p:cNvGraphicFramePr>
            <p:nvPr/>
          </p:nvGraphicFramePr>
          <p:xfrm>
            <a:off x="816" y="1872"/>
            <a:ext cx="1536" cy="310"/>
          </p:xfrm>
          <a:graphic>
            <a:graphicData uri="http://schemas.openxmlformats.org/presentationml/2006/ole">
              <mc:AlternateContent xmlns:mc="http://schemas.openxmlformats.org/markup-compatibility/2006">
                <mc:Choice xmlns:v="urn:schemas-microsoft-com:vml" Requires="v">
                  <p:oleObj spid="_x0000_s260199" name="Equation" r:id="rId11" imgW="1256755" imgH="253890" progId="Equation.DSMT4">
                    <p:embed/>
                  </p:oleObj>
                </mc:Choice>
                <mc:Fallback>
                  <p:oleObj name="Equation" r:id="rId11" imgW="1256755" imgH="25389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 y="1872"/>
                          <a:ext cx="1536"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8973" name="Text Box 13"/>
            <p:cNvSpPr txBox="1">
              <a:spLocks noChangeArrowheads="1"/>
            </p:cNvSpPr>
            <p:nvPr/>
          </p:nvSpPr>
          <p:spPr bwMode="auto">
            <a:xfrm>
              <a:off x="768" y="1584"/>
              <a:ext cx="183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a:cs typeface="+mn-cs"/>
                </a:rPr>
                <a:t>(axial) vector currents</a:t>
              </a:r>
            </a:p>
          </p:txBody>
        </p:sp>
      </p:grpSp>
      <p:grpSp>
        <p:nvGrpSpPr>
          <p:cNvPr id="29702" name="Group 14"/>
          <p:cNvGrpSpPr>
            <a:grpSpLocks/>
          </p:cNvGrpSpPr>
          <p:nvPr/>
        </p:nvGrpSpPr>
        <p:grpSpPr bwMode="auto">
          <a:xfrm>
            <a:off x="1219200" y="4800600"/>
            <a:ext cx="3429000" cy="1752600"/>
            <a:chOff x="768" y="3024"/>
            <a:chExt cx="2160" cy="1104"/>
          </a:xfrm>
        </p:grpSpPr>
        <p:sp>
          <p:nvSpPr>
            <p:cNvPr id="168975" name="Rectangle 15"/>
            <p:cNvSpPr>
              <a:spLocks noChangeArrowheads="1"/>
            </p:cNvSpPr>
            <p:nvPr/>
          </p:nvSpPr>
          <p:spPr bwMode="auto">
            <a:xfrm>
              <a:off x="768" y="3024"/>
              <a:ext cx="2160" cy="1104"/>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aphicFrame>
          <p:nvGraphicFramePr>
            <p:cNvPr id="29705" name="Object 16"/>
            <p:cNvGraphicFramePr>
              <a:graphicFrameLocks noChangeAspect="1"/>
            </p:cNvGraphicFramePr>
            <p:nvPr/>
          </p:nvGraphicFramePr>
          <p:xfrm>
            <a:off x="864" y="3360"/>
            <a:ext cx="1872" cy="312"/>
          </p:xfrm>
          <a:graphic>
            <a:graphicData uri="http://schemas.openxmlformats.org/presentationml/2006/ole">
              <mc:AlternateContent xmlns:mc="http://schemas.openxmlformats.org/markup-compatibility/2006">
                <mc:Choice xmlns:v="urn:schemas-microsoft-com:vml" Requires="v">
                  <p:oleObj spid="_x0000_s260200" name="Equation" r:id="rId13" imgW="1524000" imgH="254000" progId="Equation.DSMT4">
                    <p:embed/>
                  </p:oleObj>
                </mc:Choice>
                <mc:Fallback>
                  <p:oleObj name="Equation" r:id="rId13" imgW="1524000" imgH="25400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4" y="3360"/>
                          <a:ext cx="1872" cy="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9706" name="Object 17"/>
            <p:cNvGraphicFramePr>
              <a:graphicFrameLocks noChangeAspect="1"/>
            </p:cNvGraphicFramePr>
            <p:nvPr/>
          </p:nvGraphicFramePr>
          <p:xfrm>
            <a:off x="864" y="3748"/>
            <a:ext cx="1632" cy="291"/>
          </p:xfrm>
          <a:graphic>
            <a:graphicData uri="http://schemas.openxmlformats.org/presentationml/2006/ole">
              <mc:AlternateContent xmlns:mc="http://schemas.openxmlformats.org/markup-compatibility/2006">
                <mc:Choice xmlns:v="urn:schemas-microsoft-com:vml" Requires="v">
                  <p:oleObj spid="_x0000_s260201" name="Vergelijking" r:id="rId15" imgW="1422400" imgH="254000" progId="Equation.3">
                    <p:embed/>
                  </p:oleObj>
                </mc:Choice>
                <mc:Fallback>
                  <p:oleObj name="Vergelijking" r:id="rId15" imgW="1422400" imgH="2540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64" y="3748"/>
                          <a:ext cx="163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8978" name="Text Box 18"/>
            <p:cNvSpPr txBox="1">
              <a:spLocks noChangeArrowheads="1"/>
            </p:cNvSpPr>
            <p:nvPr/>
          </p:nvSpPr>
          <p:spPr bwMode="auto">
            <a:xfrm>
              <a:off x="816" y="3072"/>
              <a:ext cx="211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a:cs typeface="+mn-cs"/>
                </a:rPr>
                <a:t>energy-momentum currents</a:t>
              </a:r>
            </a:p>
          </p:txBody>
        </p:sp>
      </p:grpSp>
      <p:sp>
        <p:nvSpPr>
          <p:cNvPr id="168979" name="Text Box 19"/>
          <p:cNvSpPr txBox="1">
            <a:spLocks noChangeArrowheads="1"/>
          </p:cNvSpPr>
          <p:nvPr/>
        </p:nvSpPr>
        <p:spPr bwMode="auto">
          <a:xfrm>
            <a:off x="4800600" y="5410200"/>
            <a:ext cx="29114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a:cs typeface="+mn-cs"/>
              </a:rPr>
              <a:t>probed by gravitons</a:t>
            </a:r>
          </a:p>
        </p:txBody>
      </p:sp>
    </p:spTree>
    <p:extLst>
      <p:ext uri="{BB962C8B-B14F-4D97-AF65-F5344CB8AC3E}">
        <p14:creationId xmlns:p14="http://schemas.microsoft.com/office/powerpoint/2010/main" val="249865885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45B9DF12-E2E0-BB4B-8442-1BE8A5DBECD5}" type="slidenum">
              <a:rPr lang="en-US"/>
              <a:pPr>
                <a:defRPr/>
              </a:pPr>
              <a:t>11</a:t>
            </a:fld>
            <a:endParaRPr lang="en-US"/>
          </a:p>
        </p:txBody>
      </p:sp>
      <p:sp>
        <p:nvSpPr>
          <p:cNvPr id="169986" name="Rectangle 2"/>
          <p:cNvSpPr>
            <a:spLocks noGrp="1" noChangeArrowheads="1"/>
          </p:cNvSpPr>
          <p:nvPr>
            <p:ph type="title"/>
          </p:nvPr>
        </p:nvSpPr>
        <p:spPr/>
        <p:txBody>
          <a:bodyPr/>
          <a:lstStyle/>
          <a:p>
            <a:pPr eaLnBrk="1" hangingPunct="1">
              <a:defRPr/>
            </a:pPr>
            <a:r>
              <a:rPr lang="en-US" sz="3200" smtClean="0">
                <a:cs typeface="+mj-cs"/>
              </a:rPr>
              <a:t>Towards the quarks themselves</a:t>
            </a:r>
          </a:p>
        </p:txBody>
      </p:sp>
      <p:sp>
        <p:nvSpPr>
          <p:cNvPr id="169987" name="Rectangle 3"/>
          <p:cNvSpPr>
            <a:spLocks noGrp="1" noChangeArrowheads="1"/>
          </p:cNvSpPr>
          <p:nvPr>
            <p:ph type="body" sz="half" idx="1"/>
          </p:nvPr>
        </p:nvSpPr>
        <p:spPr>
          <a:xfrm>
            <a:off x="457200" y="1828800"/>
            <a:ext cx="5257800" cy="4648200"/>
          </a:xfrm>
        </p:spPr>
        <p:txBody>
          <a:bodyPr/>
          <a:lstStyle/>
          <a:p>
            <a:pPr eaLnBrk="1" hangingPunct="1">
              <a:buFont typeface="Wingdings" charset="2"/>
              <a:buChar char="§"/>
              <a:defRPr/>
            </a:pPr>
            <a:r>
              <a:rPr lang="en-US" smtClean="0">
                <a:cs typeface="+mn-cs"/>
              </a:rPr>
              <a:t>The current provides the densities but only in specific combinations, e.g. </a:t>
            </a:r>
            <a:r>
              <a:rPr lang="en-US" i="1" smtClean="0">
                <a:solidFill>
                  <a:srgbClr val="FF0000"/>
                </a:solidFill>
                <a:cs typeface="+mn-cs"/>
              </a:rPr>
              <a:t>quarks minus antiquarks</a:t>
            </a:r>
            <a:r>
              <a:rPr lang="en-US" smtClean="0">
                <a:cs typeface="+mn-cs"/>
              </a:rPr>
              <a:t> and only flavor weighted</a:t>
            </a:r>
          </a:p>
          <a:p>
            <a:pPr eaLnBrk="1" hangingPunct="1">
              <a:buFont typeface="Wingdings" charset="2"/>
              <a:buChar char="§"/>
              <a:defRPr/>
            </a:pPr>
            <a:r>
              <a:rPr lang="en-US" smtClean="0">
                <a:cs typeface="+mn-cs"/>
              </a:rPr>
              <a:t>No information about their correlations,  (effectively) pions, or …</a:t>
            </a:r>
          </a:p>
          <a:p>
            <a:pPr eaLnBrk="1" hangingPunct="1">
              <a:buFont typeface="Wingdings" charset="2"/>
              <a:buChar char="§"/>
              <a:defRPr/>
            </a:pPr>
            <a:r>
              <a:rPr lang="en-US" smtClean="0">
                <a:cs typeface="+mn-cs"/>
              </a:rPr>
              <a:t>Can we go beyond these global observables (which correspond to local operators)?</a:t>
            </a:r>
          </a:p>
          <a:p>
            <a:pPr eaLnBrk="1" hangingPunct="1">
              <a:buFont typeface="Wingdings" charset="2"/>
              <a:buChar char="§"/>
              <a:defRPr/>
            </a:pPr>
            <a:r>
              <a:rPr lang="en-US" smtClean="0">
                <a:cs typeface="+mn-cs"/>
              </a:rPr>
              <a:t>Yes, in high energy (semi-)inclusive measurements we will have access to non-local operators!</a:t>
            </a:r>
          </a:p>
          <a:p>
            <a:pPr eaLnBrk="1" hangingPunct="1">
              <a:buFont typeface="Wingdings" charset="2"/>
              <a:buChar char="§"/>
              <a:defRPr/>
            </a:pPr>
            <a:endParaRPr lang="en-US" smtClean="0">
              <a:cs typeface="+mn-cs"/>
            </a:endParaRPr>
          </a:p>
          <a:p>
            <a:pPr eaLnBrk="1" hangingPunct="1">
              <a:buFont typeface="Wingdings" charset="2"/>
              <a:buChar char="§"/>
              <a:defRPr/>
            </a:pPr>
            <a:r>
              <a:rPr lang="en-US" smtClean="0">
                <a:cs typeface="+mn-cs"/>
              </a:rPr>
              <a:t>L</a:t>
            </a:r>
            <a:r>
              <a:rPr lang="en-US" baseline="-25000" smtClean="0">
                <a:cs typeface="+mn-cs"/>
              </a:rPr>
              <a:t>QCD</a:t>
            </a:r>
            <a:r>
              <a:rPr lang="en-US" smtClean="0">
                <a:cs typeface="+mn-cs"/>
              </a:rPr>
              <a:t> (quarks, gluons) known!</a:t>
            </a:r>
          </a:p>
        </p:txBody>
      </p:sp>
      <p:pic>
        <p:nvPicPr>
          <p:cNvPr id="169988" name="Picture 4" descr="protonbi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943600" y="1524000"/>
            <a:ext cx="2695575" cy="26590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13941048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1524000" y="304800"/>
            <a:ext cx="7162800" cy="563563"/>
          </a:xfrm>
        </p:spPr>
        <p:txBody>
          <a:bodyPr/>
          <a:lstStyle/>
          <a:p>
            <a:pPr>
              <a:defRPr/>
            </a:pPr>
            <a:r>
              <a:rPr lang="nl-NL" dirty="0" smtClean="0"/>
              <a:t>Non-</a:t>
            </a:r>
            <a:r>
              <a:rPr lang="nl-NL" dirty="0" err="1" smtClean="0"/>
              <a:t>local</a:t>
            </a:r>
            <a:r>
              <a:rPr lang="nl-NL" dirty="0" smtClean="0"/>
              <a:t> </a:t>
            </a:r>
            <a:r>
              <a:rPr lang="nl-NL" dirty="0" err="1" smtClean="0"/>
              <a:t>probing</a:t>
            </a:r>
            <a:endParaRPr lang="nl-NL" dirty="0"/>
          </a:p>
        </p:txBody>
      </p:sp>
      <p:sp>
        <p:nvSpPr>
          <p:cNvPr id="7" name="Tijdelijke aanduiding voor dianummer 6"/>
          <p:cNvSpPr>
            <a:spLocks noGrp="1"/>
          </p:cNvSpPr>
          <p:nvPr>
            <p:ph type="sldNum" sz="quarter" idx="12"/>
          </p:nvPr>
        </p:nvSpPr>
        <p:spPr/>
        <p:txBody>
          <a:bodyPr/>
          <a:lstStyle/>
          <a:p>
            <a:pPr>
              <a:defRPr/>
            </a:pPr>
            <a:fld id="{1557B3CA-4989-B24F-859F-9BF1B9421BAC}" type="slidenum">
              <a:rPr lang="en-US" smtClean="0"/>
              <a:pPr>
                <a:defRPr/>
              </a:pPr>
              <a:t>12</a:t>
            </a:fld>
            <a:endParaRPr lang="en-US" dirty="0"/>
          </a:p>
        </p:txBody>
      </p:sp>
      <p:graphicFrame>
        <p:nvGraphicFramePr>
          <p:cNvPr id="31747" name="Object 3"/>
          <p:cNvGraphicFramePr>
            <a:graphicFrameLocks noGrp="1" noChangeAspect="1"/>
          </p:cNvGraphicFramePr>
          <p:nvPr>
            <p:ph sz="quarter" idx="4294967295"/>
            <p:extLst>
              <p:ext uri="{D42A27DB-BD31-4B8C-83A1-F6EECF244321}">
                <p14:modId xmlns:p14="http://schemas.microsoft.com/office/powerpoint/2010/main" val="1012071919"/>
              </p:ext>
            </p:extLst>
          </p:nvPr>
        </p:nvGraphicFramePr>
        <p:xfrm>
          <a:off x="4249738" y="3368675"/>
          <a:ext cx="4300537" cy="593725"/>
        </p:xfrm>
        <a:graphic>
          <a:graphicData uri="http://schemas.openxmlformats.org/presentationml/2006/ole">
            <mc:AlternateContent xmlns:mc="http://schemas.openxmlformats.org/markup-compatibility/2006">
              <mc:Choice xmlns:v="urn:schemas-microsoft-com:vml" Requires="v">
                <p:oleObj spid="_x0000_s263218" name="Equation" r:id="rId3" imgW="2209800" imgH="304800" progId="Equation.3">
                  <p:embed/>
                </p:oleObj>
              </mc:Choice>
              <mc:Fallback>
                <p:oleObj name="Equation" r:id="rId3" imgW="2209800" imgH="304800" progId="Equation.3">
                  <p:embed/>
                  <p:pic>
                    <p:nvPicPr>
                      <p:cNvPr id="0" name=""/>
                      <p:cNvPicPr>
                        <a:picLocks noChangeAspect="1" noChangeArrowheads="1"/>
                      </p:cNvPicPr>
                      <p:nvPr/>
                    </p:nvPicPr>
                    <p:blipFill>
                      <a:blip r:embed="rId4"/>
                      <a:srcRect/>
                      <a:stretch>
                        <a:fillRect/>
                      </a:stretch>
                    </p:blipFill>
                    <p:spPr bwMode="auto">
                      <a:xfrm>
                        <a:off x="4249738" y="3368675"/>
                        <a:ext cx="4300537"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748" name="Object 4"/>
          <p:cNvGraphicFramePr>
            <a:graphicFrameLocks noGrp="1" noChangeAspect="1"/>
          </p:cNvGraphicFramePr>
          <p:nvPr>
            <p:ph sz="quarter" idx="1"/>
          </p:nvPr>
        </p:nvGraphicFramePr>
        <p:xfrm>
          <a:off x="2133600" y="1905000"/>
          <a:ext cx="6781800" cy="639763"/>
        </p:xfrm>
        <a:graphic>
          <a:graphicData uri="http://schemas.openxmlformats.org/presentationml/2006/ole">
            <mc:AlternateContent xmlns:mc="http://schemas.openxmlformats.org/markup-compatibility/2006">
              <mc:Choice xmlns:v="urn:schemas-microsoft-com:vml" Requires="v">
                <p:oleObj spid="_x0000_s263219" name="Equation" r:id="rId5" imgW="2959100" imgH="279400" progId="Equation.DSMT4">
                  <p:embed/>
                </p:oleObj>
              </mc:Choice>
              <mc:Fallback>
                <p:oleObj name="Equation" r:id="rId5" imgW="2959100" imgH="279400" progId="Equation.DSMT4">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1905000"/>
                        <a:ext cx="6781800" cy="63976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3" name="Picture 6" descr="gpd-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304800" y="2438400"/>
            <a:ext cx="1946275" cy="2895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4" name="Text Box 7"/>
          <p:cNvSpPr txBox="1">
            <a:spLocks noChangeArrowheads="1"/>
          </p:cNvSpPr>
          <p:nvPr/>
        </p:nvSpPr>
        <p:spPr bwMode="auto">
          <a:xfrm>
            <a:off x="2209800" y="1524000"/>
            <a:ext cx="4738688" cy="396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dirty="0">
                <a:solidFill>
                  <a:srgbClr val="FF0000"/>
                </a:solidFill>
                <a:latin typeface="Arial" charset="0"/>
                <a:cs typeface="+mn-cs"/>
              </a:rPr>
              <a:t>Nonlocal forward operators (</a:t>
            </a:r>
            <a:r>
              <a:rPr lang="en-US" sz="2000" dirty="0" err="1">
                <a:solidFill>
                  <a:srgbClr val="FF0000"/>
                </a:solidFill>
                <a:latin typeface="Arial" charset="0"/>
                <a:cs typeface="+mn-cs"/>
              </a:rPr>
              <a:t>correlators</a:t>
            </a:r>
            <a:r>
              <a:rPr lang="en-US" sz="2000" dirty="0">
                <a:solidFill>
                  <a:srgbClr val="FF0000"/>
                </a:solidFill>
                <a:latin typeface="Arial" charset="0"/>
                <a:cs typeface="+mn-cs"/>
              </a:rPr>
              <a:t>):</a:t>
            </a:r>
          </a:p>
        </p:txBody>
      </p:sp>
      <p:sp>
        <p:nvSpPr>
          <p:cNvPr id="15" name="Text Box 8"/>
          <p:cNvSpPr txBox="1">
            <a:spLocks noChangeArrowheads="1"/>
          </p:cNvSpPr>
          <p:nvPr/>
        </p:nvSpPr>
        <p:spPr bwMode="auto">
          <a:xfrm>
            <a:off x="3886200" y="2895600"/>
            <a:ext cx="3362325" cy="396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solidFill>
                  <a:srgbClr val="FF0000"/>
                </a:solidFill>
                <a:latin typeface="Arial" charset="0"/>
                <a:cs typeface="+mn-cs"/>
              </a:rPr>
              <a:t>Specifically useful: </a:t>
            </a:r>
            <a:r>
              <a:rPr lang="ja-JP" altLang="en-US" sz="2000">
                <a:solidFill>
                  <a:srgbClr val="FF0000"/>
                </a:solidFill>
                <a:latin typeface="Arial"/>
                <a:cs typeface="+mn-cs"/>
              </a:rPr>
              <a:t>‘</a:t>
            </a:r>
            <a:r>
              <a:rPr lang="en-US" sz="2000">
                <a:solidFill>
                  <a:srgbClr val="FF0000"/>
                </a:solidFill>
                <a:latin typeface="Arial" charset="0"/>
                <a:cs typeface="+mn-cs"/>
              </a:rPr>
              <a:t>squares</a:t>
            </a:r>
            <a:r>
              <a:rPr lang="ja-JP" altLang="en-US" sz="2000">
                <a:solidFill>
                  <a:srgbClr val="FF0000"/>
                </a:solidFill>
                <a:latin typeface="Arial"/>
                <a:cs typeface="+mn-cs"/>
              </a:rPr>
              <a:t>’</a:t>
            </a:r>
            <a:endParaRPr lang="en-US" sz="2000">
              <a:solidFill>
                <a:srgbClr val="FF0000"/>
              </a:solidFill>
              <a:latin typeface="Arial" charset="0"/>
              <a:cs typeface="+mn-cs"/>
            </a:endParaRPr>
          </a:p>
        </p:txBody>
      </p:sp>
      <p:sp>
        <p:nvSpPr>
          <p:cNvPr id="16" name="AutoShape 9"/>
          <p:cNvSpPr>
            <a:spLocks noChangeArrowheads="1"/>
          </p:cNvSpPr>
          <p:nvPr/>
        </p:nvSpPr>
        <p:spPr bwMode="auto">
          <a:xfrm>
            <a:off x="5638800" y="4114800"/>
            <a:ext cx="304800" cy="533400"/>
          </a:xfrm>
          <a:prstGeom prst="downArrow">
            <a:avLst>
              <a:gd name="adj1" fmla="val 50000"/>
              <a:gd name="adj2" fmla="val 6875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cs typeface="+mn-cs"/>
            </a:endParaRPr>
          </a:p>
        </p:txBody>
      </p:sp>
      <p:sp>
        <p:nvSpPr>
          <p:cNvPr id="17" name="Text Box 10"/>
          <p:cNvSpPr txBox="1">
            <a:spLocks noChangeArrowheads="1"/>
          </p:cNvSpPr>
          <p:nvPr/>
        </p:nvSpPr>
        <p:spPr bwMode="auto">
          <a:xfrm>
            <a:off x="3962400" y="4724400"/>
            <a:ext cx="4437132" cy="40011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dirty="0">
                <a:solidFill>
                  <a:srgbClr val="FF0000"/>
                </a:solidFill>
                <a:latin typeface="Arial" charset="0"/>
                <a:cs typeface="+mn-cs"/>
              </a:rPr>
              <a:t>Momentum space densities of </a:t>
            </a:r>
            <a:r>
              <a:rPr lang="en-US" sz="2000" dirty="0" smtClean="0">
                <a:solidFill>
                  <a:srgbClr val="FF0000"/>
                </a:solidFill>
                <a:latin typeface="Symbol" charset="0"/>
                <a:cs typeface="+mn-cs"/>
              </a:rPr>
              <a:t>Y</a:t>
            </a:r>
            <a:r>
              <a:rPr lang="en-US" sz="2000" dirty="0" smtClean="0">
                <a:solidFill>
                  <a:srgbClr val="FF0000"/>
                </a:solidFill>
                <a:latin typeface="Arial" charset="0"/>
                <a:cs typeface="+mn-cs"/>
              </a:rPr>
              <a:t>-</a:t>
            </a:r>
            <a:r>
              <a:rPr lang="en-US" sz="2000" dirty="0" err="1">
                <a:solidFill>
                  <a:srgbClr val="FF0000"/>
                </a:solidFill>
                <a:latin typeface="Arial" charset="0"/>
                <a:cs typeface="+mn-cs"/>
              </a:rPr>
              <a:t>ons</a:t>
            </a:r>
            <a:r>
              <a:rPr lang="en-US" sz="2000" dirty="0">
                <a:solidFill>
                  <a:srgbClr val="FF0000"/>
                </a:solidFill>
                <a:latin typeface="Arial" charset="0"/>
                <a:cs typeface="+mn-cs"/>
              </a:rPr>
              <a:t>:</a:t>
            </a:r>
          </a:p>
        </p:txBody>
      </p:sp>
      <p:sp>
        <p:nvSpPr>
          <p:cNvPr id="18" name="AutoShape 11"/>
          <p:cNvSpPr>
            <a:spLocks noChangeArrowheads="1"/>
          </p:cNvSpPr>
          <p:nvPr/>
        </p:nvSpPr>
        <p:spPr bwMode="auto">
          <a:xfrm flipH="1">
            <a:off x="1752600" y="3048000"/>
            <a:ext cx="609600" cy="504825"/>
          </a:xfrm>
          <a:custGeom>
            <a:avLst/>
            <a:gdLst>
              <a:gd name="G0" fmla="+- 9257 0 0"/>
              <a:gd name="G1" fmla="+- 17662 0 0"/>
              <a:gd name="G2" fmla="+- 6520 0 0"/>
              <a:gd name="G3" fmla="*/ 9257 1 2"/>
              <a:gd name="G4" fmla="+- G3 10800 0"/>
              <a:gd name="G5" fmla="+- 21600 9257 17662"/>
              <a:gd name="G6" fmla="+- 17662 6520 0"/>
              <a:gd name="G7" fmla="*/ G6 1 2"/>
              <a:gd name="G8" fmla="*/ 17662 2 1"/>
              <a:gd name="G9" fmla="+- G8 0 21600"/>
              <a:gd name="G10" fmla="*/ 21600 G0 G1"/>
              <a:gd name="G11" fmla="*/ 21600 G4 G1"/>
              <a:gd name="G12" fmla="*/ 21600 G5 G1"/>
              <a:gd name="G13" fmla="*/ 21600 G7 G1"/>
              <a:gd name="G14" fmla="*/ 17662 1 2"/>
              <a:gd name="G15" fmla="+- G5 0 G4"/>
              <a:gd name="G16" fmla="+- G0 0 G4"/>
              <a:gd name="G17" fmla="*/ G2 G15 G16"/>
              <a:gd name="T0" fmla="*/ 15429 w 21600"/>
              <a:gd name="T1" fmla="*/ 0 h 21600"/>
              <a:gd name="T2" fmla="*/ 9257 w 21600"/>
              <a:gd name="T3" fmla="*/ 6520 h 21600"/>
              <a:gd name="T4" fmla="*/ 0 w 21600"/>
              <a:gd name="T5" fmla="*/ 18869 h 21600"/>
              <a:gd name="T6" fmla="*/ 8831 w 21600"/>
              <a:gd name="T7" fmla="*/ 21600 h 21600"/>
              <a:gd name="T8" fmla="*/ 17662 w 21600"/>
              <a:gd name="T9" fmla="*/ 14787 h 21600"/>
              <a:gd name="T10" fmla="*/ 21600 w 21600"/>
              <a:gd name="T11" fmla="*/ 652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6520"/>
                </a:lnTo>
                <a:lnTo>
                  <a:pt x="13195" y="6520"/>
                </a:lnTo>
                <a:lnTo>
                  <a:pt x="13195" y="16137"/>
                </a:lnTo>
                <a:lnTo>
                  <a:pt x="0" y="16137"/>
                </a:lnTo>
                <a:lnTo>
                  <a:pt x="0" y="21600"/>
                </a:lnTo>
                <a:lnTo>
                  <a:pt x="17662" y="21600"/>
                </a:lnTo>
                <a:lnTo>
                  <a:pt x="17662" y="6520"/>
                </a:lnTo>
                <a:lnTo>
                  <a:pt x="21600" y="6520"/>
                </a:lnTo>
                <a:close/>
              </a:path>
            </a:pathLst>
          </a:cu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9" name="Text Box 12"/>
          <p:cNvSpPr txBox="1">
            <a:spLocks noChangeArrowheads="1"/>
          </p:cNvSpPr>
          <p:nvPr/>
        </p:nvSpPr>
        <p:spPr bwMode="auto">
          <a:xfrm>
            <a:off x="2362200" y="3429000"/>
            <a:ext cx="1219200" cy="119062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atin typeface="Arial" charset="0"/>
                <a:cs typeface="+mn-cs"/>
              </a:rPr>
              <a:t>Selectivity at high energies: q = p</a:t>
            </a:r>
          </a:p>
        </p:txBody>
      </p:sp>
      <p:graphicFrame>
        <p:nvGraphicFramePr>
          <p:cNvPr id="31749" name="Object 5"/>
          <p:cNvGraphicFramePr>
            <a:graphicFrameLocks noChangeAspect="1"/>
          </p:cNvGraphicFramePr>
          <p:nvPr>
            <p:extLst>
              <p:ext uri="{D42A27DB-BD31-4B8C-83A1-F6EECF244321}">
                <p14:modId xmlns:p14="http://schemas.microsoft.com/office/powerpoint/2010/main" val="2235823059"/>
              </p:ext>
            </p:extLst>
          </p:nvPr>
        </p:nvGraphicFramePr>
        <p:xfrm>
          <a:off x="1892300" y="5181600"/>
          <a:ext cx="7092950" cy="1466850"/>
        </p:xfrm>
        <a:graphic>
          <a:graphicData uri="http://schemas.openxmlformats.org/presentationml/2006/ole">
            <mc:AlternateContent xmlns:mc="http://schemas.openxmlformats.org/markup-compatibility/2006">
              <mc:Choice xmlns:v="urn:schemas-microsoft-com:vml" Requires="v">
                <p:oleObj spid="_x0000_s263220" name="Equation" r:id="rId8" imgW="3492500" imgH="723900" progId="Equation.3">
                  <p:embed/>
                </p:oleObj>
              </mc:Choice>
              <mc:Fallback>
                <p:oleObj name="Equation" r:id="rId8" imgW="3492500" imgH="723900" progId="Equation.3">
                  <p:embed/>
                  <p:pic>
                    <p:nvPicPr>
                      <p:cNvPr id="0" name=""/>
                      <p:cNvPicPr>
                        <a:picLocks noChangeAspect="1" noChangeArrowheads="1"/>
                      </p:cNvPicPr>
                      <p:nvPr/>
                    </p:nvPicPr>
                    <p:blipFill>
                      <a:blip r:embed="rId9"/>
                      <a:srcRect/>
                      <a:stretch>
                        <a:fillRect/>
                      </a:stretch>
                    </p:blipFill>
                    <p:spPr bwMode="auto">
                      <a:xfrm>
                        <a:off x="1892300" y="5181600"/>
                        <a:ext cx="7092950" cy="146685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09113669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p:txBody>
          <a:bodyPr/>
          <a:lstStyle/>
          <a:p>
            <a:pPr>
              <a:defRPr/>
            </a:pPr>
            <a:fld id="{E4A4E6C1-0A47-774C-A6CD-BE6F3A7C4ECD}" type="slidenum">
              <a:rPr lang="en-US"/>
              <a:pPr>
                <a:defRPr/>
              </a:pPr>
              <a:t>13</a:t>
            </a:fld>
            <a:endParaRPr lang="en-US"/>
          </a:p>
        </p:txBody>
      </p:sp>
      <p:sp>
        <p:nvSpPr>
          <p:cNvPr id="233474" name="Rectangle 2"/>
          <p:cNvSpPr>
            <a:spLocks noGrp="1" noChangeArrowheads="1"/>
          </p:cNvSpPr>
          <p:nvPr>
            <p:ph type="title"/>
          </p:nvPr>
        </p:nvSpPr>
        <p:spPr>
          <a:xfrm>
            <a:off x="1524000" y="304800"/>
            <a:ext cx="7162800" cy="563563"/>
          </a:xfrm>
        </p:spPr>
        <p:txBody>
          <a:bodyPr/>
          <a:lstStyle/>
          <a:p>
            <a:pPr eaLnBrk="1" hangingPunct="1">
              <a:defRPr/>
            </a:pPr>
            <a:r>
              <a:rPr lang="en-US" dirty="0" smtClean="0">
                <a:cs typeface="+mj-cs"/>
              </a:rPr>
              <a:t>A hard look at the proton</a:t>
            </a:r>
            <a:endParaRPr lang="en-GB" dirty="0" smtClean="0">
              <a:cs typeface="+mj-cs"/>
            </a:endParaRPr>
          </a:p>
        </p:txBody>
      </p:sp>
      <p:sp>
        <p:nvSpPr>
          <p:cNvPr id="233475" name="Rectangle 3"/>
          <p:cNvSpPr>
            <a:spLocks noChangeArrowheads="1"/>
          </p:cNvSpPr>
          <p:nvPr/>
        </p:nvSpPr>
        <p:spPr bwMode="auto">
          <a:xfrm>
            <a:off x="990600" y="1752600"/>
            <a:ext cx="7772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Clr>
                <a:schemeClr val="folHlink"/>
              </a:buClr>
              <a:buSzPct val="60000"/>
              <a:buFont typeface="Wingdings" charset="0"/>
              <a:buChar char="n"/>
              <a:defRPr/>
            </a:pPr>
            <a:r>
              <a:rPr lang="en-US" sz="2000">
                <a:cs typeface="+mn-cs"/>
              </a:rPr>
              <a:t>Hard virtual momenta (</a:t>
            </a:r>
            <a:r>
              <a:rPr lang="en-US" sz="2000">
                <a:cs typeface="+mn-cs"/>
                <a:sym typeface="Symbol" charset="0"/>
              </a:rPr>
              <a:t> q</a:t>
            </a:r>
            <a:r>
              <a:rPr lang="en-US" sz="2000" baseline="30000">
                <a:cs typeface="+mn-cs"/>
                <a:sym typeface="Symbol" charset="0"/>
              </a:rPr>
              <a:t>2</a:t>
            </a:r>
            <a:r>
              <a:rPr lang="en-US" sz="2000">
                <a:cs typeface="+mn-cs"/>
                <a:sym typeface="Symbol" charset="0"/>
              </a:rPr>
              <a:t> = Q</a:t>
            </a:r>
            <a:r>
              <a:rPr lang="en-US" sz="2000" baseline="30000">
                <a:cs typeface="+mn-cs"/>
                <a:sym typeface="Symbol" charset="0"/>
              </a:rPr>
              <a:t>2</a:t>
            </a:r>
            <a:r>
              <a:rPr lang="en-US" sz="2000">
                <a:cs typeface="+mn-cs"/>
                <a:sym typeface="Symbol" charset="0"/>
              </a:rPr>
              <a:t> ~ many GeV</a:t>
            </a:r>
            <a:r>
              <a:rPr lang="en-US" sz="2000" baseline="30000">
                <a:cs typeface="+mn-cs"/>
                <a:sym typeface="Symbol" charset="0"/>
              </a:rPr>
              <a:t>2</a:t>
            </a:r>
            <a:r>
              <a:rPr lang="en-US" sz="2000">
                <a:cs typeface="+mn-cs"/>
                <a:sym typeface="Symbol" charset="0"/>
              </a:rPr>
              <a:t>) can couple to (two) soft momenta</a:t>
            </a:r>
            <a:endParaRPr lang="en-GB" sz="2000">
              <a:cs typeface="+mn-cs"/>
            </a:endParaRPr>
          </a:p>
        </p:txBody>
      </p:sp>
      <p:sp>
        <p:nvSpPr>
          <p:cNvPr id="233476" name="Rectangle 4"/>
          <p:cNvSpPr>
            <a:spLocks noChangeArrowheads="1"/>
          </p:cNvSpPr>
          <p:nvPr/>
        </p:nvSpPr>
        <p:spPr bwMode="auto">
          <a:xfrm>
            <a:off x="1447800" y="2590800"/>
            <a:ext cx="6124575" cy="3954463"/>
          </a:xfrm>
          <a:prstGeom prst="rect">
            <a:avLst/>
          </a:prstGeom>
          <a:solidFill>
            <a:srgbClr val="FFFF99"/>
          </a:solidFill>
          <a:ln w="9525">
            <a:solidFill>
              <a:srgbClr val="FFFF99"/>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32773" name="Picture 5" descr="lightcone-d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475" y="2779713"/>
            <a:ext cx="2566988" cy="33083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774" name="Picture 6" descr="lightcone-an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5525" y="2779713"/>
            <a:ext cx="2566988"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9" name="Rectangle 7"/>
          <p:cNvSpPr>
            <a:spLocks noChangeArrowheads="1"/>
          </p:cNvSpPr>
          <p:nvPr/>
        </p:nvSpPr>
        <p:spPr bwMode="auto">
          <a:xfrm>
            <a:off x="1581150" y="6088063"/>
            <a:ext cx="2627313"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Clr>
                <a:schemeClr val="folHlink"/>
              </a:buClr>
              <a:buSzPct val="60000"/>
              <a:buFont typeface="Wingdings" charset="0"/>
              <a:buNone/>
              <a:defRPr/>
            </a:pPr>
            <a:r>
              <a:rPr lang="en-US" sz="2400">
                <a:latin typeface="Symbol" charset="0"/>
                <a:cs typeface="+mn-cs"/>
              </a:rPr>
              <a:t>g</a:t>
            </a:r>
            <a:r>
              <a:rPr lang="en-US" sz="2400" baseline="30000">
                <a:latin typeface="Symbol" charset="0"/>
                <a:cs typeface="+mn-cs"/>
              </a:rPr>
              <a:t>*</a:t>
            </a:r>
            <a:r>
              <a:rPr lang="en-US" sz="2400">
                <a:cs typeface="+mn-cs"/>
              </a:rPr>
              <a:t> + N </a:t>
            </a:r>
            <a:r>
              <a:rPr lang="en-US" sz="2000">
                <a:cs typeface="+mn-cs"/>
                <a:sym typeface="Wingdings" charset="0"/>
              </a:rPr>
              <a:t></a:t>
            </a:r>
            <a:r>
              <a:rPr lang="en-US" sz="2400">
                <a:cs typeface="+mn-cs"/>
                <a:sym typeface="Wingdings" charset="0"/>
              </a:rPr>
              <a:t> jet</a:t>
            </a:r>
            <a:endParaRPr lang="en-GB" sz="2400">
              <a:cs typeface="+mn-cs"/>
              <a:sym typeface="Wingdings" charset="0"/>
            </a:endParaRPr>
          </a:p>
        </p:txBody>
      </p:sp>
      <p:sp>
        <p:nvSpPr>
          <p:cNvPr id="233480" name="Rectangle 8"/>
          <p:cNvSpPr>
            <a:spLocks noChangeArrowheads="1"/>
          </p:cNvSpPr>
          <p:nvPr/>
        </p:nvSpPr>
        <p:spPr bwMode="auto">
          <a:xfrm>
            <a:off x="4835525" y="6088063"/>
            <a:ext cx="1958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latin typeface="Symbol" charset="0"/>
                <a:cs typeface="+mn-cs"/>
              </a:rPr>
              <a:t>g</a:t>
            </a:r>
            <a:r>
              <a:rPr lang="en-US" sz="2400" baseline="30000">
                <a:latin typeface="Symbol" charset="0"/>
                <a:cs typeface="+mn-cs"/>
              </a:rPr>
              <a:t>*</a:t>
            </a:r>
            <a:r>
              <a:rPr lang="en-US" sz="2400">
                <a:cs typeface="+mn-cs"/>
              </a:rPr>
              <a:t> </a:t>
            </a:r>
            <a:r>
              <a:rPr lang="en-US" sz="2000">
                <a:cs typeface="+mn-cs"/>
                <a:sym typeface="Wingdings" charset="0"/>
              </a:rPr>
              <a:t></a:t>
            </a:r>
            <a:r>
              <a:rPr lang="en-US" sz="2400">
                <a:cs typeface="+mn-cs"/>
                <a:sym typeface="Wingdings" charset="0"/>
              </a:rPr>
              <a:t> jet + jet</a:t>
            </a:r>
            <a:endParaRPr lang="en-GB" sz="2400">
              <a:cs typeface="+mn-cs"/>
              <a:sym typeface="Wingdings" charset="0"/>
            </a:endParaRPr>
          </a:p>
        </p:txBody>
      </p:sp>
    </p:spTree>
    <p:extLst>
      <p:ext uri="{BB962C8B-B14F-4D97-AF65-F5344CB8AC3E}">
        <p14:creationId xmlns:p14="http://schemas.microsoft.com/office/powerpoint/2010/main" val="274843340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51C49945-9A39-A044-B810-5FA8DE3BCFFE}" type="slidenum">
              <a:rPr lang="en-US"/>
              <a:pPr>
                <a:defRPr/>
              </a:pPr>
              <a:t>14</a:t>
            </a:fld>
            <a:endParaRPr lang="en-US"/>
          </a:p>
        </p:txBody>
      </p:sp>
      <p:sp>
        <p:nvSpPr>
          <p:cNvPr id="234498" name="Rectangle 2"/>
          <p:cNvSpPr>
            <a:spLocks noGrp="1" noChangeArrowheads="1"/>
          </p:cNvSpPr>
          <p:nvPr>
            <p:ph type="title"/>
          </p:nvPr>
        </p:nvSpPr>
        <p:spPr>
          <a:xfrm>
            <a:off x="0" y="2286000"/>
            <a:ext cx="3429000" cy="769938"/>
          </a:xfrm>
        </p:spPr>
        <p:txBody>
          <a:bodyPr/>
          <a:lstStyle/>
          <a:p>
            <a:pPr eaLnBrk="1" hangingPunct="1">
              <a:defRPr/>
            </a:pPr>
            <a:r>
              <a:rPr lang="en-US" smtClean="0">
                <a:solidFill>
                  <a:schemeClr val="hlink"/>
                </a:solidFill>
                <a:cs typeface="+mj-cs"/>
              </a:rPr>
              <a:t>Experiments!</a:t>
            </a:r>
          </a:p>
        </p:txBody>
      </p:sp>
      <p:pic>
        <p:nvPicPr>
          <p:cNvPr id="33795" name="Picture 3" descr="H1-Ev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33800"/>
            <a:ext cx="3590925"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F2stru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3313" y="838200"/>
            <a:ext cx="5500687"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838718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5"/>
          <p:cNvSpPr>
            <a:spLocks noGrp="1"/>
          </p:cNvSpPr>
          <p:nvPr>
            <p:ph type="sldNum" sz="quarter" idx="12"/>
          </p:nvPr>
        </p:nvSpPr>
        <p:spPr/>
        <p:txBody>
          <a:bodyPr/>
          <a:lstStyle/>
          <a:p>
            <a:pPr>
              <a:defRPr/>
            </a:pPr>
            <a:fld id="{A51D24D3-69D5-D642-A8D1-AAF9F761FFFB}" type="slidenum">
              <a:rPr lang="en-US"/>
              <a:pPr>
                <a:defRPr/>
              </a:pPr>
              <a:t>15</a:t>
            </a:fld>
            <a:endParaRPr lang="en-US"/>
          </a:p>
        </p:txBody>
      </p:sp>
      <p:sp>
        <p:nvSpPr>
          <p:cNvPr id="119810" name="Rectangle 2"/>
          <p:cNvSpPr>
            <a:spLocks noGrp="1" noChangeArrowheads="1"/>
          </p:cNvSpPr>
          <p:nvPr>
            <p:ph type="title"/>
          </p:nvPr>
        </p:nvSpPr>
        <p:spPr>
          <a:xfrm>
            <a:off x="1524000" y="304800"/>
            <a:ext cx="7162800" cy="563563"/>
          </a:xfrm>
        </p:spPr>
        <p:txBody>
          <a:bodyPr/>
          <a:lstStyle/>
          <a:p>
            <a:pPr eaLnBrk="1" hangingPunct="1">
              <a:defRPr/>
            </a:pPr>
            <a:r>
              <a:rPr lang="en-US" smtClean="0">
                <a:cs typeface="+mj-cs"/>
              </a:rPr>
              <a:t>QCD &amp; Standard Model</a:t>
            </a:r>
          </a:p>
        </p:txBody>
      </p:sp>
      <p:sp>
        <p:nvSpPr>
          <p:cNvPr id="119811" name="Rectangle 3"/>
          <p:cNvSpPr>
            <a:spLocks noGrp="1" noChangeArrowheads="1"/>
          </p:cNvSpPr>
          <p:nvPr>
            <p:ph type="body" idx="1"/>
          </p:nvPr>
        </p:nvSpPr>
        <p:spPr>
          <a:xfrm>
            <a:off x="457200" y="1600200"/>
            <a:ext cx="7772400" cy="4525963"/>
          </a:xfrm>
        </p:spPr>
        <p:txBody>
          <a:bodyPr/>
          <a:lstStyle/>
          <a:p>
            <a:pPr eaLnBrk="1" hangingPunct="1">
              <a:buFont typeface="Wingdings" charset="2"/>
              <a:buChar char="§"/>
              <a:defRPr/>
            </a:pPr>
            <a:r>
              <a:rPr lang="en-US" sz="1800" dirty="0" smtClean="0">
                <a:cs typeface="+mn-cs"/>
              </a:rPr>
              <a:t>QCD framework (including electroweak theory) provides the machinery to calculate cross sections, e.g. </a:t>
            </a:r>
            <a:r>
              <a:rPr lang="en-US" sz="1800" dirty="0" smtClean="0">
                <a:latin typeface="Symbol" charset="0"/>
                <a:cs typeface="+mn-cs"/>
              </a:rPr>
              <a:t>g</a:t>
            </a:r>
            <a:r>
              <a:rPr lang="en-US" sz="1800" dirty="0" smtClean="0">
                <a:cs typeface="+mn-cs"/>
              </a:rPr>
              <a:t>*q </a:t>
            </a:r>
            <a:r>
              <a:rPr lang="en-US" sz="1800" dirty="0" smtClean="0">
                <a:cs typeface="+mn-cs"/>
                <a:sym typeface="Symbol" charset="0"/>
              </a:rPr>
              <a:t> q, </a:t>
            </a:r>
            <a:r>
              <a:rPr lang="en-US" sz="1800" dirty="0" err="1" smtClean="0">
                <a:cs typeface="+mn-cs"/>
                <a:sym typeface="Symbol" charset="0"/>
              </a:rPr>
              <a:t>qq</a:t>
            </a:r>
            <a:r>
              <a:rPr lang="en-US" sz="1800" dirty="0" smtClean="0">
                <a:cs typeface="+mn-cs"/>
                <a:sym typeface="Symbol" charset="0"/>
              </a:rPr>
              <a:t>  </a:t>
            </a:r>
            <a:r>
              <a:rPr lang="en-US" sz="1800" dirty="0" smtClean="0">
                <a:latin typeface="Symbol" charset="0"/>
                <a:cs typeface="+mn-cs"/>
                <a:sym typeface="Symbol" charset="0"/>
              </a:rPr>
              <a:t>g</a:t>
            </a:r>
            <a:r>
              <a:rPr lang="en-US" sz="1800" dirty="0" smtClean="0">
                <a:cs typeface="+mn-cs"/>
                <a:sym typeface="Symbol" charset="0"/>
              </a:rPr>
              <a:t>*, </a:t>
            </a:r>
            <a:r>
              <a:rPr lang="en-US" sz="1800" dirty="0" smtClean="0">
                <a:latin typeface="Symbol" charset="0"/>
                <a:cs typeface="+mn-cs"/>
                <a:sym typeface="Symbol" charset="0"/>
              </a:rPr>
              <a:t>g</a:t>
            </a:r>
            <a:r>
              <a:rPr lang="en-US" sz="1800" dirty="0" smtClean="0">
                <a:cs typeface="+mn-cs"/>
                <a:sym typeface="Symbol" charset="0"/>
              </a:rPr>
              <a:t>*  </a:t>
            </a:r>
            <a:r>
              <a:rPr lang="en-US" sz="1800" dirty="0" err="1" smtClean="0">
                <a:cs typeface="+mn-cs"/>
                <a:sym typeface="Symbol" charset="0"/>
              </a:rPr>
              <a:t>qq</a:t>
            </a:r>
            <a:r>
              <a:rPr lang="en-US" sz="1800" dirty="0" smtClean="0">
                <a:cs typeface="+mn-cs"/>
                <a:sym typeface="Symbol" charset="0"/>
              </a:rPr>
              <a:t>, </a:t>
            </a:r>
            <a:r>
              <a:rPr lang="en-US" sz="1800" dirty="0" err="1" smtClean="0">
                <a:cs typeface="+mn-cs"/>
                <a:sym typeface="Symbol" charset="0"/>
              </a:rPr>
              <a:t>qq</a:t>
            </a:r>
            <a:r>
              <a:rPr lang="en-US" sz="1800" dirty="0" smtClean="0">
                <a:cs typeface="+mn-cs"/>
                <a:sym typeface="Symbol" charset="0"/>
              </a:rPr>
              <a:t>  </a:t>
            </a:r>
            <a:r>
              <a:rPr lang="en-US" sz="1800" dirty="0" err="1" smtClean="0">
                <a:cs typeface="+mn-cs"/>
                <a:sym typeface="Symbol" charset="0"/>
              </a:rPr>
              <a:t>qq</a:t>
            </a:r>
            <a:r>
              <a:rPr lang="en-US" sz="1800" dirty="0" smtClean="0">
                <a:cs typeface="+mn-cs"/>
                <a:sym typeface="Symbol" charset="0"/>
              </a:rPr>
              <a:t>, </a:t>
            </a:r>
            <a:r>
              <a:rPr lang="en-US" sz="1800" dirty="0" err="1" smtClean="0">
                <a:cs typeface="+mn-cs"/>
                <a:sym typeface="Symbol" charset="0"/>
              </a:rPr>
              <a:t>qg</a:t>
            </a:r>
            <a:r>
              <a:rPr lang="en-US" sz="1800" dirty="0" smtClean="0">
                <a:cs typeface="+mn-cs"/>
                <a:sym typeface="Symbol" charset="0"/>
              </a:rPr>
              <a:t>  </a:t>
            </a:r>
            <a:r>
              <a:rPr lang="en-US" sz="1800" dirty="0" err="1" smtClean="0">
                <a:cs typeface="+mn-cs"/>
                <a:sym typeface="Symbol" charset="0"/>
              </a:rPr>
              <a:t>qg</a:t>
            </a:r>
            <a:r>
              <a:rPr lang="en-US" sz="1800" dirty="0" smtClean="0">
                <a:cs typeface="+mn-cs"/>
                <a:sym typeface="Symbol" charset="0"/>
              </a:rPr>
              <a:t>, etc.</a:t>
            </a:r>
          </a:p>
          <a:p>
            <a:pPr eaLnBrk="1" hangingPunct="1">
              <a:buFont typeface="Wingdings" charset="2"/>
              <a:buChar char="§"/>
              <a:defRPr/>
            </a:pPr>
            <a:r>
              <a:rPr lang="en-US" sz="1800" dirty="0" smtClean="0">
                <a:cs typeface="+mn-cs"/>
                <a:sym typeface="Symbol" charset="0"/>
              </a:rPr>
              <a:t>E.g. </a:t>
            </a:r>
          </a:p>
          <a:p>
            <a:pPr eaLnBrk="1" hangingPunct="1">
              <a:buFontTx/>
              <a:buNone/>
              <a:defRPr/>
            </a:pPr>
            <a:r>
              <a:rPr lang="en-US" sz="1800" dirty="0" smtClean="0">
                <a:cs typeface="+mn-cs"/>
                <a:sym typeface="Symbol" charset="0"/>
              </a:rPr>
              <a:t>	</a:t>
            </a:r>
            <a:r>
              <a:rPr lang="en-US" sz="1800" dirty="0" err="1" smtClean="0">
                <a:cs typeface="+mn-cs"/>
                <a:sym typeface="Symbol" charset="0"/>
              </a:rPr>
              <a:t>qg</a:t>
            </a:r>
            <a:r>
              <a:rPr lang="en-US" sz="1800" dirty="0" smtClean="0">
                <a:cs typeface="+mn-cs"/>
                <a:sym typeface="Symbol" charset="0"/>
              </a:rPr>
              <a:t>  </a:t>
            </a:r>
            <a:r>
              <a:rPr lang="en-US" sz="1800" dirty="0" err="1" smtClean="0">
                <a:cs typeface="+mn-cs"/>
                <a:sym typeface="Symbol" charset="0"/>
              </a:rPr>
              <a:t>qg</a:t>
            </a:r>
            <a:endParaRPr lang="en-US" sz="1800" dirty="0" smtClean="0">
              <a:cs typeface="+mn-cs"/>
              <a:sym typeface="Symbol" charset="0"/>
            </a:endParaRPr>
          </a:p>
          <a:p>
            <a:pPr eaLnBrk="1" hangingPunct="1">
              <a:buFontTx/>
              <a:buNone/>
              <a:defRPr/>
            </a:pPr>
            <a:endParaRPr lang="en-US" sz="1800" dirty="0" smtClean="0">
              <a:cs typeface="+mn-cs"/>
              <a:sym typeface="Symbol" charset="0"/>
            </a:endParaRPr>
          </a:p>
          <a:p>
            <a:pPr eaLnBrk="1" hangingPunct="1">
              <a:buFontTx/>
              <a:buNone/>
              <a:defRPr/>
            </a:pPr>
            <a:endParaRPr lang="en-US" sz="1800" dirty="0" smtClean="0">
              <a:cs typeface="+mn-cs"/>
              <a:sym typeface="Symbol" charset="0"/>
            </a:endParaRPr>
          </a:p>
          <a:p>
            <a:pPr eaLnBrk="1" hangingPunct="1">
              <a:buFontTx/>
              <a:buNone/>
              <a:defRPr/>
            </a:pPr>
            <a:endParaRPr lang="en-US" sz="1800" dirty="0" smtClean="0">
              <a:cs typeface="+mn-cs"/>
              <a:sym typeface="Symbol" charset="0"/>
            </a:endParaRPr>
          </a:p>
          <a:p>
            <a:pPr eaLnBrk="1" hangingPunct="1">
              <a:buFont typeface="Wingdings" charset="2"/>
              <a:buChar char="§"/>
              <a:defRPr/>
            </a:pPr>
            <a:endParaRPr lang="en-US" sz="1800" dirty="0" smtClean="0">
              <a:cs typeface="+mn-cs"/>
              <a:sym typeface="Symbol" charset="0"/>
            </a:endParaRPr>
          </a:p>
          <a:p>
            <a:pPr eaLnBrk="1" hangingPunct="1">
              <a:buFont typeface="Wingdings" charset="2"/>
              <a:buChar char="§"/>
              <a:defRPr/>
            </a:pPr>
            <a:endParaRPr lang="en-US" sz="1800" dirty="0" smtClean="0">
              <a:cs typeface="+mn-cs"/>
              <a:sym typeface="Symbol" charset="0"/>
            </a:endParaRPr>
          </a:p>
          <a:p>
            <a:pPr eaLnBrk="1" hangingPunct="1">
              <a:buFont typeface="Wingdings" charset="2"/>
              <a:buChar char="§"/>
              <a:defRPr/>
            </a:pPr>
            <a:endParaRPr lang="en-US" sz="1800" dirty="0" smtClean="0">
              <a:cs typeface="+mn-cs"/>
              <a:sym typeface="Symbol" charset="0"/>
            </a:endParaRPr>
          </a:p>
          <a:p>
            <a:pPr eaLnBrk="1" hangingPunct="1">
              <a:buFont typeface="Wingdings" charset="2"/>
              <a:buChar char="§"/>
              <a:defRPr/>
            </a:pPr>
            <a:r>
              <a:rPr lang="en-US" sz="1800" dirty="0" smtClean="0">
                <a:cs typeface="+mn-cs"/>
                <a:sym typeface="Symbol" charset="0"/>
              </a:rPr>
              <a:t>Calculations work for plane waves</a:t>
            </a:r>
          </a:p>
        </p:txBody>
      </p:sp>
      <p:sp>
        <p:nvSpPr>
          <p:cNvPr id="119814" name="Text Box 6"/>
          <p:cNvSpPr txBox="1">
            <a:spLocks noChangeArrowheads="1"/>
          </p:cNvSpPr>
          <p:nvPr/>
        </p:nvSpPr>
        <p:spPr bwMode="auto">
          <a:xfrm>
            <a:off x="6705600" y="1600200"/>
            <a:ext cx="549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a:cs typeface="+mn-cs"/>
              </a:rPr>
              <a:t>_</a:t>
            </a:r>
          </a:p>
        </p:txBody>
      </p:sp>
      <p:sp>
        <p:nvSpPr>
          <p:cNvPr id="119815" name="Text Box 7"/>
          <p:cNvSpPr txBox="1">
            <a:spLocks noChangeArrowheads="1"/>
          </p:cNvSpPr>
          <p:nvPr/>
        </p:nvSpPr>
        <p:spPr bwMode="auto">
          <a:xfrm>
            <a:off x="5105400" y="1600200"/>
            <a:ext cx="350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a:cs typeface="+mn-cs"/>
              </a:rPr>
              <a:t>_</a:t>
            </a:r>
          </a:p>
        </p:txBody>
      </p:sp>
      <p:pic>
        <p:nvPicPr>
          <p:cNvPr id="34822" name="Picture 8" descr="qg2qg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048000"/>
            <a:ext cx="14478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9" descr="qg2qg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048000"/>
            <a:ext cx="1447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10" descr="qg2q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4038600"/>
            <a:ext cx="15240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11" descr="qg2qg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4038600"/>
            <a:ext cx="14478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2" descr="qg2qg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4038600"/>
            <a:ext cx="14478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3" descr="qg2qg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4038600"/>
            <a:ext cx="1447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14" descr="qg2qg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9000" y="3048000"/>
            <a:ext cx="1447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15" descr="qg2qg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048000"/>
            <a:ext cx="1447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4830" name="Object 19"/>
          <p:cNvGraphicFramePr>
            <a:graphicFrameLocks noChangeAspect="1"/>
          </p:cNvGraphicFramePr>
          <p:nvPr/>
        </p:nvGraphicFramePr>
        <p:xfrm>
          <a:off x="914400" y="5486400"/>
          <a:ext cx="3429000" cy="558800"/>
        </p:xfrm>
        <a:graphic>
          <a:graphicData uri="http://schemas.openxmlformats.org/presentationml/2006/ole">
            <mc:AlternateContent xmlns:mc="http://schemas.openxmlformats.org/markup-compatibility/2006">
              <mc:Choice xmlns:v="urn:schemas-microsoft-com:vml" Requires="v">
                <p:oleObj spid="_x0000_s266261" name="Vergelijking" r:id="rId10" imgW="1879600" imgH="304800" progId="Equation.3">
                  <p:embed/>
                </p:oleObj>
              </mc:Choice>
              <mc:Fallback>
                <p:oleObj name="Vergelijking" r:id="rId10" imgW="1879600" imgH="3048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4400" y="5486400"/>
                        <a:ext cx="3429000"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68562916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p:txBody>
          <a:bodyPr/>
          <a:lstStyle/>
          <a:p>
            <a:pPr>
              <a:defRPr/>
            </a:pPr>
            <a:fld id="{7E7BF97A-8170-C749-81FC-456BE7D18585}" type="slidenum">
              <a:rPr lang="en-US"/>
              <a:pPr>
                <a:defRPr/>
              </a:pPr>
              <a:t>16</a:t>
            </a:fld>
            <a:endParaRPr lang="en-US"/>
          </a:p>
        </p:txBody>
      </p:sp>
      <p:sp>
        <p:nvSpPr>
          <p:cNvPr id="226306" name="Rectangle 2"/>
          <p:cNvSpPr>
            <a:spLocks noGrp="1" noChangeArrowheads="1"/>
          </p:cNvSpPr>
          <p:nvPr>
            <p:ph type="title"/>
          </p:nvPr>
        </p:nvSpPr>
        <p:spPr>
          <a:xfrm>
            <a:off x="1524000" y="381000"/>
            <a:ext cx="7315200" cy="609600"/>
          </a:xfrm>
        </p:spPr>
        <p:txBody>
          <a:bodyPr/>
          <a:lstStyle/>
          <a:p>
            <a:pPr eaLnBrk="1" hangingPunct="1">
              <a:defRPr/>
            </a:pPr>
            <a:r>
              <a:rPr lang="en-US" smtClean="0">
                <a:cs typeface="+mj-cs"/>
              </a:rPr>
              <a:t>Soft part: hadronic matrix elements</a:t>
            </a:r>
          </a:p>
        </p:txBody>
      </p:sp>
      <p:sp>
        <p:nvSpPr>
          <p:cNvPr id="226307" name="Rectangle 3"/>
          <p:cNvSpPr>
            <a:spLocks noGrp="1" noChangeArrowheads="1"/>
          </p:cNvSpPr>
          <p:nvPr>
            <p:ph type="body" idx="1"/>
          </p:nvPr>
        </p:nvSpPr>
        <p:spPr>
          <a:xfrm>
            <a:off x="2971800" y="1600200"/>
            <a:ext cx="5867400" cy="4800600"/>
          </a:xfrm>
        </p:spPr>
        <p:txBody>
          <a:bodyPr/>
          <a:lstStyle/>
          <a:p>
            <a:pPr eaLnBrk="1" hangingPunct="1">
              <a:lnSpc>
                <a:spcPct val="90000"/>
              </a:lnSpc>
              <a:buFont typeface="Wingdings" charset="2"/>
              <a:buChar char="§"/>
              <a:defRPr/>
            </a:pPr>
            <a:r>
              <a:rPr lang="en-US" dirty="0" smtClean="0">
                <a:cs typeface="+mn-cs"/>
              </a:rPr>
              <a:t>For hard scattering process involving electrons and photons the link to external particles is, indeed, the </a:t>
            </a:r>
            <a:r>
              <a:rPr lang="ja-JP" altLang="en-US" dirty="0" smtClean="0">
                <a:latin typeface="Arial"/>
                <a:cs typeface="+mn-cs"/>
              </a:rPr>
              <a:t>‘</a:t>
            </a:r>
            <a:r>
              <a:rPr lang="en-US" dirty="0" smtClean="0">
                <a:cs typeface="+mn-cs"/>
              </a:rPr>
              <a:t>one-particle wave function</a:t>
            </a:r>
            <a:r>
              <a:rPr lang="ja-JP" altLang="en-US" dirty="0" smtClean="0">
                <a:latin typeface="Arial"/>
                <a:cs typeface="+mn-cs"/>
              </a:rPr>
              <a:t>’</a:t>
            </a:r>
            <a:endParaRPr lang="en-US" dirty="0" smtClean="0">
              <a:cs typeface="+mn-cs"/>
            </a:endParaRPr>
          </a:p>
          <a:p>
            <a:pPr eaLnBrk="1" hangingPunct="1">
              <a:lnSpc>
                <a:spcPct val="90000"/>
              </a:lnSpc>
              <a:buFont typeface="Wingdings" charset="2"/>
              <a:buChar char="§"/>
              <a:defRPr/>
            </a:pPr>
            <a:endParaRPr lang="en-US" dirty="0" smtClean="0">
              <a:cs typeface="+mn-cs"/>
            </a:endParaRPr>
          </a:p>
          <a:p>
            <a:pPr eaLnBrk="1" hangingPunct="1">
              <a:lnSpc>
                <a:spcPct val="90000"/>
              </a:lnSpc>
              <a:buFont typeface="Wingdings" charset="2"/>
              <a:buChar char="§"/>
              <a:defRPr/>
            </a:pPr>
            <a:endParaRPr lang="en-US" dirty="0" smtClean="0">
              <a:cs typeface="+mn-cs"/>
            </a:endParaRPr>
          </a:p>
          <a:p>
            <a:pPr eaLnBrk="1" hangingPunct="1">
              <a:lnSpc>
                <a:spcPct val="90000"/>
              </a:lnSpc>
              <a:buFont typeface="Wingdings" charset="2"/>
              <a:buChar char="§"/>
              <a:defRPr/>
            </a:pPr>
            <a:r>
              <a:rPr lang="en-US" dirty="0" smtClean="0">
                <a:cs typeface="+mn-cs"/>
              </a:rPr>
              <a:t>Confinement, however, implies hadrons as </a:t>
            </a:r>
            <a:r>
              <a:rPr lang="ja-JP" altLang="en-US" dirty="0" smtClean="0">
                <a:latin typeface="Arial"/>
                <a:cs typeface="+mn-cs"/>
              </a:rPr>
              <a:t>‘</a:t>
            </a:r>
            <a:r>
              <a:rPr lang="en-US" dirty="0" smtClean="0">
                <a:cs typeface="+mn-cs"/>
              </a:rPr>
              <a:t>sources</a:t>
            </a:r>
            <a:r>
              <a:rPr lang="ja-JP" altLang="en-US" dirty="0" smtClean="0">
                <a:latin typeface="Arial"/>
                <a:cs typeface="+mn-cs"/>
              </a:rPr>
              <a:t>’</a:t>
            </a:r>
            <a:r>
              <a:rPr lang="en-US" dirty="0" smtClean="0">
                <a:cs typeface="+mn-cs"/>
              </a:rPr>
              <a:t> for quarks </a:t>
            </a:r>
          </a:p>
          <a:p>
            <a:pPr eaLnBrk="1" hangingPunct="1">
              <a:lnSpc>
                <a:spcPct val="90000"/>
              </a:lnSpc>
              <a:buFont typeface="Wingdings" charset="2"/>
              <a:buChar char="§"/>
              <a:defRPr/>
            </a:pPr>
            <a:endParaRPr lang="en-US" dirty="0" smtClean="0">
              <a:cs typeface="+mn-cs"/>
            </a:endParaRPr>
          </a:p>
          <a:p>
            <a:pPr eaLnBrk="1" hangingPunct="1">
              <a:lnSpc>
                <a:spcPct val="90000"/>
              </a:lnSpc>
              <a:buFont typeface="Wingdings" charset="2"/>
              <a:buChar char="§"/>
              <a:defRPr/>
            </a:pPr>
            <a:endParaRPr lang="en-US" dirty="0" smtClean="0">
              <a:cs typeface="+mn-cs"/>
            </a:endParaRPr>
          </a:p>
          <a:p>
            <a:pPr eaLnBrk="1" hangingPunct="1">
              <a:lnSpc>
                <a:spcPct val="90000"/>
              </a:lnSpc>
              <a:buFont typeface="Wingdings" charset="2"/>
              <a:buChar char="§"/>
              <a:defRPr/>
            </a:pPr>
            <a:r>
              <a:rPr lang="en-US" dirty="0" smtClean="0">
                <a:cs typeface="+mn-cs"/>
              </a:rPr>
              <a:t>… and also as </a:t>
            </a:r>
            <a:r>
              <a:rPr lang="ja-JP" altLang="en-US" dirty="0" smtClean="0">
                <a:latin typeface="Arial"/>
                <a:cs typeface="+mn-cs"/>
              </a:rPr>
              <a:t>‘</a:t>
            </a:r>
            <a:r>
              <a:rPr lang="en-US" dirty="0" smtClean="0">
                <a:cs typeface="+mn-cs"/>
              </a:rPr>
              <a:t>source</a:t>
            </a:r>
            <a:r>
              <a:rPr lang="ja-JP" altLang="en-US" dirty="0" smtClean="0">
                <a:latin typeface="Arial"/>
                <a:cs typeface="+mn-cs"/>
              </a:rPr>
              <a:t>’</a:t>
            </a:r>
            <a:r>
              <a:rPr lang="en-US" dirty="0" smtClean="0">
                <a:cs typeface="+mn-cs"/>
              </a:rPr>
              <a:t> for quarks + gluons</a:t>
            </a:r>
          </a:p>
          <a:p>
            <a:pPr eaLnBrk="1" hangingPunct="1">
              <a:lnSpc>
                <a:spcPct val="90000"/>
              </a:lnSpc>
              <a:buFont typeface="Wingdings" charset="2"/>
              <a:buChar char="§"/>
              <a:defRPr/>
            </a:pPr>
            <a:endParaRPr lang="en-US" dirty="0" smtClean="0">
              <a:cs typeface="+mn-cs"/>
            </a:endParaRPr>
          </a:p>
          <a:p>
            <a:pPr eaLnBrk="1" hangingPunct="1">
              <a:lnSpc>
                <a:spcPct val="90000"/>
              </a:lnSpc>
              <a:buFont typeface="Wingdings" charset="2"/>
              <a:buChar char="§"/>
              <a:defRPr/>
            </a:pPr>
            <a:endParaRPr lang="en-US" dirty="0" smtClean="0">
              <a:cs typeface="+mn-cs"/>
            </a:endParaRPr>
          </a:p>
          <a:p>
            <a:pPr eaLnBrk="1" hangingPunct="1">
              <a:lnSpc>
                <a:spcPct val="90000"/>
              </a:lnSpc>
              <a:buFont typeface="Wingdings" charset="2"/>
              <a:buChar char="§"/>
              <a:defRPr/>
            </a:pPr>
            <a:r>
              <a:rPr lang="en-US" dirty="0" smtClean="0">
                <a:cs typeface="+mn-cs"/>
              </a:rPr>
              <a:t>… and also ….</a:t>
            </a:r>
          </a:p>
        </p:txBody>
      </p:sp>
      <p:pic>
        <p:nvPicPr>
          <p:cNvPr id="35844" name="Picture 4" descr="hardprocess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76400"/>
            <a:ext cx="11430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5845" name="Object 5"/>
          <p:cNvGraphicFramePr>
            <a:graphicFrameLocks noChangeAspect="1"/>
          </p:cNvGraphicFramePr>
          <p:nvPr>
            <p:extLst>
              <p:ext uri="{D42A27DB-BD31-4B8C-83A1-F6EECF244321}">
                <p14:modId xmlns:p14="http://schemas.microsoft.com/office/powerpoint/2010/main" val="1996358392"/>
              </p:ext>
            </p:extLst>
          </p:nvPr>
        </p:nvGraphicFramePr>
        <p:xfrm>
          <a:off x="4191000" y="2590800"/>
          <a:ext cx="3313113" cy="558800"/>
        </p:xfrm>
        <a:graphic>
          <a:graphicData uri="http://schemas.openxmlformats.org/presentationml/2006/ole">
            <mc:AlternateContent xmlns:mc="http://schemas.openxmlformats.org/markup-compatibility/2006">
              <mc:Choice xmlns:v="urn:schemas-microsoft-com:vml" Requires="v">
                <p:oleObj spid="_x0000_s267314" name="Equation" r:id="rId4" imgW="1815312" imgH="304668" progId="Equation.DSMT4">
                  <p:embed/>
                </p:oleObj>
              </mc:Choice>
              <mc:Fallback>
                <p:oleObj name="Equation" r:id="rId4" imgW="1815312" imgH="304668"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590800"/>
                        <a:ext cx="3313113"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5846" name="Object 6"/>
          <p:cNvGraphicFramePr>
            <a:graphicFrameLocks noChangeAspect="1"/>
          </p:cNvGraphicFramePr>
          <p:nvPr>
            <p:extLst>
              <p:ext uri="{D42A27DB-BD31-4B8C-83A1-F6EECF244321}">
                <p14:modId xmlns:p14="http://schemas.microsoft.com/office/powerpoint/2010/main" val="849945"/>
              </p:ext>
            </p:extLst>
          </p:nvPr>
        </p:nvGraphicFramePr>
        <p:xfrm>
          <a:off x="4267200" y="3810000"/>
          <a:ext cx="2112963" cy="557213"/>
        </p:xfrm>
        <a:graphic>
          <a:graphicData uri="http://schemas.openxmlformats.org/presentationml/2006/ole">
            <mc:AlternateContent xmlns:mc="http://schemas.openxmlformats.org/markup-compatibility/2006">
              <mc:Choice xmlns:v="urn:schemas-microsoft-com:vml" Requires="v">
                <p:oleObj spid="_x0000_s267315" name="Equation" r:id="rId6" imgW="1155199" imgH="304668" progId="Equation.DSMT4">
                  <p:embed/>
                </p:oleObj>
              </mc:Choice>
              <mc:Fallback>
                <p:oleObj name="Equation" r:id="rId6" imgW="1155199" imgH="304668"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3810000"/>
                        <a:ext cx="2112963" cy="55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5847" name="Object 7"/>
          <p:cNvGraphicFramePr>
            <a:graphicFrameLocks noChangeAspect="1"/>
          </p:cNvGraphicFramePr>
          <p:nvPr/>
        </p:nvGraphicFramePr>
        <p:xfrm>
          <a:off x="4267200" y="4800600"/>
          <a:ext cx="3779838" cy="577850"/>
        </p:xfrm>
        <a:graphic>
          <a:graphicData uri="http://schemas.openxmlformats.org/presentationml/2006/ole">
            <mc:AlternateContent xmlns:mc="http://schemas.openxmlformats.org/markup-compatibility/2006">
              <mc:Choice xmlns:v="urn:schemas-microsoft-com:vml" Requires="v">
                <p:oleObj spid="_x0000_s267316" name="Vergelijking" r:id="rId8" imgW="1993900" imgH="304800" progId="Equation.3">
                  <p:embed/>
                </p:oleObj>
              </mc:Choice>
              <mc:Fallback>
                <p:oleObj name="Vergelijking" r:id="rId8" imgW="1993900" imgH="304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7200" y="4800600"/>
                        <a:ext cx="3779838"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26312" name="Text Box 8"/>
          <p:cNvSpPr txBox="1">
            <a:spLocks noChangeArrowheads="1"/>
          </p:cNvSpPr>
          <p:nvPr/>
        </p:nvSpPr>
        <p:spPr bwMode="auto">
          <a:xfrm>
            <a:off x="0" y="6583363"/>
            <a:ext cx="9144000" cy="274637"/>
          </a:xfrm>
          <a:prstGeom prst="rect">
            <a:avLst/>
          </a:prstGeom>
          <a:gradFill rotWithShape="1">
            <a:gsLst>
              <a:gs pos="0">
                <a:srgbClr val="D9EDEF"/>
              </a:gs>
              <a:gs pos="100000">
                <a:srgbClr val="CC0099"/>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defRPr/>
            </a:pPr>
            <a:r>
              <a:rPr lang="en-US" sz="1200" b="1">
                <a:solidFill>
                  <a:srgbClr val="FFFF00"/>
                </a:solidFill>
                <a:cs typeface="+mn-cs"/>
              </a:rPr>
              <a:t>PARTON CORRELATORS</a:t>
            </a:r>
          </a:p>
        </p:txBody>
      </p:sp>
      <p:pic>
        <p:nvPicPr>
          <p:cNvPr id="35849" name="Picture 9" descr="hardprocess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 y="4495800"/>
            <a:ext cx="17526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10" descr="hardprocess1q"/>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 y="2971800"/>
            <a:ext cx="17526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552295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5"/>
          <p:cNvSpPr>
            <a:spLocks noGrp="1"/>
          </p:cNvSpPr>
          <p:nvPr>
            <p:ph type="sldNum" sz="quarter" idx="12"/>
          </p:nvPr>
        </p:nvSpPr>
        <p:spPr/>
        <p:txBody>
          <a:bodyPr/>
          <a:lstStyle/>
          <a:p>
            <a:pPr>
              <a:defRPr/>
            </a:pPr>
            <a:fld id="{2857B3D3-8F57-714B-B3C1-544BDE1A652B}" type="slidenum">
              <a:rPr lang="en-US"/>
              <a:pPr>
                <a:defRPr/>
              </a:pPr>
              <a:t>17</a:t>
            </a:fld>
            <a:endParaRPr lang="en-US"/>
          </a:p>
        </p:txBody>
      </p:sp>
      <p:sp>
        <p:nvSpPr>
          <p:cNvPr id="228354" name="Rectangle 2"/>
          <p:cNvSpPr>
            <a:spLocks noGrp="1" noChangeArrowheads="1"/>
          </p:cNvSpPr>
          <p:nvPr>
            <p:ph type="title"/>
          </p:nvPr>
        </p:nvSpPr>
        <p:spPr/>
        <p:txBody>
          <a:bodyPr/>
          <a:lstStyle/>
          <a:p>
            <a:pPr eaLnBrk="1" hangingPunct="1">
              <a:defRPr/>
            </a:pPr>
            <a:r>
              <a:rPr lang="en-US" smtClean="0">
                <a:cs typeface="+mj-cs"/>
              </a:rPr>
              <a:t>PDFs and PFFs</a:t>
            </a:r>
          </a:p>
        </p:txBody>
      </p:sp>
      <p:sp>
        <p:nvSpPr>
          <p:cNvPr id="228355" name="Rectangle 3"/>
          <p:cNvSpPr>
            <a:spLocks noGrp="1" noChangeArrowheads="1"/>
          </p:cNvSpPr>
          <p:nvPr>
            <p:ph type="body" idx="1"/>
          </p:nvPr>
        </p:nvSpPr>
        <p:spPr>
          <a:xfrm>
            <a:off x="457200" y="1524000"/>
            <a:ext cx="8229600" cy="4525963"/>
          </a:xfrm>
        </p:spPr>
        <p:txBody>
          <a:bodyPr/>
          <a:lstStyle/>
          <a:p>
            <a:pPr eaLnBrk="1" hangingPunct="1">
              <a:buFontTx/>
              <a:buNone/>
              <a:defRPr/>
            </a:pPr>
            <a:r>
              <a:rPr lang="en-US" sz="1800" dirty="0" smtClean="0">
                <a:cs typeface="+mn-cs"/>
              </a:rPr>
              <a:t>	Basic idea of PDFs and PFFs (also for TMDs) is to obtain a full factorized description of high energy scattering processes</a:t>
            </a:r>
          </a:p>
        </p:txBody>
      </p:sp>
      <p:pic>
        <p:nvPicPr>
          <p:cNvPr id="25604" name="Picture 4" descr="hardprocess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438400"/>
            <a:ext cx="27432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8357" name="Object 5"/>
          <p:cNvGraphicFramePr>
            <a:graphicFrameLocks noChangeAspect="1"/>
          </p:cNvGraphicFramePr>
          <p:nvPr>
            <p:extLst>
              <p:ext uri="{D42A27DB-BD31-4B8C-83A1-F6EECF244321}">
                <p14:modId xmlns:p14="http://schemas.microsoft.com/office/powerpoint/2010/main" val="3967668302"/>
              </p:ext>
            </p:extLst>
          </p:nvPr>
        </p:nvGraphicFramePr>
        <p:xfrm>
          <a:off x="4876800" y="2209800"/>
          <a:ext cx="2441575" cy="536575"/>
        </p:xfrm>
        <a:graphic>
          <a:graphicData uri="http://schemas.openxmlformats.org/presentationml/2006/ole">
            <mc:AlternateContent xmlns:mc="http://schemas.openxmlformats.org/markup-compatibility/2006">
              <mc:Choice xmlns:v="urn:schemas-microsoft-com:vml" Requires="v">
                <p:oleObj spid="_x0000_s2348" name="Equation" r:id="rId4" imgW="1155700" imgH="254000" progId="Equation.3">
                  <p:embed/>
                </p:oleObj>
              </mc:Choice>
              <mc:Fallback>
                <p:oleObj name="Equation" r:id="rId4" imgW="1155700" imgH="254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209800"/>
                        <a:ext cx="244157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28358" name="Object 6"/>
          <p:cNvGraphicFramePr>
            <a:graphicFrameLocks noChangeAspect="1"/>
          </p:cNvGraphicFramePr>
          <p:nvPr/>
        </p:nvGraphicFramePr>
        <p:xfrm>
          <a:off x="785813" y="5334000"/>
          <a:ext cx="7710487" cy="1036638"/>
        </p:xfrm>
        <a:graphic>
          <a:graphicData uri="http://schemas.openxmlformats.org/presentationml/2006/ole">
            <mc:AlternateContent xmlns:mc="http://schemas.openxmlformats.org/markup-compatibility/2006">
              <mc:Choice xmlns:v="urn:schemas-microsoft-com:vml" Requires="v">
                <p:oleObj spid="_x0000_s2349" name="Equation" r:id="rId6" imgW="3975100" imgH="533400" progId="Equation.3">
                  <p:embed/>
                </p:oleObj>
              </mc:Choice>
              <mc:Fallback>
                <p:oleObj name="Equation" r:id="rId6" imgW="3975100" imgH="533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813" y="5334000"/>
                        <a:ext cx="7710487"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28359" name="Text Box 7"/>
          <p:cNvSpPr txBox="1">
            <a:spLocks noChangeArrowheads="1"/>
          </p:cNvSpPr>
          <p:nvPr/>
        </p:nvSpPr>
        <p:spPr bwMode="auto">
          <a:xfrm>
            <a:off x="7772400" y="2286000"/>
            <a:ext cx="1371600" cy="36933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dirty="0">
                <a:latin typeface="+mn-lt"/>
                <a:cs typeface="+mn-cs"/>
              </a:rPr>
              <a:t>calculable</a:t>
            </a:r>
          </a:p>
        </p:txBody>
      </p:sp>
      <p:sp>
        <p:nvSpPr>
          <p:cNvPr id="228360" name="AutoShape 8"/>
          <p:cNvSpPr>
            <a:spLocks/>
          </p:cNvSpPr>
          <p:nvPr/>
        </p:nvSpPr>
        <p:spPr bwMode="auto">
          <a:xfrm>
            <a:off x="7315200" y="3048000"/>
            <a:ext cx="228600" cy="1905000"/>
          </a:xfrm>
          <a:prstGeom prst="rightBrace">
            <a:avLst>
              <a:gd name="adj1" fmla="val 69444"/>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28361" name="Text Box 9"/>
          <p:cNvSpPr txBox="1">
            <a:spLocks noChangeArrowheads="1"/>
          </p:cNvSpPr>
          <p:nvPr/>
        </p:nvSpPr>
        <p:spPr bwMode="auto">
          <a:xfrm>
            <a:off x="7737475" y="3581400"/>
            <a:ext cx="1263312" cy="92333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latin typeface="+mn-lt"/>
                <a:cs typeface="+mn-cs"/>
              </a:rPr>
              <a:t>defined (!)</a:t>
            </a:r>
          </a:p>
          <a:p>
            <a:pPr>
              <a:defRPr/>
            </a:pPr>
            <a:r>
              <a:rPr lang="en-US" dirty="0">
                <a:latin typeface="+mn-lt"/>
                <a:cs typeface="+mn-cs"/>
              </a:rPr>
              <a:t>    &amp;</a:t>
            </a:r>
          </a:p>
          <a:p>
            <a:pPr>
              <a:defRPr/>
            </a:pPr>
            <a:r>
              <a:rPr lang="en-US" dirty="0">
                <a:latin typeface="+mn-lt"/>
                <a:cs typeface="+mn-cs"/>
              </a:rPr>
              <a:t>portable</a:t>
            </a:r>
          </a:p>
        </p:txBody>
      </p:sp>
      <p:pic>
        <p:nvPicPr>
          <p:cNvPr id="228363" name="Picture 11" descr="Ph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9600" y="2819400"/>
            <a:ext cx="2819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4" name="Picture 12" descr="Delt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8200" y="4038600"/>
            <a:ext cx="2209800"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65" name="Text Box 13"/>
          <p:cNvSpPr txBox="1">
            <a:spLocks noChangeArrowheads="1"/>
          </p:cNvSpPr>
          <p:nvPr/>
        </p:nvSpPr>
        <p:spPr bwMode="auto">
          <a:xfrm>
            <a:off x="762000" y="6096000"/>
            <a:ext cx="2606675" cy="64633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dirty="0">
                <a:latin typeface="+mn-lt"/>
                <a:cs typeface="+mn-cs"/>
              </a:rPr>
              <a:t>Give a meaning to integration variables!</a:t>
            </a:r>
          </a:p>
        </p:txBody>
      </p:sp>
      <p:cxnSp>
        <p:nvCxnSpPr>
          <p:cNvPr id="6" name="Straight Arrow Connector 5"/>
          <p:cNvCxnSpPr/>
          <p:nvPr/>
        </p:nvCxnSpPr>
        <p:spPr>
          <a:xfrm>
            <a:off x="2362200" y="3048000"/>
            <a:ext cx="1905000" cy="5334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0" name="Straight Arrow Connector 19"/>
          <p:cNvCxnSpPr/>
          <p:nvPr/>
        </p:nvCxnSpPr>
        <p:spPr>
          <a:xfrm>
            <a:off x="3657600" y="4648200"/>
            <a:ext cx="9144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6722396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83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835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9"/>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22836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836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83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83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835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8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9" grpId="0" animBg="1"/>
      <p:bldP spid="228360" grpId="0" animBg="1"/>
      <p:bldP spid="228361" grpId="0" animBg="1"/>
      <p:bldP spid="22836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Hadron </a:t>
            </a:r>
            <a:r>
              <a:rPr lang="en-US" dirty="0" err="1" smtClean="0"/>
              <a:t>correlators</a:t>
            </a:r>
            <a:endParaRPr lang="en-US" dirty="0"/>
          </a:p>
        </p:txBody>
      </p:sp>
      <p:sp>
        <p:nvSpPr>
          <p:cNvPr id="3" name="Content Placeholder 2"/>
          <p:cNvSpPr>
            <a:spLocks noGrp="1"/>
          </p:cNvSpPr>
          <p:nvPr>
            <p:ph sz="half" idx="1"/>
          </p:nvPr>
        </p:nvSpPr>
        <p:spPr>
          <a:xfrm>
            <a:off x="228600" y="1371600"/>
            <a:ext cx="8305800" cy="5257800"/>
          </a:xfrm>
        </p:spPr>
        <p:txBody>
          <a:bodyPr/>
          <a:lstStyle/>
          <a:p>
            <a:pPr>
              <a:defRPr/>
            </a:pPr>
            <a:r>
              <a:rPr lang="en-US" sz="1800" dirty="0" smtClean="0"/>
              <a:t>At high energies no interference and squared amplitudes can be rewritten as </a:t>
            </a:r>
            <a:r>
              <a:rPr lang="en-US" sz="1800" dirty="0" err="1" smtClean="0"/>
              <a:t>correlators</a:t>
            </a:r>
            <a:r>
              <a:rPr lang="en-US" sz="1800" dirty="0" smtClean="0"/>
              <a:t> of forward matrix elements of </a:t>
            </a:r>
            <a:r>
              <a:rPr lang="en-US" sz="1800" dirty="0" err="1" smtClean="0"/>
              <a:t>parton</a:t>
            </a:r>
            <a:r>
              <a:rPr lang="en-US" sz="1800" dirty="0" smtClean="0"/>
              <a:t> fields</a:t>
            </a:r>
            <a:endParaRPr lang="en-US" sz="1800" dirty="0"/>
          </a:p>
          <a:p>
            <a:pPr>
              <a:defRPr/>
            </a:pPr>
            <a:endParaRPr lang="en-US" sz="1800" dirty="0" smtClean="0"/>
          </a:p>
          <a:p>
            <a:pPr>
              <a:defRPr/>
            </a:pPr>
            <a:r>
              <a:rPr lang="en-US" sz="1800" dirty="0" smtClean="0"/>
              <a:t>Math:</a:t>
            </a:r>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r>
              <a:rPr lang="en-US" sz="1800" dirty="0" smtClean="0"/>
              <a:t>Picture:</a:t>
            </a:r>
            <a:endParaRPr lang="en-US" sz="1800" dirty="0"/>
          </a:p>
        </p:txBody>
      </p:sp>
      <p:sp>
        <p:nvSpPr>
          <p:cNvPr id="5" name="Slide Number Placeholder 4"/>
          <p:cNvSpPr>
            <a:spLocks noGrp="1"/>
          </p:cNvSpPr>
          <p:nvPr>
            <p:ph type="sldNum" sz="quarter" idx="12"/>
          </p:nvPr>
        </p:nvSpPr>
        <p:spPr/>
        <p:txBody>
          <a:bodyPr/>
          <a:lstStyle/>
          <a:p>
            <a:pPr>
              <a:defRPr/>
            </a:pPr>
            <a:fld id="{BBD12ABE-E2AF-0043-8DCC-A68417D4A6B0}" type="slidenum">
              <a:rPr lang="en-US" smtClean="0"/>
              <a:pPr>
                <a:defRPr/>
              </a:pPr>
              <a:t>18</a:t>
            </a:fld>
            <a:endParaRPr lang="en-US"/>
          </a:p>
        </p:txBody>
      </p:sp>
      <p:pic>
        <p:nvPicPr>
          <p:cNvPr id="23562" name="Picture 15" descr="Ph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5029200"/>
            <a:ext cx="342900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556" name="Object 4"/>
          <p:cNvGraphicFramePr>
            <a:graphicFrameLocks noChangeAspect="1"/>
          </p:cNvGraphicFramePr>
          <p:nvPr>
            <p:extLst>
              <p:ext uri="{D42A27DB-BD31-4B8C-83A1-F6EECF244321}">
                <p14:modId xmlns:p14="http://schemas.microsoft.com/office/powerpoint/2010/main" val="2754072105"/>
              </p:ext>
            </p:extLst>
          </p:nvPr>
        </p:nvGraphicFramePr>
        <p:xfrm>
          <a:off x="1524000" y="2286000"/>
          <a:ext cx="6629400" cy="3049013"/>
        </p:xfrm>
        <a:graphic>
          <a:graphicData uri="http://schemas.openxmlformats.org/presentationml/2006/ole">
            <mc:AlternateContent xmlns:mc="http://schemas.openxmlformats.org/markup-compatibility/2006">
              <mc:Choice xmlns:v="urn:schemas-microsoft-com:vml" Requires="v">
                <p:oleObj spid="_x0000_s23969" name="Equation" r:id="rId5" imgW="4089400" imgH="1879600" progId="Equation.3">
                  <p:embed/>
                </p:oleObj>
              </mc:Choice>
              <mc:Fallback>
                <p:oleObj name="Equation" r:id="rId5" imgW="4089400" imgH="1879600" progId="Equation.3">
                  <p:embed/>
                  <p:pic>
                    <p:nvPicPr>
                      <p:cNvPr id="0" name="Object 4"/>
                      <p:cNvPicPr>
                        <a:picLocks noChangeAspect="1" noChangeArrowheads="1"/>
                      </p:cNvPicPr>
                      <p:nvPr/>
                    </p:nvPicPr>
                    <p:blipFill>
                      <a:blip r:embed="rId6"/>
                      <a:srcRect/>
                      <a:stretch>
                        <a:fillRect/>
                      </a:stretch>
                    </p:blipFill>
                    <p:spPr bwMode="auto">
                      <a:xfrm>
                        <a:off x="1524000" y="2286000"/>
                        <a:ext cx="6629400" cy="3049013"/>
                      </a:xfrm>
                      <a:prstGeom prst="rect">
                        <a:avLst/>
                      </a:prstGeom>
                      <a:noFill/>
                      <a:ln>
                        <a:noFill/>
                      </a:ln>
                      <a:extLst/>
                    </p:spPr>
                  </p:pic>
                </p:oleObj>
              </mc:Fallback>
            </mc:AlternateContent>
          </a:graphicData>
        </a:graphic>
      </p:graphicFrame>
      <p:graphicFrame>
        <p:nvGraphicFramePr>
          <p:cNvPr id="7" name="Object 4"/>
          <p:cNvGraphicFramePr>
            <a:graphicFrameLocks noChangeAspect="1"/>
          </p:cNvGraphicFramePr>
          <p:nvPr>
            <p:extLst>
              <p:ext uri="{D42A27DB-BD31-4B8C-83A1-F6EECF244321}">
                <p14:modId xmlns:p14="http://schemas.microsoft.com/office/powerpoint/2010/main" val="2594366064"/>
              </p:ext>
            </p:extLst>
          </p:nvPr>
        </p:nvGraphicFramePr>
        <p:xfrm>
          <a:off x="1752600" y="5257800"/>
          <a:ext cx="1917700" cy="762000"/>
        </p:xfrm>
        <a:graphic>
          <a:graphicData uri="http://schemas.openxmlformats.org/presentationml/2006/ole">
            <mc:AlternateContent xmlns:mc="http://schemas.openxmlformats.org/markup-compatibility/2006">
              <mc:Choice xmlns:v="urn:schemas-microsoft-com:vml" Requires="v">
                <p:oleObj spid="_x0000_s23970" name="Equation" r:id="rId7" imgW="1181100" imgH="469900" progId="Equation.3">
                  <p:embed/>
                </p:oleObj>
              </mc:Choice>
              <mc:Fallback>
                <p:oleObj name="Equation" r:id="rId7" imgW="1181100" imgH="469900" progId="Equation.3">
                  <p:embed/>
                  <p:pic>
                    <p:nvPicPr>
                      <p:cNvPr id="0" name=""/>
                      <p:cNvPicPr>
                        <a:picLocks noChangeAspect="1" noChangeArrowheads="1"/>
                      </p:cNvPicPr>
                      <p:nvPr/>
                    </p:nvPicPr>
                    <p:blipFill>
                      <a:blip r:embed="rId8"/>
                      <a:srcRect/>
                      <a:stretch>
                        <a:fillRect/>
                      </a:stretch>
                    </p:blipFill>
                    <p:spPr bwMode="auto">
                      <a:xfrm>
                        <a:off x="1752600" y="5257800"/>
                        <a:ext cx="1917700" cy="762000"/>
                      </a:xfrm>
                      <a:prstGeom prst="rect">
                        <a:avLst/>
                      </a:prstGeom>
                      <a:noFill/>
                      <a:ln>
                        <a:noFill/>
                      </a:ln>
                      <a:extLst/>
                    </p:spPr>
                  </p:pic>
                </p:oleObj>
              </mc:Fallback>
            </mc:AlternateContent>
          </a:graphicData>
        </a:graphic>
      </p:graphicFrame>
      <p:sp>
        <p:nvSpPr>
          <p:cNvPr id="8" name="Text Box 7"/>
          <p:cNvSpPr txBox="1">
            <a:spLocks noChangeArrowheads="1"/>
          </p:cNvSpPr>
          <p:nvPr/>
        </p:nvSpPr>
        <p:spPr bwMode="auto">
          <a:xfrm>
            <a:off x="5334000" y="5486400"/>
            <a:ext cx="3200400" cy="1015663"/>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nl-NL" sz="2000" dirty="0" err="1" smtClean="0"/>
              <a:t>Use</a:t>
            </a:r>
            <a:r>
              <a:rPr lang="nl-NL" sz="2000" dirty="0" smtClean="0"/>
              <a:t> </a:t>
            </a:r>
            <a:r>
              <a:rPr lang="nl-NL" sz="2000" dirty="0" err="1" smtClean="0"/>
              <a:t>symmetries</a:t>
            </a:r>
            <a:r>
              <a:rPr lang="nl-NL" sz="2000" dirty="0" smtClean="0"/>
              <a:t> </a:t>
            </a:r>
            <a:r>
              <a:rPr lang="nl-NL" sz="2000" dirty="0"/>
              <a:t>(</a:t>
            </a:r>
            <a:r>
              <a:rPr lang="nl-NL" sz="2000" dirty="0" smtClean="0"/>
              <a:t>P, T) </a:t>
            </a:r>
            <a:r>
              <a:rPr lang="nl-NL" sz="2000" dirty="0" err="1" smtClean="0"/>
              <a:t>and</a:t>
            </a:r>
            <a:r>
              <a:rPr lang="nl-NL" sz="2000" dirty="0" smtClean="0"/>
              <a:t> </a:t>
            </a:r>
            <a:r>
              <a:rPr lang="nl-NL" sz="2000" dirty="0" err="1"/>
              <a:t>hermicity</a:t>
            </a:r>
            <a:r>
              <a:rPr lang="nl-NL" sz="2000" dirty="0"/>
              <a:t> </a:t>
            </a:r>
            <a:r>
              <a:rPr lang="nl-NL" sz="2000" dirty="0" err="1"/>
              <a:t>to</a:t>
            </a:r>
            <a:r>
              <a:rPr lang="nl-NL" sz="2000" dirty="0"/>
              <a:t> </a:t>
            </a:r>
            <a:r>
              <a:rPr lang="nl-NL" sz="2000" dirty="0" err="1"/>
              <a:t>parametrize</a:t>
            </a:r>
            <a:r>
              <a:rPr lang="nl-NL" sz="2000" dirty="0"/>
              <a:t> these </a:t>
            </a:r>
            <a:r>
              <a:rPr lang="nl-NL" sz="2000" dirty="0" err="1"/>
              <a:t>objects</a:t>
            </a:r>
            <a:r>
              <a:rPr lang="nl-NL" sz="2000" dirty="0"/>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Hadron </a:t>
            </a:r>
            <a:r>
              <a:rPr lang="en-US" dirty="0" err="1" smtClean="0"/>
              <a:t>correlators</a:t>
            </a:r>
            <a:endParaRPr lang="en-US" dirty="0"/>
          </a:p>
        </p:txBody>
      </p:sp>
      <p:sp>
        <p:nvSpPr>
          <p:cNvPr id="3" name="Content Placeholder 2"/>
          <p:cNvSpPr>
            <a:spLocks noGrp="1"/>
          </p:cNvSpPr>
          <p:nvPr>
            <p:ph sz="half" idx="1"/>
          </p:nvPr>
        </p:nvSpPr>
        <p:spPr>
          <a:xfrm>
            <a:off x="228600" y="1371600"/>
            <a:ext cx="8305800" cy="5257800"/>
          </a:xfrm>
        </p:spPr>
        <p:txBody>
          <a:bodyPr/>
          <a:lstStyle/>
          <a:p>
            <a:pPr>
              <a:defRPr/>
            </a:pPr>
            <a:r>
              <a:rPr lang="en-US" sz="1800" dirty="0" smtClean="0"/>
              <a:t>At high energies no interference and squared amplitudes can be rewritten as </a:t>
            </a:r>
            <a:r>
              <a:rPr lang="en-US" sz="1800" dirty="0" err="1" smtClean="0"/>
              <a:t>correlators</a:t>
            </a:r>
            <a:r>
              <a:rPr lang="en-US" sz="1800" dirty="0" smtClean="0"/>
              <a:t> of matrix elements of </a:t>
            </a:r>
            <a:r>
              <a:rPr lang="en-US" sz="1800" dirty="0" err="1" smtClean="0"/>
              <a:t>parton</a:t>
            </a:r>
            <a:r>
              <a:rPr lang="en-US" sz="1800" dirty="0" smtClean="0"/>
              <a:t> fields</a:t>
            </a:r>
            <a:endParaRPr lang="en-US" sz="1800" dirty="0"/>
          </a:p>
          <a:p>
            <a:pPr>
              <a:defRPr/>
            </a:pPr>
            <a:endParaRPr lang="en-US" sz="1800" dirty="0" smtClean="0"/>
          </a:p>
          <a:p>
            <a:pPr>
              <a:defRPr/>
            </a:pPr>
            <a:r>
              <a:rPr lang="en-US" sz="1800" dirty="0" smtClean="0"/>
              <a:t>Math:</a:t>
            </a:r>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r>
              <a:rPr lang="en-US" sz="1800" dirty="0" smtClean="0"/>
              <a:t>Picture:</a:t>
            </a:r>
            <a:endParaRPr lang="en-US" sz="1800" dirty="0"/>
          </a:p>
        </p:txBody>
      </p:sp>
      <p:sp>
        <p:nvSpPr>
          <p:cNvPr id="5" name="Slide Number Placeholder 4"/>
          <p:cNvSpPr>
            <a:spLocks noGrp="1"/>
          </p:cNvSpPr>
          <p:nvPr>
            <p:ph type="sldNum" sz="quarter" idx="12"/>
          </p:nvPr>
        </p:nvSpPr>
        <p:spPr/>
        <p:txBody>
          <a:bodyPr/>
          <a:lstStyle/>
          <a:p>
            <a:pPr>
              <a:defRPr/>
            </a:pPr>
            <a:fld id="{BBD12ABE-E2AF-0043-8DCC-A68417D4A6B0}" type="slidenum">
              <a:rPr lang="en-US" smtClean="0"/>
              <a:pPr>
                <a:defRPr/>
              </a:pPr>
              <a:t>19</a:t>
            </a:fld>
            <a:endParaRPr lang="en-US"/>
          </a:p>
        </p:txBody>
      </p:sp>
      <p:graphicFrame>
        <p:nvGraphicFramePr>
          <p:cNvPr id="23556" name="Object 4"/>
          <p:cNvGraphicFramePr>
            <a:graphicFrameLocks noChangeAspect="1"/>
          </p:cNvGraphicFramePr>
          <p:nvPr>
            <p:extLst>
              <p:ext uri="{D42A27DB-BD31-4B8C-83A1-F6EECF244321}">
                <p14:modId xmlns:p14="http://schemas.microsoft.com/office/powerpoint/2010/main" val="1682786479"/>
              </p:ext>
            </p:extLst>
          </p:nvPr>
        </p:nvGraphicFramePr>
        <p:xfrm>
          <a:off x="1266825" y="2286000"/>
          <a:ext cx="7143750" cy="3049588"/>
        </p:xfrm>
        <a:graphic>
          <a:graphicData uri="http://schemas.openxmlformats.org/presentationml/2006/ole">
            <mc:AlternateContent xmlns:mc="http://schemas.openxmlformats.org/markup-compatibility/2006">
              <mc:Choice xmlns:v="urn:schemas-microsoft-com:vml" Requires="v">
                <p:oleObj spid="_x0000_s218230" name="Equation" r:id="rId4" imgW="4406900" imgH="1879600" progId="Equation.3">
                  <p:embed/>
                </p:oleObj>
              </mc:Choice>
              <mc:Fallback>
                <p:oleObj name="Equation" r:id="rId4" imgW="4406900" imgH="1879600" progId="Equation.3">
                  <p:embed/>
                  <p:pic>
                    <p:nvPicPr>
                      <p:cNvPr id="0" name=""/>
                      <p:cNvPicPr>
                        <a:picLocks noChangeAspect="1" noChangeArrowheads="1"/>
                      </p:cNvPicPr>
                      <p:nvPr/>
                    </p:nvPicPr>
                    <p:blipFill>
                      <a:blip r:embed="rId5"/>
                      <a:srcRect/>
                      <a:stretch>
                        <a:fillRect/>
                      </a:stretch>
                    </p:blipFill>
                    <p:spPr bwMode="auto">
                      <a:xfrm>
                        <a:off x="1266825" y="2286000"/>
                        <a:ext cx="7143750" cy="3049588"/>
                      </a:xfrm>
                      <a:prstGeom prst="rect">
                        <a:avLst/>
                      </a:prstGeom>
                      <a:noFill/>
                      <a:ln>
                        <a:noFill/>
                      </a:ln>
                      <a:extLst/>
                    </p:spPr>
                  </p:pic>
                </p:oleObj>
              </mc:Fallback>
            </mc:AlternateContent>
          </a:graphicData>
        </a:graphic>
      </p:graphicFrame>
      <p:pic>
        <p:nvPicPr>
          <p:cNvPr id="8" name="Picture 12" descr="Delt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4953000"/>
            <a:ext cx="2590800" cy="157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4"/>
          <p:cNvGraphicFramePr>
            <a:graphicFrameLocks noChangeAspect="1"/>
          </p:cNvGraphicFramePr>
          <p:nvPr>
            <p:extLst>
              <p:ext uri="{D42A27DB-BD31-4B8C-83A1-F6EECF244321}">
                <p14:modId xmlns:p14="http://schemas.microsoft.com/office/powerpoint/2010/main" val="1949647125"/>
              </p:ext>
            </p:extLst>
          </p:nvPr>
        </p:nvGraphicFramePr>
        <p:xfrm>
          <a:off x="1828800" y="5867400"/>
          <a:ext cx="1897063" cy="762000"/>
        </p:xfrm>
        <a:graphic>
          <a:graphicData uri="http://schemas.openxmlformats.org/presentationml/2006/ole">
            <mc:AlternateContent xmlns:mc="http://schemas.openxmlformats.org/markup-compatibility/2006">
              <mc:Choice xmlns:v="urn:schemas-microsoft-com:vml" Requires="v">
                <p:oleObj spid="_x0000_s218231" name="Equation" r:id="rId7" imgW="1168400" imgH="469900" progId="Equation.3">
                  <p:embed/>
                </p:oleObj>
              </mc:Choice>
              <mc:Fallback>
                <p:oleObj name="Equation" r:id="rId7" imgW="1168400" imgH="469900" progId="Equation.3">
                  <p:embed/>
                  <p:pic>
                    <p:nvPicPr>
                      <p:cNvPr id="0" name=""/>
                      <p:cNvPicPr>
                        <a:picLocks noChangeAspect="1" noChangeArrowheads="1"/>
                      </p:cNvPicPr>
                      <p:nvPr/>
                    </p:nvPicPr>
                    <p:blipFill>
                      <a:blip r:embed="rId8"/>
                      <a:srcRect/>
                      <a:stretch>
                        <a:fillRect/>
                      </a:stretch>
                    </p:blipFill>
                    <p:spPr bwMode="auto">
                      <a:xfrm>
                        <a:off x="1828800" y="5867400"/>
                        <a:ext cx="1897063" cy="762000"/>
                      </a:xfrm>
                      <a:prstGeom prst="rect">
                        <a:avLst/>
                      </a:prstGeom>
                      <a:noFill/>
                      <a:ln>
                        <a:noFill/>
                      </a:ln>
                      <a:extLst/>
                    </p:spPr>
                  </p:pic>
                </p:oleObj>
              </mc:Fallback>
            </mc:AlternateContent>
          </a:graphicData>
        </a:graphic>
      </p:graphicFrame>
      <p:sp>
        <p:nvSpPr>
          <p:cNvPr id="10" name="Text Box 8"/>
          <p:cNvSpPr txBox="1">
            <a:spLocks noChangeArrowheads="1"/>
          </p:cNvSpPr>
          <p:nvPr/>
        </p:nvSpPr>
        <p:spPr bwMode="auto">
          <a:xfrm>
            <a:off x="0" y="6519446"/>
            <a:ext cx="4267200" cy="338554"/>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600" dirty="0">
                <a:latin typeface="Tahoma" charset="0"/>
              </a:rPr>
              <a:t>Collins &amp; </a:t>
            </a:r>
            <a:r>
              <a:rPr lang="en-US" sz="1600" dirty="0" err="1" smtClean="0">
                <a:latin typeface="Tahoma" charset="0"/>
              </a:rPr>
              <a:t>Soper</a:t>
            </a:r>
            <a:r>
              <a:rPr lang="en-US" sz="1600" dirty="0" smtClean="0"/>
              <a:t>, </a:t>
            </a:r>
            <a:r>
              <a:rPr lang="en-US" sz="1600" dirty="0" smtClean="0">
                <a:latin typeface="Tahoma" charset="0"/>
              </a:rPr>
              <a:t>NP </a:t>
            </a:r>
            <a:r>
              <a:rPr lang="en-US" sz="1600" dirty="0">
                <a:latin typeface="Tahoma" charset="0"/>
              </a:rPr>
              <a:t>B 194 (1982) 445</a:t>
            </a:r>
            <a:endParaRPr lang="en-GB" sz="1600" dirty="0">
              <a:latin typeface="Tahoma" charset="0"/>
            </a:endParaRPr>
          </a:p>
        </p:txBody>
      </p:sp>
      <p:sp>
        <p:nvSpPr>
          <p:cNvPr id="11" name="Text Box 7"/>
          <p:cNvSpPr txBox="1">
            <a:spLocks noChangeArrowheads="1"/>
          </p:cNvSpPr>
          <p:nvPr/>
        </p:nvSpPr>
        <p:spPr bwMode="auto">
          <a:xfrm>
            <a:off x="5257800" y="5715000"/>
            <a:ext cx="2575811" cy="707886"/>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a:t>no T-constraint</a:t>
            </a:r>
          </a:p>
          <a:p>
            <a:pPr>
              <a:defRPr/>
            </a:pPr>
            <a:r>
              <a:rPr lang="en-US" sz="2000" dirty="0" err="1"/>
              <a:t>T|K</a:t>
            </a:r>
            <a:r>
              <a:rPr lang="en-US" sz="2000" baseline="-25000" dirty="0" err="1"/>
              <a:t>h</a:t>
            </a:r>
            <a:r>
              <a:rPr lang="en-US" sz="2000" dirty="0" err="1"/>
              <a:t>,X</a:t>
            </a:r>
            <a:r>
              <a:rPr lang="en-US" sz="2000" dirty="0"/>
              <a:t>&gt;</a:t>
            </a:r>
            <a:r>
              <a:rPr lang="en-US" sz="2000" baseline="-25000" dirty="0"/>
              <a:t>out</a:t>
            </a:r>
            <a:r>
              <a:rPr lang="en-US" sz="2000" dirty="0"/>
              <a:t> = |</a:t>
            </a:r>
            <a:r>
              <a:rPr lang="en-US" sz="2000" dirty="0" err="1"/>
              <a:t>K</a:t>
            </a:r>
            <a:r>
              <a:rPr lang="en-US" sz="2000" baseline="-25000" dirty="0" err="1"/>
              <a:t>h</a:t>
            </a:r>
            <a:r>
              <a:rPr lang="en-US" sz="2000" dirty="0" err="1"/>
              <a:t>,X</a:t>
            </a:r>
            <a:r>
              <a:rPr lang="en-US" sz="2000" dirty="0"/>
              <a:t>&gt;</a:t>
            </a:r>
            <a:r>
              <a:rPr lang="en-US" sz="2000" baseline="-25000" dirty="0"/>
              <a:t>in</a:t>
            </a:r>
            <a:endParaRPr lang="en-GB" sz="2000" dirty="0"/>
          </a:p>
        </p:txBody>
      </p:sp>
    </p:spTree>
    <p:extLst>
      <p:ext uri="{BB962C8B-B14F-4D97-AF65-F5344CB8AC3E}">
        <p14:creationId xmlns:p14="http://schemas.microsoft.com/office/powerpoint/2010/main" val="7108375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autoUpdateAnimBg="0"/>
      <p:bldP spid="11"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ABSTRACT</a:t>
            </a:r>
            <a:endParaRPr lang="en-US" dirty="0"/>
          </a:p>
        </p:txBody>
      </p:sp>
      <p:sp>
        <p:nvSpPr>
          <p:cNvPr id="3" name="Content Placeholder 2"/>
          <p:cNvSpPr>
            <a:spLocks noGrp="1"/>
          </p:cNvSpPr>
          <p:nvPr>
            <p:ph idx="1"/>
          </p:nvPr>
        </p:nvSpPr>
        <p:spPr>
          <a:xfrm>
            <a:off x="228600" y="1295400"/>
            <a:ext cx="8915400" cy="5257800"/>
          </a:xfrm>
        </p:spPr>
        <p:txBody>
          <a:bodyPr/>
          <a:lstStyle/>
          <a:p>
            <a:pPr marL="0" indent="0">
              <a:buFontTx/>
              <a:buNone/>
              <a:defRPr/>
            </a:pPr>
            <a:r>
              <a:rPr lang="en-US" sz="1400" b="1" dirty="0" smtClean="0">
                <a:solidFill>
                  <a:srgbClr val="FF0000"/>
                </a:solidFill>
              </a:rPr>
              <a:t>Transverse Momentum Dependent Parton Distribution and Fragmentation Functions of Hadrons</a:t>
            </a:r>
          </a:p>
          <a:p>
            <a:pPr marL="0" indent="0">
              <a:buFontTx/>
              <a:buNone/>
              <a:defRPr/>
            </a:pPr>
            <a:endParaRPr lang="en-US" sz="1400" b="1" dirty="0" smtClean="0"/>
          </a:p>
          <a:p>
            <a:pPr marL="0" indent="0">
              <a:buFontTx/>
              <a:buNone/>
              <a:defRPr/>
            </a:pPr>
            <a:r>
              <a:rPr lang="en-US" sz="1400" b="1" dirty="0" smtClean="0"/>
              <a:t>Piet Mulders (</a:t>
            </a:r>
            <a:r>
              <a:rPr lang="en-US" sz="1400" b="1" dirty="0" err="1" smtClean="0"/>
              <a:t>Nikhef</a:t>
            </a:r>
            <a:r>
              <a:rPr lang="en-US" sz="1400" b="1" dirty="0" smtClean="0"/>
              <a:t> Theory Group/VU University Amsterdam)</a:t>
            </a:r>
          </a:p>
          <a:p>
            <a:pPr marL="0" indent="0">
              <a:buFontTx/>
              <a:buNone/>
              <a:defRPr/>
            </a:pPr>
            <a:endParaRPr lang="en-US" sz="1400" dirty="0" smtClean="0"/>
          </a:p>
          <a:p>
            <a:pPr marL="0" indent="0">
              <a:buFontTx/>
              <a:buNone/>
              <a:defRPr/>
            </a:pPr>
            <a:r>
              <a:rPr lang="en-US" sz="1400" dirty="0" smtClean="0"/>
              <a:t>Hadrons are bound state of colored constituents. The information on these constituents, quarks and gluons (</a:t>
            </a:r>
            <a:r>
              <a:rPr lang="en-US" sz="1400" dirty="0" err="1" smtClean="0"/>
              <a:t>partons</a:t>
            </a:r>
            <a:r>
              <a:rPr lang="en-US" sz="1400" dirty="0" smtClean="0"/>
              <a:t>) and their use as probes in scattering processes thus is indirect. At high energies, the relevant connections can be made with distribution functions (PDFs) and fragmentation functions (PFFs) for the </a:t>
            </a:r>
            <a:r>
              <a:rPr lang="en-US" sz="1400" dirty="0" err="1" smtClean="0"/>
              <a:t>partons</a:t>
            </a:r>
            <a:r>
              <a:rPr lang="en-US" sz="1400" dirty="0" smtClean="0"/>
              <a:t>. In the simplest cases one only needs to deal with the momentum fractions of the </a:t>
            </a:r>
            <a:r>
              <a:rPr lang="en-US" sz="1400" dirty="0" err="1" smtClean="0"/>
              <a:t>partons</a:t>
            </a:r>
            <a:r>
              <a:rPr lang="en-US" sz="1400" dirty="0" smtClean="0"/>
              <a:t> with respect to parent hadron or with momentum fraction of produced hadron with respect to produced </a:t>
            </a:r>
            <a:r>
              <a:rPr lang="en-US" sz="1400" dirty="0" err="1" smtClean="0"/>
              <a:t>parton</a:t>
            </a:r>
            <a:r>
              <a:rPr lang="en-US" sz="1400" dirty="0" smtClean="0"/>
              <a:t>. Transverse </a:t>
            </a:r>
            <a:r>
              <a:rPr lang="en-US" sz="1400" dirty="0"/>
              <a:t>Momentum Dependent (TMD) </a:t>
            </a:r>
            <a:r>
              <a:rPr lang="en-US" sz="1400" dirty="0" err="1" smtClean="0"/>
              <a:t>parton</a:t>
            </a:r>
            <a:r>
              <a:rPr lang="en-US" sz="1400" dirty="0" smtClean="0"/>
              <a:t> distribution (PDF) and </a:t>
            </a:r>
            <a:r>
              <a:rPr lang="en-US" sz="1400" dirty="0" err="1" smtClean="0"/>
              <a:t>parton</a:t>
            </a:r>
            <a:r>
              <a:rPr lang="en-US" sz="1400" dirty="0" smtClean="0"/>
              <a:t> fragmentation (PFF) functions also </a:t>
            </a:r>
            <a:r>
              <a:rPr lang="en-US" sz="1400" dirty="0"/>
              <a:t>take into account </a:t>
            </a:r>
            <a:r>
              <a:rPr lang="en-US" sz="1400" dirty="0" smtClean="0"/>
              <a:t>the intrinsic </a:t>
            </a:r>
            <a:r>
              <a:rPr lang="en-US" sz="1400" dirty="0"/>
              <a:t>transverse </a:t>
            </a:r>
            <a:r>
              <a:rPr lang="en-US" sz="1400" dirty="0" smtClean="0"/>
              <a:t>momentum (</a:t>
            </a:r>
            <a:r>
              <a:rPr lang="en-US" sz="1400" dirty="0" err="1" smtClean="0"/>
              <a:t>p</a:t>
            </a:r>
            <a:r>
              <a:rPr lang="en-US" sz="1400" baseline="-25000" dirty="0" err="1" smtClean="0"/>
              <a:t>T</a:t>
            </a:r>
            <a:r>
              <a:rPr lang="en-US" sz="1400" dirty="0" smtClean="0"/>
              <a:t>) </a:t>
            </a:r>
            <a:r>
              <a:rPr lang="en-US" sz="1400" dirty="0"/>
              <a:t>of the </a:t>
            </a:r>
            <a:r>
              <a:rPr lang="en-US" sz="1400" dirty="0" err="1"/>
              <a:t>partons</a:t>
            </a:r>
            <a:r>
              <a:rPr lang="en-US" sz="1400" dirty="0" smtClean="0"/>
              <a:t>. The </a:t>
            </a:r>
            <a:r>
              <a:rPr lang="en-US" sz="1400" dirty="0" err="1" smtClean="0"/>
              <a:t>p</a:t>
            </a:r>
            <a:r>
              <a:rPr lang="en-US" sz="1400" baseline="-25000" dirty="0" err="1" smtClean="0"/>
              <a:t>T</a:t>
            </a:r>
            <a:r>
              <a:rPr lang="en-US" sz="1400" dirty="0" smtClean="0"/>
              <a:t>-integrated analogues can be linked directly to quark and gluon matrix elements using Operator </a:t>
            </a:r>
            <a:r>
              <a:rPr lang="en-US" sz="1400" dirty="0"/>
              <a:t>Product Expansion in </a:t>
            </a:r>
            <a:r>
              <a:rPr lang="en-US" sz="1400" dirty="0" smtClean="0"/>
              <a:t>QCD, involving operators of definite twist. TMDs also involve operators of higher twist, which are not suppressed by powers of the hard scale, however. In this talk I will address the relevance of both quark and gluon TMDs in azimuthal and spin asymmetries and address theoretical issues related to gauge links, universality of the functions and the essential difference between T-odd PDFs and PFFs. </a:t>
            </a:r>
            <a:endParaRPr lang="en-US" sz="1400" dirty="0"/>
          </a:p>
          <a:p>
            <a:pPr marL="0" indent="0">
              <a:buNone/>
              <a:defRPr/>
            </a:pPr>
            <a:endParaRPr lang="en-US" sz="1400" dirty="0" smtClean="0">
              <a:solidFill>
                <a:srgbClr val="FF0000"/>
              </a:solidFill>
            </a:endParaRPr>
          </a:p>
        </p:txBody>
      </p:sp>
      <p:sp>
        <p:nvSpPr>
          <p:cNvPr id="4" name="Slide Number Placeholder 3"/>
          <p:cNvSpPr>
            <a:spLocks noGrp="1"/>
          </p:cNvSpPr>
          <p:nvPr>
            <p:ph type="sldNum" sz="quarter" idx="12"/>
          </p:nvPr>
        </p:nvSpPr>
        <p:spPr/>
        <p:txBody>
          <a:bodyPr/>
          <a:lstStyle/>
          <a:p>
            <a:pPr>
              <a:defRPr/>
            </a:pPr>
            <a:fld id="{10E162E8-A25D-8A40-A4C5-27A31759CD16}" type="slidenum">
              <a:rPr lang="en-US" smtClean="0"/>
              <a:pPr>
                <a:defRPr/>
              </a:pPr>
              <a:t>2</a:t>
            </a:fld>
            <a:endParaRPr lang="en-US"/>
          </a:p>
        </p:txBody>
      </p:sp>
    </p:spTree>
    <p:extLst>
      <p:ext uri="{BB962C8B-B14F-4D97-AF65-F5344CB8AC3E}">
        <p14:creationId xmlns:p14="http://schemas.microsoft.com/office/powerpoint/2010/main" val="357060140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5638800"/>
            <a:ext cx="7543800" cy="685800"/>
          </a:xfrm>
          <a:prstGeom prst="rect">
            <a:avLst/>
          </a:prstGeom>
          <a:solidFill>
            <a:srgbClr val="FFFE9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pPr>
              <a:defRPr/>
            </a:pPr>
            <a:r>
              <a:rPr lang="en-US" dirty="0" smtClean="0"/>
              <a:t>Role of the hard scale</a:t>
            </a:r>
            <a:endParaRPr lang="en-US" dirty="0"/>
          </a:p>
        </p:txBody>
      </p:sp>
      <p:sp>
        <p:nvSpPr>
          <p:cNvPr id="3" name="Content Placeholder 2"/>
          <p:cNvSpPr>
            <a:spLocks noGrp="1"/>
          </p:cNvSpPr>
          <p:nvPr>
            <p:ph sz="half" idx="1"/>
          </p:nvPr>
        </p:nvSpPr>
        <p:spPr>
          <a:xfrm>
            <a:off x="228600" y="1371600"/>
            <a:ext cx="8763000" cy="4754563"/>
          </a:xfrm>
        </p:spPr>
        <p:txBody>
          <a:bodyPr/>
          <a:lstStyle/>
          <a:p>
            <a:pPr>
              <a:defRPr/>
            </a:pPr>
            <a:r>
              <a:rPr lang="en-US" sz="1800" dirty="0" smtClean="0"/>
              <a:t>In high-energy processes hard momenta are available, such that P.P’ ~ s with a hard scale s &gt;&gt; M</a:t>
            </a:r>
            <a:r>
              <a:rPr lang="en-US" sz="1800" baseline="30000" dirty="0" smtClean="0"/>
              <a:t>2</a:t>
            </a:r>
            <a:endParaRPr lang="en-US" sz="1800" dirty="0" smtClean="0"/>
          </a:p>
          <a:p>
            <a:pPr>
              <a:defRPr/>
            </a:pPr>
            <a:endParaRPr lang="en-US" sz="1800" dirty="0" smtClean="0"/>
          </a:p>
          <a:p>
            <a:pPr>
              <a:defRPr/>
            </a:pPr>
            <a:r>
              <a:rPr lang="en-US" sz="1800" dirty="0" smtClean="0"/>
              <a:t>Employ light-like vectors P and n, such that </a:t>
            </a:r>
            <a:r>
              <a:rPr lang="en-US" sz="1800" dirty="0" err="1" smtClean="0"/>
              <a:t>P.n</a:t>
            </a:r>
            <a:r>
              <a:rPr lang="en-US" sz="1800" dirty="0" smtClean="0"/>
              <a:t> = 1 (e.g. n = P’/P.P’) to make a </a:t>
            </a:r>
            <a:r>
              <a:rPr lang="en-US" sz="1800" dirty="0" err="1" smtClean="0"/>
              <a:t>Sudakov</a:t>
            </a:r>
            <a:r>
              <a:rPr lang="en-US" sz="1800" dirty="0" smtClean="0"/>
              <a:t> expansion of </a:t>
            </a:r>
            <a:r>
              <a:rPr lang="en-US" sz="1800" dirty="0" err="1" smtClean="0"/>
              <a:t>parton</a:t>
            </a:r>
            <a:r>
              <a:rPr lang="en-US" sz="1800" dirty="0" smtClean="0"/>
              <a:t> momentum (write </a:t>
            </a:r>
            <a:r>
              <a:rPr lang="en-US" sz="1800" dirty="0"/>
              <a:t>s = </a:t>
            </a:r>
            <a:r>
              <a:rPr lang="en-US" sz="1800" dirty="0" smtClean="0"/>
              <a:t>Q</a:t>
            </a:r>
            <a:r>
              <a:rPr lang="en-US" sz="1800" baseline="30000" dirty="0" smtClean="0"/>
              <a:t>2</a:t>
            </a:r>
            <a:r>
              <a:rPr lang="en-US" sz="1800" dirty="0" smtClean="0"/>
              <a:t>) </a:t>
            </a:r>
          </a:p>
          <a:p>
            <a:pPr marL="0" indent="0">
              <a:buNone/>
              <a:defRPr/>
            </a:pPr>
            <a:endParaRPr lang="en-US" sz="1800" dirty="0"/>
          </a:p>
          <a:p>
            <a:pPr>
              <a:defRPr/>
            </a:pPr>
            <a:endParaRPr lang="en-US" sz="1800" dirty="0" smtClean="0"/>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r>
              <a:rPr lang="en-US" sz="1800" dirty="0" smtClean="0"/>
              <a:t>Enables expansion in inverse hard scale (twist analysis) for integrated </a:t>
            </a:r>
            <a:r>
              <a:rPr lang="en-US" sz="1800" dirty="0" err="1" smtClean="0"/>
              <a:t>correlators</a:t>
            </a:r>
            <a:r>
              <a:rPr lang="en-US" sz="1800" dirty="0" smtClean="0"/>
              <a:t>,</a:t>
            </a:r>
            <a:r>
              <a:rPr lang="en-US" sz="1800" dirty="0"/>
              <a:t> </a:t>
            </a:r>
            <a:endParaRPr lang="en-US" sz="1800" dirty="0" smtClean="0"/>
          </a:p>
        </p:txBody>
      </p:sp>
      <p:sp>
        <p:nvSpPr>
          <p:cNvPr id="5" name="Slide Number Placeholder 4"/>
          <p:cNvSpPr>
            <a:spLocks noGrp="1"/>
          </p:cNvSpPr>
          <p:nvPr>
            <p:ph type="sldNum" sz="quarter" idx="12"/>
          </p:nvPr>
        </p:nvSpPr>
        <p:spPr/>
        <p:txBody>
          <a:bodyPr/>
          <a:lstStyle/>
          <a:p>
            <a:pPr>
              <a:defRPr/>
            </a:pPr>
            <a:fld id="{DD61A11E-7347-D043-BABF-A1426C4A9F08}" type="slidenum">
              <a:rPr lang="en-US" smtClean="0"/>
              <a:pPr>
                <a:defRPr/>
              </a:pPr>
              <a:t>20</a:t>
            </a:fld>
            <a:endParaRPr lang="en-US"/>
          </a:p>
        </p:txBody>
      </p:sp>
      <p:sp>
        <p:nvSpPr>
          <p:cNvPr id="8" name="Rectangle 17"/>
          <p:cNvSpPr>
            <a:spLocks noChangeArrowheads="1"/>
          </p:cNvSpPr>
          <p:nvPr/>
        </p:nvSpPr>
        <p:spPr bwMode="auto">
          <a:xfrm>
            <a:off x="685800" y="3200400"/>
            <a:ext cx="7620000" cy="1524000"/>
          </a:xfrm>
          <a:prstGeom prst="rect">
            <a:avLst/>
          </a:prstGeom>
          <a:solidFill>
            <a:srgbClr val="FFFF99"/>
          </a:solidFill>
          <a:ln w="9525">
            <a:solidFill>
              <a:srgbClr val="FFFF99"/>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aphicFrame>
        <p:nvGraphicFramePr>
          <p:cNvPr id="27656" name="Object 18"/>
          <p:cNvGraphicFramePr>
            <a:graphicFrameLocks noChangeAspect="1"/>
          </p:cNvGraphicFramePr>
          <p:nvPr>
            <p:extLst>
              <p:ext uri="{D42A27DB-BD31-4B8C-83A1-F6EECF244321}">
                <p14:modId xmlns:p14="http://schemas.microsoft.com/office/powerpoint/2010/main" val="2588305641"/>
              </p:ext>
            </p:extLst>
          </p:nvPr>
        </p:nvGraphicFramePr>
        <p:xfrm>
          <a:off x="1066800" y="3276600"/>
          <a:ext cx="2617788" cy="466984"/>
        </p:xfrm>
        <a:graphic>
          <a:graphicData uri="http://schemas.openxmlformats.org/presentationml/2006/ole">
            <mc:AlternateContent xmlns:mc="http://schemas.openxmlformats.org/markup-compatibility/2006">
              <mc:Choice xmlns:v="urn:schemas-microsoft-com:vml" Requires="v">
                <p:oleObj spid="_x0000_s28445" name="Equation" r:id="rId4" imgW="1257300" imgH="241300" progId="Equation.DSMT4">
                  <p:embed/>
                </p:oleObj>
              </mc:Choice>
              <mc:Fallback>
                <p:oleObj name="Equation" r:id="rId4" imgW="1257300" imgH="241300" progId="Equation.DSMT4">
                  <p:embed/>
                  <p:pic>
                    <p:nvPicPr>
                      <p:cNvPr id="0"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276600"/>
                        <a:ext cx="2617788" cy="466984"/>
                      </a:xfrm>
                      <a:prstGeom prst="rect">
                        <a:avLst/>
                      </a:prstGeom>
                      <a:noFill/>
                      <a:ln>
                        <a:noFill/>
                      </a:ln>
                      <a:effectLst/>
                      <a:extLst/>
                    </p:spPr>
                  </p:pic>
                </p:oleObj>
              </mc:Fallback>
            </mc:AlternateContent>
          </a:graphicData>
        </a:graphic>
      </p:graphicFrame>
      <p:graphicFrame>
        <p:nvGraphicFramePr>
          <p:cNvPr id="27657" name="Object 19"/>
          <p:cNvGraphicFramePr>
            <a:graphicFrameLocks noChangeAspect="1"/>
          </p:cNvGraphicFramePr>
          <p:nvPr>
            <p:extLst>
              <p:ext uri="{D42A27DB-BD31-4B8C-83A1-F6EECF244321}">
                <p14:modId xmlns:p14="http://schemas.microsoft.com/office/powerpoint/2010/main" val="1134607560"/>
              </p:ext>
            </p:extLst>
          </p:nvPr>
        </p:nvGraphicFramePr>
        <p:xfrm>
          <a:off x="4572000" y="4038600"/>
          <a:ext cx="3636963" cy="439738"/>
        </p:xfrm>
        <a:graphic>
          <a:graphicData uri="http://schemas.openxmlformats.org/presentationml/2006/ole">
            <mc:AlternateContent xmlns:mc="http://schemas.openxmlformats.org/markup-compatibility/2006">
              <mc:Choice xmlns:v="urn:schemas-microsoft-com:vml" Requires="v">
                <p:oleObj spid="_x0000_s28446" name="Equation" r:id="rId6" imgW="1854200" imgH="241300" progId="Equation.3">
                  <p:embed/>
                </p:oleObj>
              </mc:Choice>
              <mc:Fallback>
                <p:oleObj name="Equation" r:id="rId6" imgW="1854200" imgH="241300" progId="Equation.3">
                  <p:embed/>
                  <p:pic>
                    <p:nvPicPr>
                      <p:cNvPr id="0" name="Object 19"/>
                      <p:cNvPicPr>
                        <a:picLocks noChangeAspect="1" noChangeArrowheads="1"/>
                      </p:cNvPicPr>
                      <p:nvPr/>
                    </p:nvPicPr>
                    <p:blipFill>
                      <a:blip r:embed="rId7"/>
                      <a:srcRect/>
                      <a:stretch>
                        <a:fillRect/>
                      </a:stretch>
                    </p:blipFill>
                    <p:spPr bwMode="auto">
                      <a:xfrm>
                        <a:off x="4572000" y="4038600"/>
                        <a:ext cx="3636963" cy="439738"/>
                      </a:xfrm>
                      <a:prstGeom prst="rect">
                        <a:avLst/>
                      </a:prstGeom>
                      <a:noFill/>
                      <a:ln>
                        <a:noFill/>
                      </a:ln>
                      <a:effectLst/>
                      <a:extLst/>
                    </p:spPr>
                  </p:pic>
                </p:oleObj>
              </mc:Fallback>
            </mc:AlternateContent>
          </a:graphicData>
        </a:graphic>
      </p:graphicFrame>
      <p:graphicFrame>
        <p:nvGraphicFramePr>
          <p:cNvPr id="27658" name="Object 20"/>
          <p:cNvGraphicFramePr>
            <a:graphicFrameLocks noChangeAspect="1"/>
          </p:cNvGraphicFramePr>
          <p:nvPr>
            <p:extLst>
              <p:ext uri="{D42A27DB-BD31-4B8C-83A1-F6EECF244321}">
                <p14:modId xmlns:p14="http://schemas.microsoft.com/office/powerpoint/2010/main" val="2328421312"/>
              </p:ext>
            </p:extLst>
          </p:nvPr>
        </p:nvGraphicFramePr>
        <p:xfrm>
          <a:off x="4572000" y="3352800"/>
          <a:ext cx="3211513" cy="461963"/>
        </p:xfrm>
        <a:graphic>
          <a:graphicData uri="http://schemas.openxmlformats.org/presentationml/2006/ole">
            <mc:AlternateContent xmlns:mc="http://schemas.openxmlformats.org/markup-compatibility/2006">
              <mc:Choice xmlns:v="urn:schemas-microsoft-com:vml" Requires="v">
                <p:oleObj spid="_x0000_s28447" name="Equation" r:id="rId8" imgW="1562100" imgH="241300" progId="Equation.3">
                  <p:embed/>
                </p:oleObj>
              </mc:Choice>
              <mc:Fallback>
                <p:oleObj name="Equation" r:id="rId8" imgW="1562100" imgH="241300" progId="Equation.3">
                  <p:embed/>
                  <p:pic>
                    <p:nvPicPr>
                      <p:cNvPr id="0" name="Object 20"/>
                      <p:cNvPicPr>
                        <a:picLocks noChangeAspect="1" noChangeArrowheads="1"/>
                      </p:cNvPicPr>
                      <p:nvPr/>
                    </p:nvPicPr>
                    <p:blipFill>
                      <a:blip r:embed="rId9"/>
                      <a:srcRect/>
                      <a:stretch>
                        <a:fillRect/>
                      </a:stretch>
                    </p:blipFill>
                    <p:spPr bwMode="auto">
                      <a:xfrm>
                        <a:off x="4572000" y="3352800"/>
                        <a:ext cx="3211513" cy="461963"/>
                      </a:xfrm>
                      <a:prstGeom prst="rect">
                        <a:avLst/>
                      </a:prstGeom>
                      <a:noFill/>
                      <a:ln>
                        <a:noFill/>
                      </a:ln>
                      <a:effectLst/>
                      <a:extLst/>
                    </p:spPr>
                  </p:pic>
                </p:oleObj>
              </mc:Fallback>
            </mc:AlternateContent>
          </a:graphicData>
        </a:graphic>
      </p:graphicFrame>
      <p:grpSp>
        <p:nvGrpSpPr>
          <p:cNvPr id="27659" name="Group 21"/>
          <p:cNvGrpSpPr>
            <a:grpSpLocks/>
          </p:cNvGrpSpPr>
          <p:nvPr/>
        </p:nvGrpSpPr>
        <p:grpSpPr bwMode="auto">
          <a:xfrm>
            <a:off x="1295400" y="3809703"/>
            <a:ext cx="2698750" cy="705665"/>
            <a:chOff x="720" y="1276"/>
            <a:chExt cx="1700" cy="476"/>
          </a:xfrm>
        </p:grpSpPr>
        <p:sp>
          <p:nvSpPr>
            <p:cNvPr id="13" name="Line 22"/>
            <p:cNvSpPr>
              <a:spLocks noChangeShapeType="1"/>
            </p:cNvSpPr>
            <p:nvPr/>
          </p:nvSpPr>
          <p:spPr bwMode="auto">
            <a:xfrm flipV="1">
              <a:off x="1008" y="1276"/>
              <a:ext cx="96"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4" name="Line 23"/>
            <p:cNvSpPr>
              <a:spLocks noChangeShapeType="1"/>
            </p:cNvSpPr>
            <p:nvPr/>
          </p:nvSpPr>
          <p:spPr bwMode="auto">
            <a:xfrm flipH="1" flipV="1">
              <a:off x="2016" y="1276"/>
              <a:ext cx="144"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5" name="Line 24"/>
            <p:cNvSpPr>
              <a:spLocks noChangeShapeType="1"/>
            </p:cNvSpPr>
            <p:nvPr/>
          </p:nvSpPr>
          <p:spPr bwMode="auto">
            <a:xfrm flipV="1">
              <a:off x="1584" y="1276"/>
              <a:ext cx="0"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6" name="Text Box 25"/>
            <p:cNvSpPr txBox="1">
              <a:spLocks noChangeArrowheads="1"/>
            </p:cNvSpPr>
            <p:nvPr/>
          </p:nvSpPr>
          <p:spPr bwMode="auto">
            <a:xfrm>
              <a:off x="720" y="1482"/>
              <a:ext cx="399" cy="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dirty="0">
                  <a:latin typeface="+mn-lt"/>
                </a:rPr>
                <a:t>~ Q</a:t>
              </a:r>
            </a:p>
          </p:txBody>
        </p:sp>
        <p:sp>
          <p:nvSpPr>
            <p:cNvPr id="17" name="Text Box 26"/>
            <p:cNvSpPr txBox="1">
              <a:spLocks noChangeArrowheads="1"/>
            </p:cNvSpPr>
            <p:nvPr/>
          </p:nvSpPr>
          <p:spPr bwMode="auto">
            <a:xfrm>
              <a:off x="1296" y="1482"/>
              <a:ext cx="409" cy="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dirty="0">
                  <a:latin typeface="+mn-lt"/>
                </a:rPr>
                <a:t>~ M </a:t>
              </a:r>
            </a:p>
          </p:txBody>
        </p:sp>
        <p:sp>
          <p:nvSpPr>
            <p:cNvPr id="18" name="Text Box 27"/>
            <p:cNvSpPr txBox="1">
              <a:spLocks noChangeArrowheads="1"/>
            </p:cNvSpPr>
            <p:nvPr/>
          </p:nvSpPr>
          <p:spPr bwMode="auto">
            <a:xfrm>
              <a:off x="1776" y="1482"/>
              <a:ext cx="644" cy="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latin typeface="+mn-lt"/>
                </a:rPr>
                <a:t>~ M</a:t>
              </a:r>
              <a:r>
                <a:rPr lang="en-US" sz="2000" baseline="30000">
                  <a:latin typeface="+mn-lt"/>
                </a:rPr>
                <a:t>2</a:t>
              </a:r>
              <a:r>
                <a:rPr lang="en-US" sz="2000">
                  <a:latin typeface="+mn-lt"/>
                </a:rPr>
                <a:t>/Q</a:t>
              </a:r>
            </a:p>
          </p:txBody>
        </p:sp>
      </p:grpSp>
      <p:graphicFrame>
        <p:nvGraphicFramePr>
          <p:cNvPr id="27654" name="Object 4"/>
          <p:cNvGraphicFramePr>
            <a:graphicFrameLocks noChangeAspect="1"/>
          </p:cNvGraphicFramePr>
          <p:nvPr>
            <p:extLst>
              <p:ext uri="{D42A27DB-BD31-4B8C-83A1-F6EECF244321}">
                <p14:modId xmlns:p14="http://schemas.microsoft.com/office/powerpoint/2010/main" val="3969436391"/>
              </p:ext>
            </p:extLst>
          </p:nvPr>
        </p:nvGraphicFramePr>
        <p:xfrm>
          <a:off x="914400" y="5715000"/>
          <a:ext cx="6953250" cy="495300"/>
        </p:xfrm>
        <a:graphic>
          <a:graphicData uri="http://schemas.openxmlformats.org/presentationml/2006/ole">
            <mc:AlternateContent xmlns:mc="http://schemas.openxmlformats.org/markup-compatibility/2006">
              <mc:Choice xmlns:v="urn:schemas-microsoft-com:vml" Requires="v">
                <p:oleObj spid="_x0000_s28448" name="Equation" r:id="rId10" imgW="3390900" imgH="241300" progId="Equation.3">
                  <p:embed/>
                </p:oleObj>
              </mc:Choice>
              <mc:Fallback>
                <p:oleObj name="Equation" r:id="rId10" imgW="3390900" imgH="241300" progId="Equation.3">
                  <p:embed/>
                  <p:pic>
                    <p:nvPicPr>
                      <p:cNvPr id="0" name="Objec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4400" y="5715000"/>
                        <a:ext cx="695325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pPr>
              <a:defRPr/>
            </a:pPr>
            <a:r>
              <a:rPr lang="en-US" dirty="0" smtClean="0"/>
              <a:t>(Un)integrated </a:t>
            </a:r>
            <a:r>
              <a:rPr lang="en-US" dirty="0" err="1" smtClean="0"/>
              <a:t>correlators</a:t>
            </a:r>
            <a:endParaRPr lang="en-US" dirty="0"/>
          </a:p>
        </p:txBody>
      </p:sp>
      <p:sp>
        <p:nvSpPr>
          <p:cNvPr id="17" name="Content Placeholder 16"/>
          <p:cNvSpPr>
            <a:spLocks noGrp="1"/>
          </p:cNvSpPr>
          <p:nvPr>
            <p:ph sz="half" idx="1"/>
          </p:nvPr>
        </p:nvSpPr>
        <p:spPr>
          <a:xfrm>
            <a:off x="838200" y="1371600"/>
            <a:ext cx="5943600" cy="5257800"/>
          </a:xfrm>
        </p:spPr>
        <p:txBody>
          <a:bodyPr/>
          <a:lstStyle/>
          <a:p>
            <a:pPr>
              <a:defRPr/>
            </a:pPr>
            <a:endParaRPr lang="en-US" sz="1800" dirty="0" smtClean="0"/>
          </a:p>
          <a:p>
            <a:pPr>
              <a:defRPr/>
            </a:pPr>
            <a:endParaRPr lang="en-US" sz="1800" dirty="0"/>
          </a:p>
          <a:p>
            <a:pPr>
              <a:defRPr/>
            </a:pPr>
            <a:endParaRPr lang="en-US" sz="1800" dirty="0" smtClean="0"/>
          </a:p>
          <a:p>
            <a:pPr marL="0" indent="0">
              <a:buFontTx/>
              <a:buNone/>
              <a:defRPr/>
            </a:pPr>
            <a:endParaRPr lang="en-US" sz="1800" dirty="0" smtClean="0"/>
          </a:p>
          <a:p>
            <a:pPr>
              <a:defRPr/>
            </a:pPr>
            <a:endParaRPr lang="en-US" sz="1800" dirty="0" smtClean="0"/>
          </a:p>
          <a:p>
            <a:pPr>
              <a:defRPr/>
            </a:pPr>
            <a:r>
              <a:rPr lang="en-US" sz="1800" dirty="0">
                <a:latin typeface="Symbol"/>
              </a:rPr>
              <a:t>s </a:t>
            </a:r>
            <a:r>
              <a:rPr lang="en-US" sz="1800" dirty="0"/>
              <a:t>= p</a:t>
            </a:r>
            <a:r>
              <a:rPr lang="en-US" sz="1800" baseline="30000" dirty="0">
                <a:latin typeface="Symbol"/>
              </a:rPr>
              <a:t>-</a:t>
            </a:r>
            <a:r>
              <a:rPr lang="en-US" sz="1800" dirty="0"/>
              <a:t> integration </a:t>
            </a:r>
            <a:r>
              <a:rPr lang="en-US" sz="1800" dirty="0" smtClean="0"/>
              <a:t>makes time-ordering automatic. The soft part is simply sliced at the light-front </a:t>
            </a:r>
          </a:p>
          <a:p>
            <a:pPr>
              <a:defRPr/>
            </a:pPr>
            <a:endParaRPr lang="en-US" sz="1800" dirty="0" smtClean="0"/>
          </a:p>
          <a:p>
            <a:pPr>
              <a:defRPr/>
            </a:pPr>
            <a:endParaRPr lang="en-US" sz="1800" dirty="0" smtClean="0"/>
          </a:p>
          <a:p>
            <a:pPr>
              <a:defRPr/>
            </a:pPr>
            <a:endParaRPr lang="en-US" sz="1800" dirty="0"/>
          </a:p>
          <a:p>
            <a:pPr marL="0" indent="0">
              <a:buFontTx/>
              <a:buNone/>
              <a:defRPr/>
            </a:pPr>
            <a:endParaRPr lang="en-US" sz="1800" dirty="0"/>
          </a:p>
          <a:p>
            <a:pPr>
              <a:defRPr/>
            </a:pPr>
            <a:r>
              <a:rPr lang="en-US" sz="1800" dirty="0" smtClean="0"/>
              <a:t>Is already equivalent to a point-like interaction</a:t>
            </a:r>
          </a:p>
          <a:p>
            <a:pPr>
              <a:defRPr/>
            </a:pPr>
            <a:endParaRPr lang="en-US" sz="1800" dirty="0"/>
          </a:p>
          <a:p>
            <a:pPr>
              <a:defRPr/>
            </a:pPr>
            <a:endParaRPr lang="en-US" sz="1800" dirty="0" smtClean="0"/>
          </a:p>
          <a:p>
            <a:pPr>
              <a:defRPr/>
            </a:pPr>
            <a:endParaRPr lang="en-US" sz="1800" dirty="0" smtClean="0"/>
          </a:p>
          <a:p>
            <a:pPr>
              <a:defRPr/>
            </a:pPr>
            <a:r>
              <a:rPr lang="en-US" sz="1800" dirty="0" smtClean="0"/>
              <a:t>Local operators with calculable anomalous dimension </a:t>
            </a:r>
            <a:endParaRPr lang="en-US" sz="1800" dirty="0"/>
          </a:p>
        </p:txBody>
      </p:sp>
      <p:sp>
        <p:nvSpPr>
          <p:cNvPr id="18" name="Content Placeholder 17"/>
          <p:cNvSpPr>
            <a:spLocks noGrp="1"/>
          </p:cNvSpPr>
          <p:nvPr>
            <p:ph sz="half" idx="2"/>
          </p:nvPr>
        </p:nvSpPr>
        <p:spPr>
          <a:xfrm>
            <a:off x="6248400" y="1447800"/>
            <a:ext cx="2895600" cy="4754563"/>
          </a:xfrm>
        </p:spPr>
        <p:txBody>
          <a:bodyPr/>
          <a:lstStyle/>
          <a:p>
            <a:pPr>
              <a:spcAft>
                <a:spcPts val="0"/>
              </a:spcAft>
              <a:defRPr/>
            </a:pPr>
            <a:r>
              <a:rPr lang="en-US" sz="2000" dirty="0" err="1" smtClean="0">
                <a:solidFill>
                  <a:srgbClr val="FF0000"/>
                </a:solidFill>
              </a:rPr>
              <a:t>unintegrated</a:t>
            </a:r>
            <a:endParaRPr lang="en-US" sz="2000" dirty="0" smtClean="0">
              <a:solidFill>
                <a:srgbClr val="FF0000"/>
              </a:solidFill>
            </a:endParaRPr>
          </a:p>
          <a:p>
            <a:pPr marL="0" indent="0">
              <a:spcAft>
                <a:spcPts val="0"/>
              </a:spcAft>
              <a:buFontTx/>
              <a:buNone/>
              <a:defRPr/>
            </a:pPr>
            <a:endParaRPr lang="en-US" sz="2000" dirty="0" smtClean="0">
              <a:solidFill>
                <a:srgbClr val="FF0000"/>
              </a:solidFill>
            </a:endParaRPr>
          </a:p>
          <a:p>
            <a:pPr>
              <a:spcAft>
                <a:spcPts val="0"/>
              </a:spcAft>
              <a:defRPr/>
            </a:pPr>
            <a:r>
              <a:rPr lang="en-US" sz="2000" dirty="0" smtClean="0">
                <a:solidFill>
                  <a:srgbClr val="FF0000"/>
                </a:solidFill>
              </a:rPr>
              <a:t>TMD (light-front)</a:t>
            </a:r>
          </a:p>
          <a:p>
            <a:pPr>
              <a:spcAft>
                <a:spcPts val="0"/>
              </a:spcAft>
              <a:defRPr/>
            </a:pPr>
            <a:endParaRPr lang="en-US" sz="2000" dirty="0">
              <a:solidFill>
                <a:srgbClr val="FF0000"/>
              </a:solidFill>
            </a:endParaRPr>
          </a:p>
          <a:p>
            <a:pPr>
              <a:spcAft>
                <a:spcPts val="0"/>
              </a:spcAft>
              <a:defRPr/>
            </a:pPr>
            <a:endParaRPr lang="en-US" sz="2000" dirty="0" smtClean="0">
              <a:solidFill>
                <a:srgbClr val="FF0000"/>
              </a:solidFill>
            </a:endParaRPr>
          </a:p>
          <a:p>
            <a:pPr>
              <a:spcAft>
                <a:spcPts val="0"/>
              </a:spcAft>
              <a:defRPr/>
            </a:pPr>
            <a:endParaRPr lang="en-US" sz="2000" dirty="0" smtClean="0">
              <a:solidFill>
                <a:srgbClr val="FF0000"/>
              </a:solidFill>
            </a:endParaRPr>
          </a:p>
          <a:p>
            <a:pPr>
              <a:spcAft>
                <a:spcPts val="0"/>
              </a:spcAft>
              <a:defRPr/>
            </a:pPr>
            <a:endParaRPr lang="en-US" sz="2000" dirty="0">
              <a:solidFill>
                <a:srgbClr val="FF0000"/>
              </a:solidFill>
            </a:endParaRPr>
          </a:p>
          <a:p>
            <a:pPr>
              <a:spcAft>
                <a:spcPts val="0"/>
              </a:spcAft>
              <a:defRPr/>
            </a:pPr>
            <a:endParaRPr lang="en-US" sz="2000" dirty="0" smtClean="0">
              <a:solidFill>
                <a:srgbClr val="FF0000"/>
              </a:solidFill>
            </a:endParaRPr>
          </a:p>
          <a:p>
            <a:pPr>
              <a:spcAft>
                <a:spcPts val="0"/>
              </a:spcAft>
              <a:defRPr/>
            </a:pPr>
            <a:endParaRPr lang="en-US" sz="2000" dirty="0" smtClean="0">
              <a:solidFill>
                <a:srgbClr val="FF0000"/>
              </a:solidFill>
            </a:endParaRPr>
          </a:p>
          <a:p>
            <a:pPr>
              <a:spcAft>
                <a:spcPts val="0"/>
              </a:spcAft>
              <a:defRPr/>
            </a:pPr>
            <a:r>
              <a:rPr lang="en-US" sz="2000" dirty="0" smtClean="0">
                <a:solidFill>
                  <a:srgbClr val="FF0000"/>
                </a:solidFill>
              </a:rPr>
              <a:t>collinear (light-cone)</a:t>
            </a:r>
            <a:endParaRPr lang="en-US" sz="2000" dirty="0">
              <a:solidFill>
                <a:srgbClr val="FF0000"/>
              </a:solidFill>
            </a:endParaRPr>
          </a:p>
          <a:p>
            <a:pPr>
              <a:spcAft>
                <a:spcPts val="0"/>
              </a:spcAft>
              <a:defRPr/>
            </a:pPr>
            <a:endParaRPr lang="en-US" sz="2000" dirty="0" smtClean="0">
              <a:solidFill>
                <a:srgbClr val="FF0000"/>
              </a:solidFill>
            </a:endParaRPr>
          </a:p>
          <a:p>
            <a:pPr>
              <a:spcAft>
                <a:spcPts val="0"/>
              </a:spcAft>
              <a:defRPr/>
            </a:pPr>
            <a:endParaRPr lang="en-US" sz="2000" dirty="0">
              <a:solidFill>
                <a:srgbClr val="FF0000"/>
              </a:solidFill>
            </a:endParaRPr>
          </a:p>
          <a:p>
            <a:pPr>
              <a:spcAft>
                <a:spcPts val="0"/>
              </a:spcAft>
              <a:defRPr/>
            </a:pPr>
            <a:r>
              <a:rPr lang="en-US" sz="2000" dirty="0" smtClean="0">
                <a:solidFill>
                  <a:srgbClr val="FF0000"/>
                </a:solidFill>
              </a:rPr>
              <a:t>local</a:t>
            </a:r>
            <a:endParaRPr lang="en-US" sz="2000" dirty="0">
              <a:solidFill>
                <a:srgbClr val="FF0000"/>
              </a:solidFill>
            </a:endParaRPr>
          </a:p>
        </p:txBody>
      </p:sp>
      <p:sp>
        <p:nvSpPr>
          <p:cNvPr id="5" name="Slide Number Placeholder 4"/>
          <p:cNvSpPr>
            <a:spLocks noGrp="1"/>
          </p:cNvSpPr>
          <p:nvPr>
            <p:ph type="sldNum" sz="quarter" idx="12"/>
          </p:nvPr>
        </p:nvSpPr>
        <p:spPr/>
        <p:txBody>
          <a:bodyPr/>
          <a:lstStyle/>
          <a:p>
            <a:pPr>
              <a:defRPr/>
            </a:pPr>
            <a:fld id="{D9D54159-E925-9641-AD45-EC1CC0002717}" type="slidenum">
              <a:rPr lang="en-US" smtClean="0"/>
              <a:pPr>
                <a:defRPr/>
              </a:pPr>
              <a:t>21</a:t>
            </a:fld>
            <a:endParaRPr lang="en-US"/>
          </a:p>
        </p:txBody>
      </p:sp>
      <p:graphicFrame>
        <p:nvGraphicFramePr>
          <p:cNvPr id="29701" name="Object 4"/>
          <p:cNvGraphicFramePr>
            <a:graphicFrameLocks noChangeAspect="1"/>
          </p:cNvGraphicFramePr>
          <p:nvPr>
            <p:extLst>
              <p:ext uri="{D42A27DB-BD31-4B8C-83A1-F6EECF244321}">
                <p14:modId xmlns:p14="http://schemas.microsoft.com/office/powerpoint/2010/main" val="114888137"/>
              </p:ext>
            </p:extLst>
          </p:nvPr>
        </p:nvGraphicFramePr>
        <p:xfrm>
          <a:off x="381000" y="2133601"/>
          <a:ext cx="6066678" cy="838200"/>
        </p:xfrm>
        <a:graphic>
          <a:graphicData uri="http://schemas.openxmlformats.org/presentationml/2006/ole">
            <mc:AlternateContent xmlns:mc="http://schemas.openxmlformats.org/markup-compatibility/2006">
              <mc:Choice xmlns:v="urn:schemas-microsoft-com:vml" Requires="v">
                <p:oleObj spid="_x0000_s30499" name="Equation" r:id="rId4" imgW="3390900" imgH="469900" progId="Equation.3">
                  <p:embed/>
                </p:oleObj>
              </mc:Choice>
              <mc:Fallback>
                <p:oleObj name="Equation" r:id="rId4" imgW="3390900" imgH="469900" progId="Equation.3">
                  <p:embed/>
                  <p:pic>
                    <p:nvPicPr>
                      <p:cNvPr id="0" name="Object 4"/>
                      <p:cNvPicPr>
                        <a:picLocks noChangeAspect="1" noChangeArrowheads="1"/>
                      </p:cNvPicPr>
                      <p:nvPr/>
                    </p:nvPicPr>
                    <p:blipFill>
                      <a:blip r:embed="rId5"/>
                      <a:srcRect/>
                      <a:stretch>
                        <a:fillRect/>
                      </a:stretch>
                    </p:blipFill>
                    <p:spPr bwMode="auto">
                      <a:xfrm>
                        <a:off x="381000" y="2133601"/>
                        <a:ext cx="6066678" cy="838200"/>
                      </a:xfrm>
                      <a:prstGeom prst="rect">
                        <a:avLst/>
                      </a:prstGeom>
                      <a:noFill/>
                      <a:ln>
                        <a:noFill/>
                      </a:ln>
                      <a:extLst/>
                    </p:spPr>
                  </p:pic>
                </p:oleObj>
              </mc:Fallback>
            </mc:AlternateContent>
          </a:graphicData>
        </a:graphic>
      </p:graphicFrame>
      <p:graphicFrame>
        <p:nvGraphicFramePr>
          <p:cNvPr id="29702" name="Object 5"/>
          <p:cNvGraphicFramePr>
            <a:graphicFrameLocks noChangeAspect="1"/>
          </p:cNvGraphicFramePr>
          <p:nvPr>
            <p:extLst>
              <p:ext uri="{D42A27DB-BD31-4B8C-83A1-F6EECF244321}">
                <p14:modId xmlns:p14="http://schemas.microsoft.com/office/powerpoint/2010/main" val="2206138217"/>
              </p:ext>
            </p:extLst>
          </p:nvPr>
        </p:nvGraphicFramePr>
        <p:xfrm>
          <a:off x="457200" y="5562600"/>
          <a:ext cx="2514600" cy="518592"/>
        </p:xfrm>
        <a:graphic>
          <a:graphicData uri="http://schemas.openxmlformats.org/presentationml/2006/ole">
            <mc:AlternateContent xmlns:mc="http://schemas.openxmlformats.org/markup-compatibility/2006">
              <mc:Choice xmlns:v="urn:schemas-microsoft-com:vml" Requires="v">
                <p:oleObj spid="_x0000_s30500" name="Equation" r:id="rId6" imgW="1473200" imgH="304800" progId="Equation.3">
                  <p:embed/>
                </p:oleObj>
              </mc:Choice>
              <mc:Fallback>
                <p:oleObj name="Equation" r:id="rId6" imgW="1473200" imgH="30480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5562600"/>
                        <a:ext cx="2514600" cy="518592"/>
                      </a:xfrm>
                      <a:prstGeom prst="rect">
                        <a:avLst/>
                      </a:prstGeom>
                      <a:noFill/>
                      <a:ln>
                        <a:noFill/>
                      </a:ln>
                      <a:extLst/>
                    </p:spPr>
                  </p:pic>
                </p:oleObj>
              </mc:Fallback>
            </mc:AlternateContent>
          </a:graphicData>
        </a:graphic>
      </p:graphicFrame>
      <p:graphicFrame>
        <p:nvGraphicFramePr>
          <p:cNvPr id="29703" name="Object 5"/>
          <p:cNvGraphicFramePr>
            <a:graphicFrameLocks noChangeAspect="1"/>
          </p:cNvGraphicFramePr>
          <p:nvPr>
            <p:extLst>
              <p:ext uri="{D42A27DB-BD31-4B8C-83A1-F6EECF244321}">
                <p14:modId xmlns:p14="http://schemas.microsoft.com/office/powerpoint/2010/main" val="2352827737"/>
              </p:ext>
            </p:extLst>
          </p:nvPr>
        </p:nvGraphicFramePr>
        <p:xfrm>
          <a:off x="457200" y="4114800"/>
          <a:ext cx="5638800" cy="795062"/>
        </p:xfrm>
        <a:graphic>
          <a:graphicData uri="http://schemas.openxmlformats.org/presentationml/2006/ole">
            <mc:AlternateContent xmlns:mc="http://schemas.openxmlformats.org/markup-compatibility/2006">
              <mc:Choice xmlns:v="urn:schemas-microsoft-com:vml" Requires="v">
                <p:oleObj spid="_x0000_s30501" name="Equation" r:id="rId8" imgW="3149600" imgH="444500" progId="Equation.3">
                  <p:embed/>
                </p:oleObj>
              </mc:Choice>
              <mc:Fallback>
                <p:oleObj name="Equation" r:id="rId8" imgW="3149600" imgH="444500" progId="Equation.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4114800"/>
                        <a:ext cx="5638800" cy="795062"/>
                      </a:xfrm>
                      <a:prstGeom prst="rect">
                        <a:avLst/>
                      </a:prstGeom>
                      <a:noFill/>
                      <a:ln>
                        <a:noFill/>
                      </a:ln>
                      <a:extLst/>
                    </p:spPr>
                  </p:pic>
                </p:oleObj>
              </mc:Fallback>
            </mc:AlternateContent>
          </a:graphicData>
        </a:graphic>
      </p:graphicFrame>
      <p:graphicFrame>
        <p:nvGraphicFramePr>
          <p:cNvPr id="29704" name="Object 4"/>
          <p:cNvGraphicFramePr>
            <a:graphicFrameLocks noChangeAspect="1"/>
          </p:cNvGraphicFramePr>
          <p:nvPr>
            <p:extLst>
              <p:ext uri="{D42A27DB-BD31-4B8C-83A1-F6EECF244321}">
                <p14:modId xmlns:p14="http://schemas.microsoft.com/office/powerpoint/2010/main" val="1810491688"/>
              </p:ext>
            </p:extLst>
          </p:nvPr>
        </p:nvGraphicFramePr>
        <p:xfrm>
          <a:off x="457200" y="1219200"/>
          <a:ext cx="5486400" cy="890276"/>
        </p:xfrm>
        <a:graphic>
          <a:graphicData uri="http://schemas.openxmlformats.org/presentationml/2006/ole">
            <mc:AlternateContent xmlns:mc="http://schemas.openxmlformats.org/markup-compatibility/2006">
              <mc:Choice xmlns:v="urn:schemas-microsoft-com:vml" Requires="v">
                <p:oleObj spid="_x0000_s30502" name="Equation" r:id="rId10" imgW="2819400" imgH="457200" progId="Equation.3">
                  <p:embed/>
                </p:oleObj>
              </mc:Choice>
              <mc:Fallback>
                <p:oleObj name="Equation" r:id="rId10" imgW="2819400" imgH="457200" progId="Equation.3">
                  <p:embed/>
                  <p:pic>
                    <p:nvPicPr>
                      <p:cNvPr id="0" name="Objec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1219200"/>
                        <a:ext cx="5486400" cy="890276"/>
                      </a:xfrm>
                      <a:prstGeom prst="rect">
                        <a:avLst/>
                      </a:prstGeom>
                      <a:noFill/>
                      <a:ln>
                        <a:noFill/>
                      </a:ln>
                      <a:extLst/>
                    </p:spPr>
                  </p:pic>
                </p:oleObj>
              </mc:Fallback>
            </mc:AlternateContent>
          </a:graphicData>
        </a:graphic>
      </p:graphicFrame>
      <p:cxnSp>
        <p:nvCxnSpPr>
          <p:cNvPr id="21" name="Straight Connector 20"/>
          <p:cNvCxnSpPr/>
          <p:nvPr/>
        </p:nvCxnSpPr>
        <p:spPr>
          <a:xfrm>
            <a:off x="152400" y="2133600"/>
            <a:ext cx="8915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52400" y="3962400"/>
            <a:ext cx="8915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28600" y="5486400"/>
            <a:ext cx="8915400"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Rounded Rectangle 1"/>
          <p:cNvSpPr/>
          <p:nvPr/>
        </p:nvSpPr>
        <p:spPr>
          <a:xfrm>
            <a:off x="5715000" y="2590800"/>
            <a:ext cx="838200" cy="30480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Rounded Rectangle 14"/>
          <p:cNvSpPr/>
          <p:nvPr/>
        </p:nvSpPr>
        <p:spPr>
          <a:xfrm>
            <a:off x="4648200" y="4495800"/>
            <a:ext cx="838200" cy="30480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Rounded Rectangle 18"/>
          <p:cNvSpPr/>
          <p:nvPr/>
        </p:nvSpPr>
        <p:spPr>
          <a:xfrm>
            <a:off x="2590800" y="5851525"/>
            <a:ext cx="457200" cy="22860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Rounded Rectangle 19"/>
          <p:cNvSpPr/>
          <p:nvPr/>
        </p:nvSpPr>
        <p:spPr>
          <a:xfrm>
            <a:off x="5638800" y="4495800"/>
            <a:ext cx="533400" cy="30480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pPr>
              <a:defRPr/>
            </a:pPr>
            <a:r>
              <a:rPr lang="en-US" dirty="0" smtClean="0"/>
              <a:t>Example using </a:t>
            </a:r>
            <a:r>
              <a:rPr lang="en-US" dirty="0" err="1" smtClean="0"/>
              <a:t>correlators</a:t>
            </a:r>
            <a:r>
              <a:rPr lang="en-US" dirty="0" smtClean="0"/>
              <a:t> (DIS)</a:t>
            </a:r>
            <a:endParaRPr lang="en-US" dirty="0"/>
          </a:p>
        </p:txBody>
      </p:sp>
      <p:sp>
        <p:nvSpPr>
          <p:cNvPr id="5" name="Slide Number Placeholder 4"/>
          <p:cNvSpPr>
            <a:spLocks noGrp="1"/>
          </p:cNvSpPr>
          <p:nvPr>
            <p:ph type="sldNum" sz="quarter" idx="12"/>
          </p:nvPr>
        </p:nvSpPr>
        <p:spPr/>
        <p:txBody>
          <a:bodyPr/>
          <a:lstStyle/>
          <a:p>
            <a:pPr>
              <a:defRPr/>
            </a:pPr>
            <a:fld id="{8450657C-4940-0148-B99D-FE2A488D65B9}" type="slidenum">
              <a:rPr lang="en-US" smtClean="0"/>
              <a:pPr>
                <a:defRPr/>
              </a:pPr>
              <a:t>22</a:t>
            </a:fld>
            <a:endParaRPr lang="en-US"/>
          </a:p>
        </p:txBody>
      </p:sp>
    </p:spTree>
    <p:extLst>
      <p:ext uri="{BB962C8B-B14F-4D97-AF65-F5344CB8AC3E}">
        <p14:creationId xmlns:p14="http://schemas.microsoft.com/office/powerpoint/2010/main" val="239587798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5"/>
          <p:cNvSpPr>
            <a:spLocks noGrp="1"/>
          </p:cNvSpPr>
          <p:nvPr>
            <p:ph type="sldNum" sz="quarter" idx="12"/>
          </p:nvPr>
        </p:nvSpPr>
        <p:spPr/>
        <p:txBody>
          <a:bodyPr/>
          <a:lstStyle/>
          <a:p>
            <a:pPr>
              <a:defRPr/>
            </a:pPr>
            <a:fld id="{F9B95681-B7ED-0F4F-BF60-06C35BB3AE5B}" type="slidenum">
              <a:rPr lang="en-US"/>
              <a:pPr>
                <a:defRPr/>
              </a:pPr>
              <a:t>23</a:t>
            </a:fld>
            <a:endParaRPr lang="en-US"/>
          </a:p>
        </p:txBody>
      </p:sp>
      <p:sp>
        <p:nvSpPr>
          <p:cNvPr id="292879" name="Rectangle 15"/>
          <p:cNvSpPr>
            <a:spLocks noGrp="1" noChangeArrowheads="1"/>
          </p:cNvSpPr>
          <p:nvPr>
            <p:ph type="body" idx="1"/>
          </p:nvPr>
        </p:nvSpPr>
        <p:spPr>
          <a:xfrm>
            <a:off x="381000" y="4191000"/>
            <a:ext cx="8229600" cy="4525963"/>
          </a:xfrm>
        </p:spPr>
        <p:txBody>
          <a:bodyPr/>
          <a:lstStyle/>
          <a:p>
            <a:pPr eaLnBrk="1" hangingPunct="1">
              <a:buFont typeface="Wingdings" charset="2"/>
              <a:buChar char="§"/>
              <a:defRPr/>
            </a:pPr>
            <a:r>
              <a:rPr lang="en-US" smtClean="0">
                <a:cs typeface="+mn-cs"/>
              </a:rPr>
              <a:t>Instead of partons use correlators</a:t>
            </a:r>
          </a:p>
          <a:p>
            <a:pPr eaLnBrk="1" hangingPunct="1">
              <a:buFont typeface="Wingdings" charset="2"/>
              <a:buChar char="§"/>
              <a:defRPr/>
            </a:pPr>
            <a:r>
              <a:rPr lang="en-US" smtClean="0">
                <a:cs typeface="+mn-cs"/>
              </a:rPr>
              <a:t>Expand parton momenta (for SIDIS take e.g.  n= P</a:t>
            </a:r>
            <a:r>
              <a:rPr lang="en-US" baseline="-25000" smtClean="0">
                <a:cs typeface="+mn-cs"/>
              </a:rPr>
              <a:t>h</a:t>
            </a:r>
            <a:r>
              <a:rPr lang="en-US" smtClean="0">
                <a:cs typeface="+mn-cs"/>
              </a:rPr>
              <a:t>/P</a:t>
            </a:r>
            <a:r>
              <a:rPr lang="en-US" baseline="-25000" smtClean="0">
                <a:cs typeface="+mn-cs"/>
              </a:rPr>
              <a:t>h</a:t>
            </a:r>
            <a:r>
              <a:rPr lang="en-US" smtClean="0">
                <a:cs typeface="+mn-cs"/>
              </a:rPr>
              <a:t>.P)</a:t>
            </a:r>
          </a:p>
          <a:p>
            <a:pPr eaLnBrk="1" hangingPunct="1">
              <a:buFont typeface="Wingdings" charset="2"/>
              <a:buChar char="§"/>
              <a:defRPr/>
            </a:pPr>
            <a:endParaRPr lang="en-US" smtClean="0">
              <a:cs typeface="+mn-cs"/>
            </a:endParaRPr>
          </a:p>
          <a:p>
            <a:pPr eaLnBrk="1" hangingPunct="1">
              <a:buFont typeface="Wingdings" charset="2"/>
              <a:buChar char="§"/>
              <a:defRPr/>
            </a:pPr>
            <a:endParaRPr lang="en-US" smtClean="0">
              <a:cs typeface="+mn-cs"/>
            </a:endParaRPr>
          </a:p>
          <a:p>
            <a:pPr eaLnBrk="1" hangingPunct="1">
              <a:buFontTx/>
              <a:buNone/>
              <a:defRPr/>
            </a:pPr>
            <a:endParaRPr lang="en-US" smtClean="0">
              <a:solidFill>
                <a:srgbClr val="FF0000"/>
              </a:solidFill>
              <a:cs typeface="+mn-cs"/>
            </a:endParaRPr>
          </a:p>
        </p:txBody>
      </p:sp>
      <p:sp>
        <p:nvSpPr>
          <p:cNvPr id="292866" name="Rectangle 2"/>
          <p:cNvSpPr>
            <a:spLocks noGrp="1" noChangeArrowheads="1"/>
          </p:cNvSpPr>
          <p:nvPr>
            <p:ph type="title"/>
          </p:nvPr>
        </p:nvSpPr>
        <p:spPr>
          <a:xfrm>
            <a:off x="1524000" y="304800"/>
            <a:ext cx="7162800" cy="563563"/>
          </a:xfrm>
        </p:spPr>
        <p:txBody>
          <a:bodyPr/>
          <a:lstStyle/>
          <a:p>
            <a:pPr eaLnBrk="1" hangingPunct="1">
              <a:defRPr/>
            </a:pPr>
            <a:r>
              <a:rPr lang="en-US" smtClean="0">
                <a:cs typeface="+mj-cs"/>
              </a:rPr>
              <a:t>Principle for DIS</a:t>
            </a:r>
          </a:p>
        </p:txBody>
      </p:sp>
      <p:grpSp>
        <p:nvGrpSpPr>
          <p:cNvPr id="45060" name="Group 13"/>
          <p:cNvGrpSpPr>
            <a:grpSpLocks/>
          </p:cNvGrpSpPr>
          <p:nvPr/>
        </p:nvGrpSpPr>
        <p:grpSpPr bwMode="auto">
          <a:xfrm>
            <a:off x="457200" y="1447800"/>
            <a:ext cx="3694113" cy="2576513"/>
            <a:chOff x="288" y="2324"/>
            <a:chExt cx="2327" cy="1623"/>
          </a:xfrm>
        </p:grpSpPr>
        <p:pic>
          <p:nvPicPr>
            <p:cNvPr id="45077" name="Picture 3" descr="sidi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2544"/>
              <a:ext cx="2327" cy="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8" name="Line 4"/>
            <p:cNvSpPr>
              <a:spLocks noChangeShapeType="1"/>
            </p:cNvSpPr>
            <p:nvPr/>
          </p:nvSpPr>
          <p:spPr bwMode="auto">
            <a:xfrm>
              <a:off x="528" y="2496"/>
              <a:ext cx="144"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92869" name="Line 5"/>
            <p:cNvSpPr>
              <a:spLocks noChangeShapeType="1"/>
            </p:cNvSpPr>
            <p:nvPr/>
          </p:nvSpPr>
          <p:spPr bwMode="auto">
            <a:xfrm>
              <a:off x="288" y="3696"/>
              <a:ext cx="2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92870" name="Text Box 6"/>
            <p:cNvSpPr txBox="1">
              <a:spLocks noChangeArrowheads="1"/>
            </p:cNvSpPr>
            <p:nvPr/>
          </p:nvSpPr>
          <p:spPr bwMode="auto">
            <a:xfrm>
              <a:off x="566" y="2324"/>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q</a:t>
              </a:r>
            </a:p>
          </p:txBody>
        </p:sp>
        <p:sp>
          <p:nvSpPr>
            <p:cNvPr id="292871" name="Text Box 7"/>
            <p:cNvSpPr txBox="1">
              <a:spLocks noChangeArrowheads="1"/>
            </p:cNvSpPr>
            <p:nvPr/>
          </p:nvSpPr>
          <p:spPr bwMode="auto">
            <a:xfrm>
              <a:off x="326" y="3716"/>
              <a:ext cx="19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P</a:t>
              </a:r>
            </a:p>
          </p:txBody>
        </p:sp>
      </p:grpSp>
      <p:graphicFrame>
        <p:nvGraphicFramePr>
          <p:cNvPr id="45061" name="Object 9"/>
          <p:cNvGraphicFramePr>
            <a:graphicFrameLocks noChangeAspect="1"/>
          </p:cNvGraphicFramePr>
          <p:nvPr/>
        </p:nvGraphicFramePr>
        <p:xfrm>
          <a:off x="5257800" y="5181600"/>
          <a:ext cx="1166813" cy="387350"/>
        </p:xfrm>
        <a:graphic>
          <a:graphicData uri="http://schemas.openxmlformats.org/presentationml/2006/ole">
            <mc:AlternateContent xmlns:mc="http://schemas.openxmlformats.org/markup-compatibility/2006">
              <mc:Choice xmlns:v="urn:schemas-microsoft-com:vml" Requires="v">
                <p:oleObj spid="_x0000_s279625" name="Equation" r:id="rId4" imgW="571252" imgH="190417" progId="Equation.DSMT4">
                  <p:embed/>
                </p:oleObj>
              </mc:Choice>
              <mc:Fallback>
                <p:oleObj name="Equation" r:id="rId4" imgW="571252" imgH="190417"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5181600"/>
                        <a:ext cx="116681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45062" name="Object 14"/>
          <p:cNvGraphicFramePr>
            <a:graphicFrameLocks noChangeAspect="1"/>
          </p:cNvGraphicFramePr>
          <p:nvPr/>
        </p:nvGraphicFramePr>
        <p:xfrm>
          <a:off x="4610100" y="3124200"/>
          <a:ext cx="4086225" cy="874713"/>
        </p:xfrm>
        <a:graphic>
          <a:graphicData uri="http://schemas.openxmlformats.org/presentationml/2006/ole">
            <mc:AlternateContent xmlns:mc="http://schemas.openxmlformats.org/markup-compatibility/2006">
              <mc:Choice xmlns:v="urn:schemas-microsoft-com:vml" Requires="v">
                <p:oleObj spid="_x0000_s279626" name="Equation" r:id="rId6" imgW="2260600" imgH="482600" progId="Equation.DSMT4">
                  <p:embed/>
                </p:oleObj>
              </mc:Choice>
              <mc:Fallback>
                <p:oleObj name="Equation" r:id="rId6" imgW="2260600" imgH="4826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0100" y="3124200"/>
                        <a:ext cx="4086225"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45063" name="Group 16"/>
          <p:cNvGrpSpPr>
            <a:grpSpLocks/>
          </p:cNvGrpSpPr>
          <p:nvPr/>
        </p:nvGrpSpPr>
        <p:grpSpPr bwMode="auto">
          <a:xfrm>
            <a:off x="762000" y="5181600"/>
            <a:ext cx="7315200" cy="1077913"/>
            <a:chOff x="480" y="3072"/>
            <a:chExt cx="4608" cy="727"/>
          </a:xfrm>
        </p:grpSpPr>
        <p:sp>
          <p:nvSpPr>
            <p:cNvPr id="292881" name="Rectangle 17"/>
            <p:cNvSpPr>
              <a:spLocks noChangeArrowheads="1"/>
            </p:cNvSpPr>
            <p:nvPr/>
          </p:nvSpPr>
          <p:spPr bwMode="auto">
            <a:xfrm>
              <a:off x="480" y="3072"/>
              <a:ext cx="4608" cy="720"/>
            </a:xfrm>
            <a:prstGeom prst="rect">
              <a:avLst/>
            </a:prstGeom>
            <a:solidFill>
              <a:srgbClr val="FFFF99"/>
            </a:solidFill>
            <a:ln w="9525">
              <a:solidFill>
                <a:srgbClr val="FFFF99"/>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aphicFrame>
          <p:nvGraphicFramePr>
            <p:cNvPr id="45067" name="Object 18"/>
            <p:cNvGraphicFramePr>
              <a:graphicFrameLocks noChangeAspect="1"/>
            </p:cNvGraphicFramePr>
            <p:nvPr/>
          </p:nvGraphicFramePr>
          <p:xfrm>
            <a:off x="912" y="3072"/>
            <a:ext cx="1649" cy="315"/>
          </p:xfrm>
          <a:graphic>
            <a:graphicData uri="http://schemas.openxmlformats.org/presentationml/2006/ole">
              <mc:AlternateContent xmlns:mc="http://schemas.openxmlformats.org/markup-compatibility/2006">
                <mc:Choice xmlns:v="urn:schemas-microsoft-com:vml" Requires="v">
                  <p:oleObj spid="_x0000_s279627" name="Equation" r:id="rId8" imgW="1257300" imgH="241300" progId="Equation.DSMT4">
                    <p:embed/>
                  </p:oleObj>
                </mc:Choice>
                <mc:Fallback>
                  <p:oleObj name="Equation" r:id="rId8" imgW="1257300" imgH="2413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2" y="3072"/>
                          <a:ext cx="1649" cy="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45068" name="Object 19"/>
            <p:cNvGraphicFramePr>
              <a:graphicFrameLocks noChangeAspect="1"/>
            </p:cNvGraphicFramePr>
            <p:nvPr/>
          </p:nvGraphicFramePr>
          <p:xfrm>
            <a:off x="3360" y="3456"/>
            <a:ext cx="1632" cy="281"/>
          </p:xfrm>
          <a:graphic>
            <a:graphicData uri="http://schemas.openxmlformats.org/presentationml/2006/ole">
              <mc:AlternateContent xmlns:mc="http://schemas.openxmlformats.org/markup-compatibility/2006">
                <mc:Choice xmlns:v="urn:schemas-microsoft-com:vml" Requires="v">
                  <p:oleObj spid="_x0000_s279628" name="Equation" r:id="rId10" imgW="1320800" imgH="228600" progId="Equation.DSMT4">
                    <p:embed/>
                  </p:oleObj>
                </mc:Choice>
                <mc:Fallback>
                  <p:oleObj name="Equation" r:id="rId10" imgW="1320800" imgH="2286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60" y="3456"/>
                          <a:ext cx="1632"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45069" name="Object 20"/>
            <p:cNvGraphicFramePr>
              <a:graphicFrameLocks noChangeAspect="1"/>
            </p:cNvGraphicFramePr>
            <p:nvPr/>
          </p:nvGraphicFramePr>
          <p:xfrm>
            <a:off x="3360" y="3120"/>
            <a:ext cx="1332" cy="296"/>
          </p:xfrm>
          <a:graphic>
            <a:graphicData uri="http://schemas.openxmlformats.org/presentationml/2006/ole">
              <mc:AlternateContent xmlns:mc="http://schemas.openxmlformats.org/markup-compatibility/2006">
                <mc:Choice xmlns:v="urn:schemas-microsoft-com:vml" Requires="v">
                  <p:oleObj spid="_x0000_s279629" name="Vergelijking" r:id="rId12" imgW="1028700" imgH="228600" progId="Equation.3">
                    <p:embed/>
                  </p:oleObj>
                </mc:Choice>
                <mc:Fallback>
                  <p:oleObj name="Vergelijking" r:id="rId12" imgW="1028700" imgH="228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60" y="3120"/>
                          <a:ext cx="1332" cy="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45070" name="Group 21"/>
            <p:cNvGrpSpPr>
              <a:grpSpLocks/>
            </p:cNvGrpSpPr>
            <p:nvPr/>
          </p:nvGrpSpPr>
          <p:grpSpPr bwMode="auto">
            <a:xfrm>
              <a:off x="1200" y="3360"/>
              <a:ext cx="1642" cy="439"/>
              <a:chOff x="1152" y="2592"/>
              <a:chExt cx="1642" cy="439"/>
            </a:xfrm>
          </p:grpSpPr>
          <p:sp>
            <p:nvSpPr>
              <p:cNvPr id="292886" name="Line 22"/>
              <p:cNvSpPr>
                <a:spLocks noChangeShapeType="1"/>
              </p:cNvSpPr>
              <p:nvPr/>
            </p:nvSpPr>
            <p:spPr bwMode="auto">
              <a:xfrm flipV="1">
                <a:off x="1296" y="2592"/>
                <a:ext cx="96"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92887" name="Line 23"/>
              <p:cNvSpPr>
                <a:spLocks noChangeShapeType="1"/>
              </p:cNvSpPr>
              <p:nvPr/>
            </p:nvSpPr>
            <p:spPr bwMode="auto">
              <a:xfrm flipH="1" flipV="1">
                <a:off x="2400" y="2592"/>
                <a:ext cx="144"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92888" name="Line 24"/>
              <p:cNvSpPr>
                <a:spLocks noChangeShapeType="1"/>
              </p:cNvSpPr>
              <p:nvPr/>
            </p:nvSpPr>
            <p:spPr bwMode="auto">
              <a:xfrm flipV="1">
                <a:off x="1920" y="2592"/>
                <a:ext cx="0"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92889" name="Text Box 25"/>
              <p:cNvSpPr txBox="1">
                <a:spLocks noChangeArrowheads="1"/>
              </p:cNvSpPr>
              <p:nvPr/>
            </p:nvSpPr>
            <p:spPr bwMode="auto">
              <a:xfrm>
                <a:off x="1152" y="2784"/>
                <a:ext cx="368" cy="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 Q</a:t>
                </a:r>
              </a:p>
            </p:txBody>
          </p:sp>
          <p:sp>
            <p:nvSpPr>
              <p:cNvPr id="292890" name="Text Box 26"/>
              <p:cNvSpPr txBox="1">
                <a:spLocks noChangeArrowheads="1"/>
              </p:cNvSpPr>
              <p:nvPr/>
            </p:nvSpPr>
            <p:spPr bwMode="auto">
              <a:xfrm>
                <a:off x="1728" y="2784"/>
                <a:ext cx="422" cy="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 M </a:t>
                </a:r>
              </a:p>
            </p:txBody>
          </p:sp>
          <p:sp>
            <p:nvSpPr>
              <p:cNvPr id="292891" name="Text Box 27"/>
              <p:cNvSpPr txBox="1">
                <a:spLocks noChangeArrowheads="1"/>
              </p:cNvSpPr>
              <p:nvPr/>
            </p:nvSpPr>
            <p:spPr bwMode="auto">
              <a:xfrm>
                <a:off x="2208" y="2784"/>
                <a:ext cx="586" cy="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 M</a:t>
                </a:r>
                <a:r>
                  <a:rPr lang="en-US" baseline="30000">
                    <a:cs typeface="+mn-cs"/>
                  </a:rPr>
                  <a:t>2</a:t>
                </a:r>
                <a:r>
                  <a:rPr lang="en-US">
                    <a:cs typeface="+mn-cs"/>
                  </a:rPr>
                  <a:t>/Q</a:t>
                </a:r>
              </a:p>
            </p:txBody>
          </p:sp>
        </p:grpSp>
      </p:grpSp>
      <p:sp>
        <p:nvSpPr>
          <p:cNvPr id="292893" name="Line 29"/>
          <p:cNvSpPr>
            <a:spLocks noChangeShapeType="1"/>
          </p:cNvSpPr>
          <p:nvPr/>
        </p:nvSpPr>
        <p:spPr bwMode="auto">
          <a:xfrm flipV="1">
            <a:off x="990600" y="26670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92894" name="Text Box 30"/>
          <p:cNvSpPr txBox="1">
            <a:spLocks noChangeArrowheads="1"/>
          </p:cNvSpPr>
          <p:nvPr/>
        </p:nvSpPr>
        <p:spPr bwMode="auto">
          <a:xfrm>
            <a:off x="685800" y="274320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rgbClr val="FF0000"/>
                </a:solidFill>
                <a:cs typeface="+mn-cs"/>
              </a:rPr>
              <a:t>p</a:t>
            </a:r>
          </a:p>
        </p:txBody>
      </p:sp>
    </p:spTree>
    <p:extLst>
      <p:ext uri="{BB962C8B-B14F-4D97-AF65-F5344CB8AC3E}">
        <p14:creationId xmlns:p14="http://schemas.microsoft.com/office/powerpoint/2010/main" val="357062921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6" name="Picture 4" descr="blokhad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jdelijke aanduiding voor dianummer 1"/>
          <p:cNvSpPr>
            <a:spLocks noGrp="1"/>
          </p:cNvSpPr>
          <p:nvPr>
            <p:ph type="sldNum" sz="quarter" idx="12"/>
          </p:nvPr>
        </p:nvSpPr>
        <p:spPr/>
        <p:txBody>
          <a:bodyPr/>
          <a:lstStyle/>
          <a:p>
            <a:pPr>
              <a:defRPr/>
            </a:pPr>
            <a:fld id="{ECCB9A8B-7E72-3043-9063-0D85EA1062D9}" type="slidenum">
              <a:rPr lang="en-US" smtClean="0"/>
              <a:pPr>
                <a:defRPr/>
              </a:pPr>
              <a:t>24</a:t>
            </a:fld>
            <a:endParaRPr lang="en-US"/>
          </a:p>
        </p:txBody>
      </p:sp>
    </p:spTree>
    <p:extLst>
      <p:ext uri="{BB962C8B-B14F-4D97-AF65-F5344CB8AC3E}">
        <p14:creationId xmlns:p14="http://schemas.microsoft.com/office/powerpoint/2010/main" val="186792630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pPr algn="l" eaLnBrk="1" hangingPunct="1">
              <a:defRPr/>
            </a:pPr>
            <a:r>
              <a:rPr lang="en-US" sz="3200" dirty="0" smtClean="0">
                <a:cs typeface="+mj-cs"/>
              </a:rPr>
              <a:t>(calculation of) cross section in DIS</a:t>
            </a:r>
            <a:endParaRPr lang="en-GB" sz="3200" dirty="0" smtClean="0">
              <a:cs typeface="+mj-cs"/>
            </a:endParaRPr>
          </a:p>
        </p:txBody>
      </p:sp>
      <p:sp>
        <p:nvSpPr>
          <p:cNvPr id="19" name="Slide Number Placeholder 4"/>
          <p:cNvSpPr>
            <a:spLocks noGrp="1"/>
          </p:cNvSpPr>
          <p:nvPr>
            <p:ph type="sldNum" sz="quarter" idx="12"/>
          </p:nvPr>
        </p:nvSpPr>
        <p:spPr/>
        <p:txBody>
          <a:bodyPr/>
          <a:lstStyle/>
          <a:p>
            <a:pPr>
              <a:defRPr/>
            </a:pPr>
            <a:fld id="{D2F03FD9-BF75-794C-A4A0-802BBEA689DD}" type="slidenum">
              <a:rPr lang="en-US"/>
              <a:pPr>
                <a:defRPr/>
              </a:pPr>
              <a:t>25</a:t>
            </a:fld>
            <a:endParaRPr lang="en-US"/>
          </a:p>
        </p:txBody>
      </p:sp>
      <p:sp>
        <p:nvSpPr>
          <p:cNvPr id="174083" name="Text Box 3"/>
          <p:cNvSpPr txBox="1">
            <a:spLocks noChangeArrowheads="1"/>
          </p:cNvSpPr>
          <p:nvPr/>
        </p:nvSpPr>
        <p:spPr bwMode="auto">
          <a:xfrm>
            <a:off x="228600" y="2792413"/>
            <a:ext cx="24955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a:cs typeface="+mn-cs"/>
              </a:rPr>
              <a:t>Full calculation</a:t>
            </a:r>
            <a:endParaRPr lang="en-GB" sz="2800">
              <a:cs typeface="+mn-cs"/>
            </a:endParaRPr>
          </a:p>
        </p:txBody>
      </p:sp>
      <p:pic>
        <p:nvPicPr>
          <p:cNvPr id="46084" name="Picture 4" descr="dis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581400"/>
            <a:ext cx="22098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5" descr="di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505200"/>
            <a:ext cx="22098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6" descr="dis2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5181600"/>
            <a:ext cx="22098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7" descr="dis2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429000"/>
            <a:ext cx="22098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8" name="Text Box 8"/>
          <p:cNvSpPr txBox="1">
            <a:spLocks noChangeArrowheads="1"/>
          </p:cNvSpPr>
          <p:nvPr/>
        </p:nvSpPr>
        <p:spPr bwMode="auto">
          <a:xfrm>
            <a:off x="6248400" y="5334000"/>
            <a:ext cx="8445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a:cs typeface="+mn-cs"/>
              </a:rPr>
              <a:t>+ …</a:t>
            </a:r>
            <a:endParaRPr lang="en-GB" sz="2800">
              <a:cs typeface="+mn-cs"/>
            </a:endParaRPr>
          </a:p>
        </p:txBody>
      </p:sp>
      <p:sp>
        <p:nvSpPr>
          <p:cNvPr id="174089" name="Text Box 9"/>
          <p:cNvSpPr txBox="1">
            <a:spLocks noChangeArrowheads="1"/>
          </p:cNvSpPr>
          <p:nvPr/>
        </p:nvSpPr>
        <p:spPr bwMode="auto">
          <a:xfrm>
            <a:off x="3048000" y="3810000"/>
            <a:ext cx="4429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a:cs typeface="+mn-cs"/>
              </a:rPr>
              <a:t>+</a:t>
            </a:r>
            <a:endParaRPr lang="en-GB" sz="2800">
              <a:cs typeface="+mn-cs"/>
            </a:endParaRPr>
          </a:p>
        </p:txBody>
      </p:sp>
      <p:sp>
        <p:nvSpPr>
          <p:cNvPr id="174090" name="Text Box 10"/>
          <p:cNvSpPr txBox="1">
            <a:spLocks noChangeArrowheads="1"/>
          </p:cNvSpPr>
          <p:nvPr/>
        </p:nvSpPr>
        <p:spPr bwMode="auto">
          <a:xfrm>
            <a:off x="6172200" y="3962400"/>
            <a:ext cx="4429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a:cs typeface="+mn-cs"/>
              </a:rPr>
              <a:t>+</a:t>
            </a:r>
            <a:endParaRPr lang="en-GB" sz="2800">
              <a:cs typeface="+mn-cs"/>
            </a:endParaRPr>
          </a:p>
        </p:txBody>
      </p:sp>
      <p:sp>
        <p:nvSpPr>
          <p:cNvPr id="174091" name="Text Box 11"/>
          <p:cNvSpPr txBox="1">
            <a:spLocks noChangeArrowheads="1"/>
          </p:cNvSpPr>
          <p:nvPr/>
        </p:nvSpPr>
        <p:spPr bwMode="auto">
          <a:xfrm>
            <a:off x="2895600" y="5410200"/>
            <a:ext cx="4429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a:cs typeface="+mn-cs"/>
              </a:rPr>
              <a:t>+</a:t>
            </a:r>
            <a:endParaRPr lang="en-GB" sz="2800">
              <a:cs typeface="+mn-cs"/>
            </a:endParaRPr>
          </a:p>
        </p:txBody>
      </p:sp>
      <p:pic>
        <p:nvPicPr>
          <p:cNvPr id="46092" name="Picture 12" descr="blokhad1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219200"/>
            <a:ext cx="5562600"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093" name="Group 13"/>
          <p:cNvGrpSpPr>
            <a:grpSpLocks/>
          </p:cNvGrpSpPr>
          <p:nvPr/>
        </p:nvGrpSpPr>
        <p:grpSpPr bwMode="auto">
          <a:xfrm>
            <a:off x="609600" y="4419600"/>
            <a:ext cx="2286000" cy="2073275"/>
            <a:chOff x="384" y="2784"/>
            <a:chExt cx="1440" cy="1306"/>
          </a:xfrm>
        </p:grpSpPr>
        <p:sp>
          <p:nvSpPr>
            <p:cNvPr id="174094" name="AutoShape 14"/>
            <p:cNvSpPr>
              <a:spLocks noChangeArrowheads="1"/>
            </p:cNvSpPr>
            <p:nvPr/>
          </p:nvSpPr>
          <p:spPr bwMode="auto">
            <a:xfrm>
              <a:off x="960" y="3120"/>
              <a:ext cx="306" cy="432"/>
            </a:xfrm>
            <a:prstGeom prst="upArrow">
              <a:avLst>
                <a:gd name="adj1" fmla="val 50000"/>
                <a:gd name="adj2" fmla="val 35294"/>
              </a:avLst>
            </a:prstGeom>
            <a:solidFill>
              <a:srgbClr val="00FF0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4095" name="Text Box 15"/>
            <p:cNvSpPr txBox="1">
              <a:spLocks noChangeArrowheads="1"/>
            </p:cNvSpPr>
            <p:nvPr/>
          </p:nvSpPr>
          <p:spPr bwMode="auto">
            <a:xfrm>
              <a:off x="384" y="3456"/>
              <a:ext cx="1440" cy="634"/>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a:cs typeface="+mn-cs"/>
                </a:rPr>
                <a:t>LEADING (in 1/Q)</a:t>
              </a:r>
            </a:p>
            <a:p>
              <a:pPr>
                <a:defRPr/>
              </a:pPr>
              <a:endParaRPr lang="en-US" sz="2000">
                <a:cs typeface="+mn-cs"/>
              </a:endParaRPr>
            </a:p>
            <a:p>
              <a:pPr>
                <a:defRPr/>
              </a:pPr>
              <a:r>
                <a:rPr lang="en-US" sz="2000">
                  <a:cs typeface="+mn-cs"/>
                </a:rPr>
                <a:t>x = x</a:t>
              </a:r>
              <a:r>
                <a:rPr lang="en-US" sz="2000" baseline="-25000">
                  <a:cs typeface="+mn-cs"/>
                </a:rPr>
                <a:t>B</a:t>
              </a:r>
              <a:r>
                <a:rPr lang="en-US" sz="2000">
                  <a:cs typeface="+mn-cs"/>
                </a:rPr>
                <a:t> = </a:t>
              </a:r>
              <a:r>
                <a:rPr lang="en-US" sz="2000">
                  <a:latin typeface="Symbol" charset="0"/>
                  <a:cs typeface="+mn-cs"/>
                </a:rPr>
                <a:t>-</a:t>
              </a:r>
              <a:r>
                <a:rPr lang="en-US" sz="2000">
                  <a:cs typeface="+mn-cs"/>
                </a:rPr>
                <a:t>q</a:t>
              </a:r>
              <a:r>
                <a:rPr lang="en-US" sz="2000" baseline="30000">
                  <a:cs typeface="+mn-cs"/>
                </a:rPr>
                <a:t>2</a:t>
              </a:r>
              <a:r>
                <a:rPr lang="en-US" sz="2000">
                  <a:cs typeface="+mn-cs"/>
                </a:rPr>
                <a:t>/P.q</a:t>
              </a:r>
              <a:endParaRPr lang="en-GB" sz="2000">
                <a:cs typeface="+mn-cs"/>
              </a:endParaRPr>
            </a:p>
          </p:txBody>
        </p:sp>
        <p:sp>
          <p:nvSpPr>
            <p:cNvPr id="174096" name="Text Box 16"/>
            <p:cNvSpPr txBox="1">
              <a:spLocks noChangeArrowheads="1"/>
            </p:cNvSpPr>
            <p:nvPr/>
          </p:nvSpPr>
          <p:spPr bwMode="auto">
            <a:xfrm>
              <a:off x="912" y="2784"/>
              <a:ext cx="4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Symbol" charset="0"/>
                  <a:cs typeface="+mn-cs"/>
                </a:rPr>
                <a:t>F</a:t>
              </a:r>
              <a:r>
                <a:rPr lang="en-US">
                  <a:cs typeface="+mn-cs"/>
                </a:rPr>
                <a:t>(x)</a:t>
              </a:r>
              <a:endParaRPr lang="en-US">
                <a:latin typeface="Symbol" charset="0"/>
                <a:cs typeface="+mn-cs"/>
              </a:endParaRPr>
            </a:p>
          </p:txBody>
        </p:sp>
      </p:grpSp>
    </p:spTree>
    <p:extLst>
      <p:ext uri="{BB962C8B-B14F-4D97-AF65-F5344CB8AC3E}">
        <p14:creationId xmlns:p14="http://schemas.microsoft.com/office/powerpoint/2010/main" val="174729511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5"/>
          <p:cNvSpPr>
            <a:spLocks noGrp="1"/>
          </p:cNvSpPr>
          <p:nvPr>
            <p:ph type="sldNum" sz="quarter" idx="12"/>
          </p:nvPr>
        </p:nvSpPr>
        <p:spPr/>
        <p:txBody>
          <a:bodyPr/>
          <a:lstStyle/>
          <a:p>
            <a:pPr>
              <a:defRPr/>
            </a:pPr>
            <a:fld id="{46DFBAB5-D76F-4B40-9158-C7BEB017E6FE}" type="slidenum">
              <a:rPr lang="en-US"/>
              <a:pPr>
                <a:defRPr/>
              </a:pPr>
              <a:t>26</a:t>
            </a:fld>
            <a:endParaRPr lang="en-US"/>
          </a:p>
        </p:txBody>
      </p:sp>
      <p:sp>
        <p:nvSpPr>
          <p:cNvPr id="295939" name="Rectangle 3"/>
          <p:cNvSpPr>
            <a:spLocks noGrp="1" noChangeArrowheads="1"/>
          </p:cNvSpPr>
          <p:nvPr>
            <p:ph type="title"/>
          </p:nvPr>
        </p:nvSpPr>
        <p:spPr>
          <a:xfrm>
            <a:off x="1524000" y="304800"/>
            <a:ext cx="7162800" cy="563563"/>
          </a:xfrm>
        </p:spPr>
        <p:txBody>
          <a:bodyPr/>
          <a:lstStyle/>
          <a:p>
            <a:pPr eaLnBrk="1" hangingPunct="1">
              <a:defRPr/>
            </a:pPr>
            <a:r>
              <a:rPr lang="en-US" smtClean="0">
                <a:cs typeface="+mj-cs"/>
              </a:rPr>
              <a:t>Result for DIS</a:t>
            </a:r>
          </a:p>
        </p:txBody>
      </p:sp>
      <p:grpSp>
        <p:nvGrpSpPr>
          <p:cNvPr id="48131" name="Group 4"/>
          <p:cNvGrpSpPr>
            <a:grpSpLocks/>
          </p:cNvGrpSpPr>
          <p:nvPr/>
        </p:nvGrpSpPr>
        <p:grpSpPr bwMode="auto">
          <a:xfrm>
            <a:off x="457200" y="1447800"/>
            <a:ext cx="3694113" cy="2581275"/>
            <a:chOff x="288" y="2324"/>
            <a:chExt cx="2327" cy="1626"/>
          </a:xfrm>
        </p:grpSpPr>
        <p:pic>
          <p:nvPicPr>
            <p:cNvPr id="48135" name="Picture 5" descr="sidi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2544"/>
              <a:ext cx="2327" cy="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5942" name="Line 6"/>
            <p:cNvSpPr>
              <a:spLocks noChangeShapeType="1"/>
            </p:cNvSpPr>
            <p:nvPr/>
          </p:nvSpPr>
          <p:spPr bwMode="auto">
            <a:xfrm>
              <a:off x="528" y="2496"/>
              <a:ext cx="144"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95943" name="Line 7"/>
            <p:cNvSpPr>
              <a:spLocks noChangeShapeType="1"/>
            </p:cNvSpPr>
            <p:nvPr/>
          </p:nvSpPr>
          <p:spPr bwMode="auto">
            <a:xfrm>
              <a:off x="288" y="3696"/>
              <a:ext cx="2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95944" name="Text Box 8"/>
            <p:cNvSpPr txBox="1">
              <a:spLocks noChangeArrowheads="1"/>
            </p:cNvSpPr>
            <p:nvPr/>
          </p:nvSpPr>
          <p:spPr bwMode="auto">
            <a:xfrm>
              <a:off x="566" y="2324"/>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q</a:t>
              </a:r>
            </a:p>
          </p:txBody>
        </p:sp>
        <p:sp>
          <p:nvSpPr>
            <p:cNvPr id="295945" name="Text Box 9"/>
            <p:cNvSpPr txBox="1">
              <a:spLocks noChangeArrowheads="1"/>
            </p:cNvSpPr>
            <p:nvPr/>
          </p:nvSpPr>
          <p:spPr bwMode="auto">
            <a:xfrm>
              <a:off x="326" y="3700"/>
              <a:ext cx="20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cs typeface="+mn-cs"/>
                </a:rPr>
                <a:t>P</a:t>
              </a:r>
            </a:p>
          </p:txBody>
        </p:sp>
      </p:grpSp>
      <p:graphicFrame>
        <p:nvGraphicFramePr>
          <p:cNvPr id="48132" name="Object 24"/>
          <p:cNvGraphicFramePr>
            <a:graphicFrameLocks noChangeAspect="1"/>
          </p:cNvGraphicFramePr>
          <p:nvPr>
            <p:extLst>
              <p:ext uri="{D42A27DB-BD31-4B8C-83A1-F6EECF244321}">
                <p14:modId xmlns:p14="http://schemas.microsoft.com/office/powerpoint/2010/main" val="1052473892"/>
              </p:ext>
            </p:extLst>
          </p:nvPr>
        </p:nvGraphicFramePr>
        <p:xfrm>
          <a:off x="685799" y="4400585"/>
          <a:ext cx="7620001" cy="1115806"/>
        </p:xfrm>
        <a:graphic>
          <a:graphicData uri="http://schemas.openxmlformats.org/presentationml/2006/ole">
            <mc:AlternateContent xmlns:mc="http://schemas.openxmlformats.org/markup-compatibility/2006">
              <mc:Choice xmlns:v="urn:schemas-microsoft-com:vml" Requires="v">
                <p:oleObj spid="_x0000_s282646" name="Vergelijking" r:id="rId4" imgW="3822700" imgH="558800" progId="Equation.3">
                  <p:embed/>
                </p:oleObj>
              </mc:Choice>
              <mc:Fallback>
                <p:oleObj name="Vergelijking" r:id="rId4" imgW="3822700" imgH="558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799" y="4400585"/>
                        <a:ext cx="7620001" cy="1115806"/>
                      </a:xfrm>
                      <a:prstGeom prst="rect">
                        <a:avLst/>
                      </a:prstGeom>
                      <a:noFill/>
                      <a:ln>
                        <a:noFill/>
                      </a:ln>
                      <a:effectLst/>
                    </p:spPr>
                  </p:pic>
                </p:oleObj>
              </mc:Fallback>
            </mc:AlternateContent>
          </a:graphicData>
        </a:graphic>
      </p:graphicFrame>
      <p:sp>
        <p:nvSpPr>
          <p:cNvPr id="295974" name="Line 38"/>
          <p:cNvSpPr>
            <a:spLocks noChangeShapeType="1"/>
          </p:cNvSpPr>
          <p:nvPr/>
        </p:nvSpPr>
        <p:spPr bwMode="auto">
          <a:xfrm flipV="1">
            <a:off x="990600" y="27432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95975" name="Text Box 39"/>
          <p:cNvSpPr txBox="1">
            <a:spLocks noChangeArrowheads="1"/>
          </p:cNvSpPr>
          <p:nvPr/>
        </p:nvSpPr>
        <p:spPr bwMode="auto">
          <a:xfrm>
            <a:off x="685800" y="274320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rgbClr val="FF0000"/>
                </a:solidFill>
                <a:cs typeface="+mn-cs"/>
              </a:rPr>
              <a:t>p</a:t>
            </a:r>
          </a:p>
        </p:txBody>
      </p:sp>
    </p:spTree>
    <p:extLst>
      <p:ext uri="{BB962C8B-B14F-4D97-AF65-F5344CB8AC3E}">
        <p14:creationId xmlns:p14="http://schemas.microsoft.com/office/powerpoint/2010/main" val="251636631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Twist analysis (1)</a:t>
            </a:r>
            <a:endParaRPr lang="en-US" dirty="0"/>
          </a:p>
        </p:txBody>
      </p:sp>
      <p:sp>
        <p:nvSpPr>
          <p:cNvPr id="3" name="Content Placeholder 2"/>
          <p:cNvSpPr>
            <a:spLocks noGrp="1"/>
          </p:cNvSpPr>
          <p:nvPr>
            <p:ph sz="half" idx="1"/>
          </p:nvPr>
        </p:nvSpPr>
        <p:spPr>
          <a:xfrm>
            <a:off x="228600" y="1371600"/>
            <a:ext cx="6172200" cy="4754563"/>
          </a:xfrm>
        </p:spPr>
        <p:txBody>
          <a:bodyPr/>
          <a:lstStyle/>
          <a:p>
            <a:pPr>
              <a:defRPr/>
            </a:pPr>
            <a:r>
              <a:rPr lang="en-US" sz="2000" dirty="0" smtClean="0"/>
              <a:t>Dimensional analysis to determine importance in an expansion in inverse hard scale</a:t>
            </a:r>
          </a:p>
          <a:p>
            <a:pPr>
              <a:defRPr/>
            </a:pPr>
            <a:r>
              <a:rPr lang="en-US" sz="2000" dirty="0" smtClean="0"/>
              <a:t>Maximize contractions with n</a:t>
            </a:r>
          </a:p>
          <a:p>
            <a:pPr>
              <a:defRPr/>
            </a:pPr>
            <a:endParaRPr lang="en-US" sz="2000" dirty="0"/>
          </a:p>
          <a:p>
            <a:pPr>
              <a:defRPr/>
            </a:pPr>
            <a:endParaRPr lang="en-US" sz="2000" dirty="0" smtClean="0"/>
          </a:p>
          <a:p>
            <a:pPr>
              <a:defRPr/>
            </a:pPr>
            <a:endParaRPr lang="en-US" sz="2000" dirty="0"/>
          </a:p>
          <a:p>
            <a:pPr>
              <a:defRPr/>
            </a:pPr>
            <a:r>
              <a:rPr lang="en-US" sz="2000" dirty="0" smtClean="0"/>
              <a:t>… or maximize # of P’s in </a:t>
            </a:r>
            <a:r>
              <a:rPr lang="en-US" sz="2000" dirty="0" err="1" smtClean="0"/>
              <a:t>parametrization</a:t>
            </a:r>
            <a:r>
              <a:rPr lang="en-US" sz="2000" dirty="0" smtClean="0"/>
              <a:t> of </a:t>
            </a:r>
            <a:r>
              <a:rPr lang="en-US" sz="2000" dirty="0" smtClean="0">
                <a:latin typeface="Symbol" charset="2"/>
                <a:cs typeface="Symbol" charset="2"/>
              </a:rPr>
              <a:t>F</a:t>
            </a:r>
          </a:p>
          <a:p>
            <a:pPr>
              <a:defRPr/>
            </a:pPr>
            <a:endParaRPr lang="en-US" sz="2000" dirty="0">
              <a:latin typeface="Symbol" charset="2"/>
              <a:cs typeface="Symbol" charset="2"/>
            </a:endParaRPr>
          </a:p>
          <a:p>
            <a:pPr>
              <a:defRPr/>
            </a:pPr>
            <a:endParaRPr lang="en-US" sz="2000" dirty="0" smtClean="0">
              <a:latin typeface="Symbol" charset="2"/>
              <a:cs typeface="Symbol" charset="2"/>
            </a:endParaRPr>
          </a:p>
          <a:p>
            <a:pPr>
              <a:defRPr/>
            </a:pPr>
            <a:endParaRPr lang="en-US" sz="2000" dirty="0">
              <a:latin typeface="Symbol" charset="2"/>
              <a:cs typeface="Symbol" charset="2"/>
            </a:endParaRPr>
          </a:p>
          <a:p>
            <a:pPr>
              <a:defRPr/>
            </a:pPr>
            <a:endParaRPr lang="en-US" sz="2000" dirty="0" smtClean="0">
              <a:latin typeface="Symbol" charset="2"/>
              <a:cs typeface="Symbol" charset="2"/>
            </a:endParaRPr>
          </a:p>
          <a:p>
            <a:pPr>
              <a:defRPr/>
            </a:pPr>
            <a:r>
              <a:rPr lang="en-US" sz="2000" dirty="0" smtClean="0">
                <a:cs typeface="Symbol" charset="2"/>
              </a:rPr>
              <a:t>Note that these are densities! </a:t>
            </a:r>
            <a:r>
              <a:rPr lang="en-US" sz="2000" dirty="0" smtClean="0"/>
              <a:t> </a:t>
            </a:r>
            <a:endParaRPr lang="en-US" sz="2000" dirty="0" smtClean="0">
              <a:latin typeface="Symbol" charset="2"/>
              <a:cs typeface="Symbol" charset="2"/>
            </a:endParaRPr>
          </a:p>
          <a:p>
            <a:pPr>
              <a:defRPr/>
            </a:pPr>
            <a:endParaRPr lang="en-US" sz="2000" dirty="0"/>
          </a:p>
          <a:p>
            <a:pPr>
              <a:defRPr/>
            </a:pPr>
            <a:endParaRPr lang="en-US" sz="2000" dirty="0" smtClean="0"/>
          </a:p>
          <a:p>
            <a:pPr>
              <a:defRPr/>
            </a:pPr>
            <a:endParaRPr lang="en-US" sz="2000" dirty="0"/>
          </a:p>
          <a:p>
            <a:pPr>
              <a:defRPr/>
            </a:pPr>
            <a:endParaRPr lang="en-US" sz="2000" dirty="0"/>
          </a:p>
        </p:txBody>
      </p:sp>
      <p:sp>
        <p:nvSpPr>
          <p:cNvPr id="5" name="Slide Number Placeholder 4"/>
          <p:cNvSpPr>
            <a:spLocks noGrp="1"/>
          </p:cNvSpPr>
          <p:nvPr>
            <p:ph type="sldNum" sz="quarter" idx="12"/>
          </p:nvPr>
        </p:nvSpPr>
        <p:spPr/>
        <p:txBody>
          <a:bodyPr/>
          <a:lstStyle/>
          <a:p>
            <a:pPr>
              <a:defRPr/>
            </a:pPr>
            <a:fld id="{7E2E6AB5-FD67-4B4C-AF4D-32109E65C52F}" type="slidenum">
              <a:rPr lang="en-US" smtClean="0"/>
              <a:pPr>
                <a:defRPr/>
              </a:pPr>
              <a:t>27</a:t>
            </a:fld>
            <a:endParaRPr lang="en-US"/>
          </a:p>
        </p:txBody>
      </p:sp>
      <p:graphicFrame>
        <p:nvGraphicFramePr>
          <p:cNvPr id="41988" name="Object 4"/>
          <p:cNvGraphicFramePr>
            <a:graphicFrameLocks noChangeAspect="1"/>
          </p:cNvGraphicFramePr>
          <p:nvPr/>
        </p:nvGraphicFramePr>
        <p:xfrm>
          <a:off x="5486400" y="2081213"/>
          <a:ext cx="2703513" cy="423862"/>
        </p:xfrm>
        <a:graphic>
          <a:graphicData uri="http://schemas.openxmlformats.org/presentationml/2006/ole">
            <mc:AlternateContent xmlns:mc="http://schemas.openxmlformats.org/markup-compatibility/2006">
              <mc:Choice xmlns:v="urn:schemas-microsoft-com:vml" Requires="v">
                <p:oleObj spid="_x0000_s1051" name="Equation" r:id="rId3" imgW="1295400" imgH="203200" progId="Equation.3">
                  <p:embed/>
                </p:oleObj>
              </mc:Choice>
              <mc:Fallback>
                <p:oleObj name="Equation" r:id="rId3" imgW="1295400" imgH="203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081213"/>
                        <a:ext cx="2703513"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989" name="Object 5"/>
          <p:cNvGraphicFramePr>
            <a:graphicFrameLocks noChangeAspect="1"/>
          </p:cNvGraphicFramePr>
          <p:nvPr/>
        </p:nvGraphicFramePr>
        <p:xfrm>
          <a:off x="5486400" y="2538413"/>
          <a:ext cx="2895600" cy="452437"/>
        </p:xfrm>
        <a:graphic>
          <a:graphicData uri="http://schemas.openxmlformats.org/presentationml/2006/ole">
            <mc:AlternateContent xmlns:mc="http://schemas.openxmlformats.org/markup-compatibility/2006">
              <mc:Choice xmlns:v="urn:schemas-microsoft-com:vml" Requires="v">
                <p:oleObj spid="_x0000_s1052" name="Equation" r:id="rId5" imgW="1460500" imgH="228600" progId="Equation.DSMT4">
                  <p:embed/>
                </p:oleObj>
              </mc:Choice>
              <mc:Fallback>
                <p:oleObj name="Equation" r:id="rId5" imgW="146050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2538413"/>
                        <a:ext cx="2895600"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990" name="Object 4"/>
          <p:cNvGraphicFramePr>
            <a:graphicFrameLocks noChangeAspect="1"/>
          </p:cNvGraphicFramePr>
          <p:nvPr/>
        </p:nvGraphicFramePr>
        <p:xfrm>
          <a:off x="5486400" y="2995613"/>
          <a:ext cx="3516313" cy="536575"/>
        </p:xfrm>
        <a:graphic>
          <a:graphicData uri="http://schemas.openxmlformats.org/presentationml/2006/ole">
            <mc:AlternateContent xmlns:mc="http://schemas.openxmlformats.org/markup-compatibility/2006">
              <mc:Choice xmlns:v="urn:schemas-microsoft-com:vml" Requires="v">
                <p:oleObj spid="_x0000_s1053" name="Equation" r:id="rId7" imgW="1663700" imgH="254000" progId="Equation.3">
                  <p:embed/>
                </p:oleObj>
              </mc:Choice>
              <mc:Fallback>
                <p:oleObj name="Equation" r:id="rId7" imgW="1663700" imgH="2540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2995613"/>
                        <a:ext cx="351631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991" name="Object 5"/>
          <p:cNvGraphicFramePr>
            <a:graphicFrameLocks noChangeAspect="1"/>
          </p:cNvGraphicFramePr>
          <p:nvPr>
            <p:extLst>
              <p:ext uri="{D42A27DB-BD31-4B8C-83A1-F6EECF244321}">
                <p14:modId xmlns:p14="http://schemas.microsoft.com/office/powerpoint/2010/main" val="2584550327"/>
              </p:ext>
            </p:extLst>
          </p:nvPr>
        </p:nvGraphicFramePr>
        <p:xfrm>
          <a:off x="685800" y="4038600"/>
          <a:ext cx="8016875" cy="904875"/>
        </p:xfrm>
        <a:graphic>
          <a:graphicData uri="http://schemas.openxmlformats.org/presentationml/2006/ole">
            <mc:AlternateContent xmlns:mc="http://schemas.openxmlformats.org/markup-compatibility/2006">
              <mc:Choice xmlns:v="urn:schemas-microsoft-com:vml" Requires="v">
                <p:oleObj spid="_x0000_s1054" name="Equation" r:id="rId9" imgW="3924300" imgH="444500" progId="Equation.3">
                  <p:embed/>
                </p:oleObj>
              </mc:Choice>
              <mc:Fallback>
                <p:oleObj name="Equation" r:id="rId9" imgW="3924300" imgH="4445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4038600"/>
                        <a:ext cx="8016875" cy="904875"/>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5"/>
          <p:cNvGraphicFramePr>
            <a:graphicFrameLocks noChangeAspect="1"/>
          </p:cNvGraphicFramePr>
          <p:nvPr>
            <p:extLst>
              <p:ext uri="{D42A27DB-BD31-4B8C-83A1-F6EECF244321}">
                <p14:modId xmlns:p14="http://schemas.microsoft.com/office/powerpoint/2010/main" val="1657062899"/>
              </p:ext>
            </p:extLst>
          </p:nvPr>
        </p:nvGraphicFramePr>
        <p:xfrm>
          <a:off x="5105400" y="5334000"/>
          <a:ext cx="3606800" cy="517525"/>
        </p:xfrm>
        <a:graphic>
          <a:graphicData uri="http://schemas.openxmlformats.org/presentationml/2006/ole">
            <mc:AlternateContent xmlns:mc="http://schemas.openxmlformats.org/markup-compatibility/2006">
              <mc:Choice xmlns:v="urn:schemas-microsoft-com:vml" Requires="v">
                <p:oleObj spid="_x0000_s1055" name="Equation" r:id="rId11" imgW="1765300" imgH="254000" progId="Equation.3">
                  <p:embed/>
                </p:oleObj>
              </mc:Choice>
              <mc:Fallback>
                <p:oleObj name="Equation" r:id="rId11" imgW="1765300" imgH="254000" progId="Equation.3">
                  <p:embed/>
                  <p:pic>
                    <p:nvPicPr>
                      <p:cNvPr id="0" name=""/>
                      <p:cNvPicPr>
                        <a:picLocks noChangeAspect="1" noChangeArrowheads="1"/>
                      </p:cNvPicPr>
                      <p:nvPr/>
                    </p:nvPicPr>
                    <p:blipFill>
                      <a:blip r:embed="rId12"/>
                      <a:srcRect/>
                      <a:stretch>
                        <a:fillRect/>
                      </a:stretch>
                    </p:blipFill>
                    <p:spPr bwMode="auto">
                      <a:xfrm>
                        <a:off x="5105400" y="5334000"/>
                        <a:ext cx="3606800" cy="517525"/>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3407083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pPr>
              <a:defRPr/>
            </a:pPr>
            <a:r>
              <a:rPr lang="en-US" dirty="0" err="1"/>
              <a:t>P</a:t>
            </a:r>
            <a:r>
              <a:rPr lang="en-US" dirty="0" err="1" smtClean="0"/>
              <a:t>arametrization</a:t>
            </a:r>
            <a:r>
              <a:rPr lang="en-US" dirty="0" smtClean="0"/>
              <a:t> of TMDs</a:t>
            </a:r>
            <a:endParaRPr lang="en-US" dirty="0"/>
          </a:p>
        </p:txBody>
      </p:sp>
      <p:sp>
        <p:nvSpPr>
          <p:cNvPr id="5" name="Slide Number Placeholder 4"/>
          <p:cNvSpPr>
            <a:spLocks noGrp="1"/>
          </p:cNvSpPr>
          <p:nvPr>
            <p:ph type="sldNum" sz="quarter" idx="12"/>
          </p:nvPr>
        </p:nvSpPr>
        <p:spPr/>
        <p:txBody>
          <a:bodyPr/>
          <a:lstStyle/>
          <a:p>
            <a:pPr>
              <a:defRPr/>
            </a:pPr>
            <a:fld id="{8450657C-4940-0148-B99D-FE2A488D65B9}" type="slidenum">
              <a:rPr lang="en-US" smtClean="0"/>
              <a:pPr>
                <a:defRPr/>
              </a:pPr>
              <a:t>28</a:t>
            </a:fld>
            <a:endParaRPr lang="en-US"/>
          </a:p>
        </p:txBody>
      </p:sp>
    </p:spTree>
    <p:extLst>
      <p:ext uri="{BB962C8B-B14F-4D97-AF65-F5344CB8AC3E}">
        <p14:creationId xmlns:p14="http://schemas.microsoft.com/office/powerpoint/2010/main" val="429145486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smtClean="0"/>
              <a:t>Ingredients</a:t>
            </a:r>
            <a:r>
              <a:rPr lang="nl-NL" dirty="0" smtClean="0"/>
              <a:t> in </a:t>
            </a:r>
            <a:r>
              <a:rPr lang="nl-NL" dirty="0" err="1" smtClean="0"/>
              <a:t>parametrization</a:t>
            </a:r>
            <a:endParaRPr lang="nl-NL" dirty="0"/>
          </a:p>
        </p:txBody>
      </p:sp>
      <p:sp>
        <p:nvSpPr>
          <p:cNvPr id="6" name="Tijdelijke aanduiding voor inhoud 5"/>
          <p:cNvSpPr>
            <a:spLocks noGrp="1"/>
          </p:cNvSpPr>
          <p:nvPr>
            <p:ph idx="1"/>
          </p:nvPr>
        </p:nvSpPr>
        <p:spPr/>
        <p:txBody>
          <a:bodyPr/>
          <a:lstStyle/>
          <a:p>
            <a:r>
              <a:rPr lang="nl-NL" dirty="0" smtClean="0"/>
              <a:t>Building </a:t>
            </a:r>
            <a:r>
              <a:rPr lang="nl-NL" dirty="0" err="1" smtClean="0"/>
              <a:t>blocks</a:t>
            </a:r>
            <a:r>
              <a:rPr lang="nl-NL" dirty="0" smtClean="0"/>
              <a:t>: </a:t>
            </a:r>
            <a:r>
              <a:rPr lang="nl-NL" dirty="0" err="1" smtClean="0"/>
              <a:t>momenta</a:t>
            </a:r>
            <a:r>
              <a:rPr lang="nl-NL" dirty="0"/>
              <a:t> </a:t>
            </a:r>
            <a:r>
              <a:rPr lang="nl-NL" dirty="0" err="1" smtClean="0"/>
              <a:t>and</a:t>
            </a:r>
            <a:r>
              <a:rPr lang="nl-NL" dirty="0" smtClean="0"/>
              <a:t> spins</a:t>
            </a:r>
          </a:p>
          <a:p>
            <a:r>
              <a:rPr lang="nl-NL" dirty="0" smtClean="0"/>
              <a:t>Handling of spin in </a:t>
            </a:r>
            <a:r>
              <a:rPr lang="nl-NL" dirty="0" err="1" smtClean="0"/>
              <a:t>distributions</a:t>
            </a:r>
            <a:r>
              <a:rPr lang="nl-NL" dirty="0" smtClean="0"/>
              <a:t> (spin of </a:t>
            </a:r>
            <a:r>
              <a:rPr lang="nl-NL" dirty="0" err="1" smtClean="0"/>
              <a:t>hadrons</a:t>
            </a:r>
            <a:r>
              <a:rPr lang="nl-NL" dirty="0" smtClean="0"/>
              <a:t> </a:t>
            </a:r>
            <a:r>
              <a:rPr lang="nl-NL" dirty="0" err="1" smtClean="0"/>
              <a:t>can</a:t>
            </a:r>
            <a:r>
              <a:rPr lang="nl-NL" dirty="0" smtClean="0"/>
              <a:t> </a:t>
            </a:r>
            <a:r>
              <a:rPr lang="nl-NL" dirty="0" err="1" smtClean="0"/>
              <a:t>be</a:t>
            </a:r>
            <a:r>
              <a:rPr lang="nl-NL" dirty="0" smtClean="0"/>
              <a:t> </a:t>
            </a:r>
            <a:r>
              <a:rPr lang="nl-NL" dirty="0" err="1" smtClean="0"/>
              <a:t>tuned</a:t>
            </a:r>
            <a:r>
              <a:rPr lang="nl-NL" dirty="0" smtClean="0"/>
              <a:t>)</a:t>
            </a:r>
            <a:endParaRPr lang="nl-NL" dirty="0"/>
          </a:p>
          <a:p>
            <a:r>
              <a:rPr lang="nl-NL" dirty="0" smtClean="0"/>
              <a:t>Handling of spin in </a:t>
            </a:r>
            <a:r>
              <a:rPr lang="nl-NL" dirty="0" err="1" smtClean="0"/>
              <a:t>fragmentations</a:t>
            </a:r>
            <a:r>
              <a:rPr lang="nl-NL" dirty="0" smtClean="0"/>
              <a:t> (spin of </a:t>
            </a:r>
            <a:r>
              <a:rPr lang="nl-NL" dirty="0" err="1" smtClean="0"/>
              <a:t>produced</a:t>
            </a:r>
            <a:r>
              <a:rPr lang="nl-NL" dirty="0" smtClean="0"/>
              <a:t> </a:t>
            </a:r>
            <a:r>
              <a:rPr lang="nl-NL" dirty="0" err="1" smtClean="0"/>
              <a:t>hadrons</a:t>
            </a:r>
            <a:r>
              <a:rPr lang="nl-NL" dirty="0" smtClean="0"/>
              <a:t> </a:t>
            </a:r>
            <a:r>
              <a:rPr lang="nl-NL" dirty="0" err="1" smtClean="0"/>
              <a:t>cannot</a:t>
            </a:r>
            <a:r>
              <a:rPr lang="nl-NL" dirty="0" smtClean="0"/>
              <a:t> </a:t>
            </a:r>
            <a:r>
              <a:rPr lang="nl-NL" dirty="0" err="1" smtClean="0"/>
              <a:t>be</a:t>
            </a:r>
            <a:r>
              <a:rPr lang="nl-NL" dirty="0" smtClean="0"/>
              <a:t> </a:t>
            </a:r>
            <a:r>
              <a:rPr lang="nl-NL" dirty="0" err="1" smtClean="0"/>
              <a:t>tuned</a:t>
            </a:r>
            <a:r>
              <a:rPr lang="nl-NL" dirty="0" smtClean="0"/>
              <a:t>!)</a:t>
            </a:r>
          </a:p>
          <a:p>
            <a:r>
              <a:rPr lang="nl-NL" dirty="0" err="1" smtClean="0"/>
              <a:t>Color</a:t>
            </a:r>
            <a:r>
              <a:rPr lang="nl-NL" dirty="0" smtClean="0"/>
              <a:t> </a:t>
            </a:r>
            <a:r>
              <a:rPr lang="nl-NL" dirty="0" err="1" smtClean="0"/>
              <a:t>summation</a:t>
            </a:r>
            <a:r>
              <a:rPr lang="nl-NL" dirty="0" smtClean="0"/>
              <a:t> in </a:t>
            </a:r>
            <a:r>
              <a:rPr lang="nl-NL" dirty="0" err="1" smtClean="0"/>
              <a:t>distribution</a:t>
            </a:r>
            <a:r>
              <a:rPr lang="nl-NL" dirty="0" smtClean="0"/>
              <a:t> </a:t>
            </a:r>
            <a:r>
              <a:rPr lang="nl-NL" dirty="0" err="1" smtClean="0"/>
              <a:t>functions</a:t>
            </a:r>
            <a:endParaRPr lang="nl-NL" dirty="0" smtClean="0"/>
          </a:p>
          <a:p>
            <a:r>
              <a:rPr lang="nl-NL" dirty="0" err="1" smtClean="0"/>
              <a:t>Color</a:t>
            </a:r>
            <a:r>
              <a:rPr lang="nl-NL" dirty="0" smtClean="0"/>
              <a:t> </a:t>
            </a:r>
            <a:r>
              <a:rPr lang="nl-NL" dirty="0" err="1" smtClean="0"/>
              <a:t>averaging</a:t>
            </a:r>
            <a:r>
              <a:rPr lang="nl-NL" dirty="0" smtClean="0"/>
              <a:t> in </a:t>
            </a:r>
            <a:r>
              <a:rPr lang="nl-NL" dirty="0" err="1" smtClean="0"/>
              <a:t>fragmentation</a:t>
            </a:r>
            <a:r>
              <a:rPr lang="nl-NL" dirty="0" smtClean="0"/>
              <a:t> </a:t>
            </a:r>
            <a:r>
              <a:rPr lang="nl-NL" dirty="0" err="1" smtClean="0"/>
              <a:t>functions</a:t>
            </a:r>
            <a:endParaRPr lang="nl-NL" dirty="0" smtClean="0"/>
          </a:p>
          <a:p>
            <a:pPr marL="0" indent="0">
              <a:buNone/>
            </a:pPr>
            <a:endParaRPr lang="nl-NL" dirty="0"/>
          </a:p>
        </p:txBody>
      </p:sp>
      <p:sp>
        <p:nvSpPr>
          <p:cNvPr id="5" name="Tijdelijke aanduiding voor dianummer 4"/>
          <p:cNvSpPr>
            <a:spLocks noGrp="1"/>
          </p:cNvSpPr>
          <p:nvPr>
            <p:ph type="sldNum" sz="quarter" idx="12"/>
          </p:nvPr>
        </p:nvSpPr>
        <p:spPr/>
        <p:txBody>
          <a:bodyPr/>
          <a:lstStyle/>
          <a:p>
            <a:pPr>
              <a:defRPr/>
            </a:pPr>
            <a:fld id="{60919974-E1AF-7D49-91E5-B74D28A366AF}" type="slidenum">
              <a:rPr lang="en-US" smtClean="0"/>
              <a:pPr>
                <a:defRPr/>
              </a:pPr>
              <a:t>29</a:t>
            </a:fld>
            <a:endParaRPr lang="en-US"/>
          </a:p>
        </p:txBody>
      </p:sp>
    </p:spTree>
    <p:extLst>
      <p:ext uri="{BB962C8B-B14F-4D97-AF65-F5344CB8AC3E}">
        <p14:creationId xmlns:p14="http://schemas.microsoft.com/office/powerpoint/2010/main" val="234924784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Collaborators (</a:t>
            </a:r>
            <a:r>
              <a:rPr lang="nl-NL" dirty="0" err="1" smtClean="0"/>
              <a:t>a.o</a:t>
            </a:r>
            <a:r>
              <a:rPr lang="nl-NL" dirty="0" smtClean="0"/>
              <a:t>.)</a:t>
            </a:r>
            <a:endParaRPr lang="nl-NL" dirty="0"/>
          </a:p>
        </p:txBody>
      </p:sp>
      <p:sp>
        <p:nvSpPr>
          <p:cNvPr id="3" name="Tijdelijke aanduiding voor inhoud 2"/>
          <p:cNvSpPr>
            <a:spLocks noGrp="1"/>
          </p:cNvSpPr>
          <p:nvPr>
            <p:ph idx="1"/>
          </p:nvPr>
        </p:nvSpPr>
        <p:spPr/>
        <p:txBody>
          <a:bodyPr/>
          <a:lstStyle/>
          <a:p>
            <a:endParaRPr lang="nl-NL" dirty="0" smtClean="0"/>
          </a:p>
          <a:p>
            <a:endParaRPr lang="nl-NL" dirty="0"/>
          </a:p>
          <a:p>
            <a:endParaRPr lang="nl-NL" dirty="0"/>
          </a:p>
        </p:txBody>
      </p:sp>
      <p:sp>
        <p:nvSpPr>
          <p:cNvPr id="4" name="Tijdelijke aanduiding voor dianummer 3"/>
          <p:cNvSpPr>
            <a:spLocks noGrp="1"/>
          </p:cNvSpPr>
          <p:nvPr>
            <p:ph type="sldNum" sz="quarter" idx="12"/>
          </p:nvPr>
        </p:nvSpPr>
        <p:spPr/>
        <p:txBody>
          <a:bodyPr/>
          <a:lstStyle/>
          <a:p>
            <a:pPr>
              <a:defRPr/>
            </a:pPr>
            <a:fld id="{55FF5543-E671-FF41-AAA2-21C7701FC712}" type="slidenum">
              <a:rPr lang="en-US" smtClean="0"/>
              <a:pPr>
                <a:defRPr/>
              </a:pPr>
              <a:t>3</a:t>
            </a:fld>
            <a:endParaRPr lang="en-US"/>
          </a:p>
        </p:txBody>
      </p:sp>
      <p:pic>
        <p:nvPicPr>
          <p:cNvPr id="5" name="Afbeelding 4" descr="danie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0461" y="1371600"/>
            <a:ext cx="1084139" cy="1318215"/>
          </a:xfrm>
          <a:prstGeom prst="rect">
            <a:avLst/>
          </a:prstGeom>
        </p:spPr>
      </p:pic>
      <p:pic>
        <p:nvPicPr>
          <p:cNvPr id="6" name="Afbeelding 5"/>
          <p:cNvPicPr>
            <a:picLocks noChangeAspect="1"/>
          </p:cNvPicPr>
          <p:nvPr/>
        </p:nvPicPr>
        <p:blipFill>
          <a:blip r:embed="rId3"/>
          <a:stretch>
            <a:fillRect/>
          </a:stretch>
        </p:blipFill>
        <p:spPr>
          <a:xfrm>
            <a:off x="2590800" y="1371600"/>
            <a:ext cx="990600" cy="1320800"/>
          </a:xfrm>
          <a:prstGeom prst="rect">
            <a:avLst/>
          </a:prstGeom>
        </p:spPr>
      </p:pic>
      <p:pic>
        <p:nvPicPr>
          <p:cNvPr id="7" name="Afbeelding 6" descr="A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1371600"/>
            <a:ext cx="1295399" cy="1344282"/>
          </a:xfrm>
          <a:prstGeom prst="rect">
            <a:avLst/>
          </a:prstGeom>
        </p:spPr>
      </p:pic>
      <p:pic>
        <p:nvPicPr>
          <p:cNvPr id="8" name="Afbeelding 7"/>
          <p:cNvPicPr>
            <a:picLocks noChangeAspect="1"/>
          </p:cNvPicPr>
          <p:nvPr/>
        </p:nvPicPr>
        <p:blipFill>
          <a:blip r:embed="rId5"/>
          <a:stretch>
            <a:fillRect/>
          </a:stretch>
        </p:blipFill>
        <p:spPr>
          <a:xfrm>
            <a:off x="1443480" y="5105400"/>
            <a:ext cx="934227" cy="1371600"/>
          </a:xfrm>
          <a:prstGeom prst="rect">
            <a:avLst/>
          </a:prstGeom>
        </p:spPr>
      </p:pic>
      <p:pic>
        <p:nvPicPr>
          <p:cNvPr id="9" name="Afbeelding 8"/>
          <p:cNvPicPr>
            <a:picLocks noChangeAspect="1"/>
          </p:cNvPicPr>
          <p:nvPr/>
        </p:nvPicPr>
        <p:blipFill>
          <a:blip r:embed="rId6"/>
          <a:stretch>
            <a:fillRect/>
          </a:stretch>
        </p:blipFill>
        <p:spPr>
          <a:xfrm>
            <a:off x="4343400" y="5105400"/>
            <a:ext cx="1143000" cy="1383047"/>
          </a:xfrm>
          <a:prstGeom prst="rect">
            <a:avLst/>
          </a:prstGeom>
        </p:spPr>
      </p:pic>
      <p:pic>
        <p:nvPicPr>
          <p:cNvPr id="10" name="Afbeelding 9"/>
          <p:cNvPicPr>
            <a:picLocks noChangeAspect="1"/>
          </p:cNvPicPr>
          <p:nvPr/>
        </p:nvPicPr>
        <p:blipFill>
          <a:blip r:embed="rId7"/>
          <a:stretch>
            <a:fillRect/>
          </a:stretch>
        </p:blipFill>
        <p:spPr>
          <a:xfrm>
            <a:off x="2819400" y="5105400"/>
            <a:ext cx="1219200" cy="1346871"/>
          </a:xfrm>
          <a:prstGeom prst="rect">
            <a:avLst/>
          </a:prstGeom>
        </p:spPr>
      </p:pic>
      <p:pic>
        <p:nvPicPr>
          <p:cNvPr id="11" name="Afbeelding 10"/>
          <p:cNvPicPr>
            <a:picLocks noChangeAspect="1"/>
          </p:cNvPicPr>
          <p:nvPr/>
        </p:nvPicPr>
        <p:blipFill>
          <a:blip r:embed="rId8"/>
          <a:stretch>
            <a:fillRect/>
          </a:stretch>
        </p:blipFill>
        <p:spPr>
          <a:xfrm>
            <a:off x="1443481" y="3352800"/>
            <a:ext cx="1076088" cy="1371600"/>
          </a:xfrm>
          <a:prstGeom prst="rect">
            <a:avLst/>
          </a:prstGeom>
        </p:spPr>
      </p:pic>
      <p:pic>
        <p:nvPicPr>
          <p:cNvPr id="12" name="Afbeelding 11"/>
          <p:cNvPicPr>
            <a:picLocks noChangeAspect="1"/>
          </p:cNvPicPr>
          <p:nvPr/>
        </p:nvPicPr>
        <p:blipFill>
          <a:blip r:embed="rId9"/>
          <a:stretch>
            <a:fillRect/>
          </a:stretch>
        </p:blipFill>
        <p:spPr>
          <a:xfrm>
            <a:off x="2743200" y="3352800"/>
            <a:ext cx="1143000" cy="1396345"/>
          </a:xfrm>
          <a:prstGeom prst="rect">
            <a:avLst/>
          </a:prstGeom>
        </p:spPr>
      </p:pic>
      <p:pic>
        <p:nvPicPr>
          <p:cNvPr id="13" name="Afbeelding 12"/>
          <p:cNvPicPr>
            <a:picLocks noChangeAspect="1"/>
          </p:cNvPicPr>
          <p:nvPr/>
        </p:nvPicPr>
        <p:blipFill>
          <a:blip r:embed="rId10"/>
          <a:stretch>
            <a:fillRect/>
          </a:stretch>
        </p:blipFill>
        <p:spPr>
          <a:xfrm>
            <a:off x="4191000" y="3352800"/>
            <a:ext cx="1371600" cy="1433836"/>
          </a:xfrm>
          <a:prstGeom prst="rect">
            <a:avLst/>
          </a:prstGeom>
        </p:spPr>
      </p:pic>
      <p:pic>
        <p:nvPicPr>
          <p:cNvPr id="15" name="Afbeelding 14"/>
          <p:cNvPicPr>
            <a:picLocks noChangeAspect="1"/>
          </p:cNvPicPr>
          <p:nvPr/>
        </p:nvPicPr>
        <p:blipFill>
          <a:blip r:embed="rId11"/>
          <a:stretch>
            <a:fillRect/>
          </a:stretch>
        </p:blipFill>
        <p:spPr>
          <a:xfrm>
            <a:off x="5791200" y="5105400"/>
            <a:ext cx="914400" cy="1334278"/>
          </a:xfrm>
          <a:prstGeom prst="rect">
            <a:avLst/>
          </a:prstGeom>
        </p:spPr>
      </p:pic>
      <p:pic>
        <p:nvPicPr>
          <p:cNvPr id="16" name="Afbeelding 15"/>
          <p:cNvPicPr>
            <a:picLocks noChangeAspect="1"/>
          </p:cNvPicPr>
          <p:nvPr/>
        </p:nvPicPr>
        <p:blipFill>
          <a:blip r:embed="rId12"/>
          <a:stretch>
            <a:fillRect/>
          </a:stretch>
        </p:blipFill>
        <p:spPr>
          <a:xfrm>
            <a:off x="5715000" y="3352800"/>
            <a:ext cx="1371600" cy="1371600"/>
          </a:xfrm>
          <a:prstGeom prst="rect">
            <a:avLst/>
          </a:prstGeom>
        </p:spPr>
      </p:pic>
      <p:sp>
        <p:nvSpPr>
          <p:cNvPr id="17" name="Tekstvak 16"/>
          <p:cNvSpPr txBox="1"/>
          <p:nvPr/>
        </p:nvSpPr>
        <p:spPr>
          <a:xfrm>
            <a:off x="1447800" y="2667000"/>
            <a:ext cx="1002122" cy="461665"/>
          </a:xfrm>
          <a:prstGeom prst="rect">
            <a:avLst/>
          </a:prstGeom>
          <a:noFill/>
        </p:spPr>
        <p:txBody>
          <a:bodyPr wrap="none" rtlCol="0">
            <a:spAutoFit/>
          </a:bodyPr>
          <a:lstStyle/>
          <a:p>
            <a:r>
              <a:rPr lang="nl-NL" sz="1200" dirty="0" smtClean="0"/>
              <a:t>Daniel Boer</a:t>
            </a:r>
          </a:p>
          <a:p>
            <a:r>
              <a:rPr lang="nl-NL" sz="1200" dirty="0" smtClean="0"/>
              <a:t>(Groningen)</a:t>
            </a:r>
            <a:endParaRPr lang="nl-NL" sz="1200" dirty="0"/>
          </a:p>
        </p:txBody>
      </p:sp>
      <p:sp>
        <p:nvSpPr>
          <p:cNvPr id="18" name="Tekstvak 17"/>
          <p:cNvSpPr txBox="1"/>
          <p:nvPr/>
        </p:nvSpPr>
        <p:spPr>
          <a:xfrm>
            <a:off x="2514600" y="2667000"/>
            <a:ext cx="1398790" cy="461665"/>
          </a:xfrm>
          <a:prstGeom prst="rect">
            <a:avLst/>
          </a:prstGeom>
          <a:noFill/>
        </p:spPr>
        <p:txBody>
          <a:bodyPr wrap="none" rtlCol="0">
            <a:spAutoFit/>
          </a:bodyPr>
          <a:lstStyle/>
          <a:p>
            <a:r>
              <a:rPr lang="nl-NL" sz="1200" dirty="0" smtClean="0"/>
              <a:t>Leonard </a:t>
            </a:r>
            <a:r>
              <a:rPr lang="nl-NL" sz="1200" dirty="0" err="1" smtClean="0"/>
              <a:t>Gamberg</a:t>
            </a:r>
            <a:endParaRPr lang="nl-NL" sz="1200" dirty="0" smtClean="0"/>
          </a:p>
          <a:p>
            <a:r>
              <a:rPr lang="nl-NL" sz="1200" dirty="0" smtClean="0"/>
              <a:t>(</a:t>
            </a:r>
            <a:r>
              <a:rPr lang="nl-NL" sz="1200" dirty="0" err="1" smtClean="0"/>
              <a:t>Penn</a:t>
            </a:r>
            <a:r>
              <a:rPr lang="nl-NL" sz="1200" dirty="0" smtClean="0"/>
              <a:t> State)</a:t>
            </a:r>
            <a:endParaRPr lang="nl-NL" sz="1200" dirty="0"/>
          </a:p>
        </p:txBody>
      </p:sp>
      <p:sp>
        <p:nvSpPr>
          <p:cNvPr id="19" name="Tekstvak 18"/>
          <p:cNvSpPr txBox="1"/>
          <p:nvPr/>
        </p:nvSpPr>
        <p:spPr>
          <a:xfrm>
            <a:off x="1447800" y="4724400"/>
            <a:ext cx="1266843" cy="276999"/>
          </a:xfrm>
          <a:prstGeom prst="rect">
            <a:avLst/>
          </a:prstGeom>
          <a:noFill/>
        </p:spPr>
        <p:txBody>
          <a:bodyPr wrap="none" rtlCol="0">
            <a:spAutoFit/>
          </a:bodyPr>
          <a:lstStyle/>
          <a:p>
            <a:r>
              <a:rPr lang="nl-NL" sz="1200" dirty="0" smtClean="0"/>
              <a:t>Maarten </a:t>
            </a:r>
            <a:r>
              <a:rPr lang="nl-NL" sz="1200" dirty="0" err="1" smtClean="0"/>
              <a:t>Buffing</a:t>
            </a:r>
            <a:endParaRPr lang="nl-NL" sz="1200" dirty="0"/>
          </a:p>
        </p:txBody>
      </p:sp>
      <p:sp>
        <p:nvSpPr>
          <p:cNvPr id="20" name="Tekstvak 19"/>
          <p:cNvSpPr txBox="1"/>
          <p:nvPr/>
        </p:nvSpPr>
        <p:spPr>
          <a:xfrm>
            <a:off x="3962400" y="2667000"/>
            <a:ext cx="1399316" cy="461665"/>
          </a:xfrm>
          <a:prstGeom prst="rect">
            <a:avLst/>
          </a:prstGeom>
          <a:noFill/>
        </p:spPr>
        <p:txBody>
          <a:bodyPr wrap="none" rtlCol="0">
            <a:spAutoFit/>
          </a:bodyPr>
          <a:lstStyle/>
          <a:p>
            <a:r>
              <a:rPr lang="nl-NL" sz="1200" dirty="0" err="1" smtClean="0"/>
              <a:t>Asmita</a:t>
            </a:r>
            <a:r>
              <a:rPr lang="nl-NL" sz="1200" dirty="0" smtClean="0"/>
              <a:t> </a:t>
            </a:r>
            <a:r>
              <a:rPr lang="nl-NL" sz="1200" dirty="0" err="1" smtClean="0"/>
              <a:t>Mukherjee</a:t>
            </a:r>
            <a:endParaRPr lang="nl-NL" sz="1200" dirty="0" smtClean="0"/>
          </a:p>
          <a:p>
            <a:r>
              <a:rPr lang="nl-NL" sz="1200" dirty="0" smtClean="0"/>
              <a:t>(Mumbai)</a:t>
            </a:r>
            <a:endParaRPr lang="nl-NL" sz="1200" dirty="0"/>
          </a:p>
        </p:txBody>
      </p:sp>
      <p:sp>
        <p:nvSpPr>
          <p:cNvPr id="22" name="Tekstvak 21"/>
          <p:cNvSpPr txBox="1"/>
          <p:nvPr/>
        </p:nvSpPr>
        <p:spPr>
          <a:xfrm>
            <a:off x="1432626" y="6477000"/>
            <a:ext cx="1317112" cy="276999"/>
          </a:xfrm>
          <a:prstGeom prst="rect">
            <a:avLst/>
          </a:prstGeom>
          <a:noFill/>
        </p:spPr>
        <p:txBody>
          <a:bodyPr wrap="none" rtlCol="0">
            <a:spAutoFit/>
          </a:bodyPr>
          <a:lstStyle/>
          <a:p>
            <a:r>
              <a:rPr lang="nl-NL" sz="1200" dirty="0" smtClean="0"/>
              <a:t>Tomas </a:t>
            </a:r>
            <a:r>
              <a:rPr lang="nl-NL" sz="1200" dirty="0" err="1" smtClean="0"/>
              <a:t>Kasemets</a:t>
            </a:r>
            <a:endParaRPr lang="nl-NL" sz="1200" dirty="0"/>
          </a:p>
        </p:txBody>
      </p:sp>
      <p:sp>
        <p:nvSpPr>
          <p:cNvPr id="23" name="Tekstvak 22"/>
          <p:cNvSpPr txBox="1"/>
          <p:nvPr/>
        </p:nvSpPr>
        <p:spPr>
          <a:xfrm>
            <a:off x="2667000" y="4724400"/>
            <a:ext cx="1143000" cy="276999"/>
          </a:xfrm>
          <a:prstGeom prst="rect">
            <a:avLst/>
          </a:prstGeom>
          <a:noFill/>
        </p:spPr>
        <p:txBody>
          <a:bodyPr wrap="square" rtlCol="0">
            <a:spAutoFit/>
          </a:bodyPr>
          <a:lstStyle/>
          <a:p>
            <a:r>
              <a:rPr lang="nl-NL" sz="1200" dirty="0" err="1" smtClean="0"/>
              <a:t>AndreaSignori</a:t>
            </a:r>
            <a:endParaRPr lang="nl-NL" sz="1200" dirty="0"/>
          </a:p>
        </p:txBody>
      </p:sp>
      <p:sp>
        <p:nvSpPr>
          <p:cNvPr id="24" name="Tekstvak 23"/>
          <p:cNvSpPr txBox="1"/>
          <p:nvPr/>
        </p:nvSpPr>
        <p:spPr>
          <a:xfrm>
            <a:off x="4114800" y="4724400"/>
            <a:ext cx="1306968" cy="276999"/>
          </a:xfrm>
          <a:prstGeom prst="rect">
            <a:avLst/>
          </a:prstGeom>
          <a:noFill/>
        </p:spPr>
        <p:txBody>
          <a:bodyPr wrap="none" rtlCol="0">
            <a:spAutoFit/>
          </a:bodyPr>
          <a:lstStyle/>
          <a:p>
            <a:r>
              <a:rPr lang="nl-NL" sz="1200" dirty="0" smtClean="0"/>
              <a:t>Sabrina </a:t>
            </a:r>
            <a:r>
              <a:rPr lang="nl-NL" sz="1200" dirty="0" err="1" smtClean="0"/>
              <a:t>Cotogno</a:t>
            </a:r>
            <a:endParaRPr lang="nl-NL" sz="1200" dirty="0"/>
          </a:p>
        </p:txBody>
      </p:sp>
      <p:sp>
        <p:nvSpPr>
          <p:cNvPr id="25" name="Tekstvak 24"/>
          <p:cNvSpPr txBox="1"/>
          <p:nvPr/>
        </p:nvSpPr>
        <p:spPr>
          <a:xfrm>
            <a:off x="4267200" y="6477000"/>
            <a:ext cx="1176524" cy="276999"/>
          </a:xfrm>
          <a:prstGeom prst="rect">
            <a:avLst/>
          </a:prstGeom>
          <a:noFill/>
        </p:spPr>
        <p:txBody>
          <a:bodyPr wrap="none" rtlCol="0">
            <a:spAutoFit/>
          </a:bodyPr>
          <a:lstStyle/>
          <a:p>
            <a:r>
              <a:rPr lang="nl-NL" sz="1200" dirty="0" err="1" smtClean="0"/>
              <a:t>Cristian</a:t>
            </a:r>
            <a:r>
              <a:rPr lang="nl-NL" sz="1200" dirty="0" smtClean="0"/>
              <a:t> </a:t>
            </a:r>
            <a:r>
              <a:rPr lang="nl-NL" sz="1200" dirty="0" err="1" smtClean="0"/>
              <a:t>Pisano</a:t>
            </a:r>
            <a:endParaRPr lang="nl-NL" sz="1200" dirty="0"/>
          </a:p>
        </p:txBody>
      </p:sp>
      <p:sp>
        <p:nvSpPr>
          <p:cNvPr id="26" name="Tekstvak 25"/>
          <p:cNvSpPr txBox="1"/>
          <p:nvPr/>
        </p:nvSpPr>
        <p:spPr>
          <a:xfrm>
            <a:off x="2743200" y="6477000"/>
            <a:ext cx="1379028" cy="276999"/>
          </a:xfrm>
          <a:prstGeom prst="rect">
            <a:avLst/>
          </a:prstGeom>
          <a:noFill/>
        </p:spPr>
        <p:txBody>
          <a:bodyPr wrap="none" rtlCol="0">
            <a:spAutoFit/>
          </a:bodyPr>
          <a:lstStyle/>
          <a:p>
            <a:r>
              <a:rPr lang="nl-NL" sz="1200" dirty="0" smtClean="0"/>
              <a:t>Miguel </a:t>
            </a:r>
            <a:r>
              <a:rPr lang="nl-NL" sz="1200" dirty="0" err="1" smtClean="0"/>
              <a:t>Echevarria</a:t>
            </a:r>
            <a:endParaRPr lang="nl-NL" sz="1200" dirty="0"/>
          </a:p>
        </p:txBody>
      </p:sp>
      <p:sp>
        <p:nvSpPr>
          <p:cNvPr id="27" name="Tekstvak 26"/>
          <p:cNvSpPr txBox="1"/>
          <p:nvPr/>
        </p:nvSpPr>
        <p:spPr>
          <a:xfrm>
            <a:off x="5638800" y="4724400"/>
            <a:ext cx="1109198" cy="276999"/>
          </a:xfrm>
          <a:prstGeom prst="rect">
            <a:avLst/>
          </a:prstGeom>
          <a:noFill/>
        </p:spPr>
        <p:txBody>
          <a:bodyPr wrap="none" rtlCol="0">
            <a:spAutoFit/>
          </a:bodyPr>
          <a:lstStyle/>
          <a:p>
            <a:r>
              <a:rPr lang="nl-NL" sz="1200" dirty="0" smtClean="0"/>
              <a:t>Tom van Daal</a:t>
            </a:r>
            <a:endParaRPr lang="nl-NL" sz="1200" dirty="0"/>
          </a:p>
        </p:txBody>
      </p:sp>
      <p:sp>
        <p:nvSpPr>
          <p:cNvPr id="28" name="Tekstvak 27"/>
          <p:cNvSpPr txBox="1"/>
          <p:nvPr/>
        </p:nvSpPr>
        <p:spPr>
          <a:xfrm>
            <a:off x="5715000" y="6477000"/>
            <a:ext cx="839818" cy="276999"/>
          </a:xfrm>
          <a:prstGeom prst="rect">
            <a:avLst/>
          </a:prstGeom>
          <a:noFill/>
        </p:spPr>
        <p:txBody>
          <a:bodyPr wrap="none" rtlCol="0">
            <a:spAutoFit/>
          </a:bodyPr>
          <a:lstStyle/>
          <a:p>
            <a:r>
              <a:rPr lang="nl-NL" sz="1200" dirty="0" err="1" smtClean="0"/>
              <a:t>Jian</a:t>
            </a:r>
            <a:r>
              <a:rPr lang="nl-NL" sz="1200" dirty="0" smtClean="0"/>
              <a:t> </a:t>
            </a:r>
            <a:r>
              <a:rPr lang="nl-NL" sz="1200" dirty="0" err="1" smtClean="0"/>
              <a:t>Zhou</a:t>
            </a:r>
            <a:endParaRPr lang="nl-NL" sz="1200" dirty="0"/>
          </a:p>
        </p:txBody>
      </p:sp>
    </p:spTree>
    <p:extLst>
      <p:ext uri="{BB962C8B-B14F-4D97-AF65-F5344CB8AC3E}">
        <p14:creationId xmlns:p14="http://schemas.microsoft.com/office/powerpoint/2010/main" val="43931860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Symmetry constraints</a:t>
            </a:r>
            <a:endParaRPr lang="en-US" dirty="0"/>
          </a:p>
        </p:txBody>
      </p:sp>
      <p:sp>
        <p:nvSpPr>
          <p:cNvPr id="4" name="Content Placeholder 3"/>
          <p:cNvSpPr>
            <a:spLocks noGrp="1"/>
          </p:cNvSpPr>
          <p:nvPr>
            <p:ph sz="half" idx="2"/>
          </p:nvPr>
        </p:nvSpPr>
        <p:spPr>
          <a:xfrm>
            <a:off x="5715000" y="1447800"/>
            <a:ext cx="3200400" cy="4602163"/>
          </a:xfrm>
        </p:spPr>
        <p:txBody>
          <a:bodyPr/>
          <a:lstStyle/>
          <a:p>
            <a:pPr>
              <a:lnSpc>
                <a:spcPct val="80000"/>
              </a:lnSpc>
              <a:defRPr/>
            </a:pPr>
            <a:r>
              <a:rPr lang="en-US" sz="2000" dirty="0" err="1" smtClean="0"/>
              <a:t>Hermiticity</a:t>
            </a:r>
            <a:endParaRPr lang="en-US" sz="2000" dirty="0"/>
          </a:p>
          <a:p>
            <a:pPr>
              <a:lnSpc>
                <a:spcPct val="80000"/>
              </a:lnSpc>
              <a:defRPr/>
            </a:pPr>
            <a:endParaRPr lang="en-US" sz="2000" dirty="0" smtClean="0"/>
          </a:p>
          <a:p>
            <a:pPr>
              <a:lnSpc>
                <a:spcPct val="80000"/>
              </a:lnSpc>
              <a:defRPr/>
            </a:pPr>
            <a:r>
              <a:rPr lang="en-US" sz="2000" dirty="0" smtClean="0"/>
              <a:t>Parity</a:t>
            </a:r>
            <a:endParaRPr lang="en-US" sz="2000" dirty="0"/>
          </a:p>
          <a:p>
            <a:pPr>
              <a:lnSpc>
                <a:spcPct val="80000"/>
              </a:lnSpc>
              <a:defRPr/>
            </a:pPr>
            <a:endParaRPr lang="en-US" sz="2000" dirty="0" smtClean="0"/>
          </a:p>
          <a:p>
            <a:pPr>
              <a:lnSpc>
                <a:spcPct val="80000"/>
              </a:lnSpc>
              <a:defRPr/>
            </a:pPr>
            <a:r>
              <a:rPr lang="en-US" sz="2000" dirty="0" smtClean="0"/>
              <a:t>Time reversal</a:t>
            </a:r>
          </a:p>
          <a:p>
            <a:pPr>
              <a:lnSpc>
                <a:spcPct val="80000"/>
              </a:lnSpc>
              <a:defRPr/>
            </a:pPr>
            <a:endParaRPr lang="en-US" sz="2000" dirty="0"/>
          </a:p>
          <a:p>
            <a:pPr>
              <a:lnSpc>
                <a:spcPct val="80000"/>
              </a:lnSpc>
              <a:defRPr/>
            </a:pPr>
            <a:r>
              <a:rPr lang="en-US" sz="2000" dirty="0" smtClean="0"/>
              <a:t>Charge conjugation (giving antiquark </a:t>
            </a:r>
            <a:r>
              <a:rPr lang="en-US" sz="2000" dirty="0" err="1" smtClean="0"/>
              <a:t>corr</a:t>
            </a:r>
            <a:r>
              <a:rPr lang="en-US" sz="2000" dirty="0" smtClean="0"/>
              <a:t>)</a:t>
            </a:r>
            <a:endParaRPr lang="en-US" sz="2000" dirty="0"/>
          </a:p>
        </p:txBody>
      </p:sp>
      <p:sp>
        <p:nvSpPr>
          <p:cNvPr id="5" name="Slide Number Placeholder 4"/>
          <p:cNvSpPr>
            <a:spLocks noGrp="1"/>
          </p:cNvSpPr>
          <p:nvPr>
            <p:ph type="sldNum" sz="quarter" idx="12"/>
          </p:nvPr>
        </p:nvSpPr>
        <p:spPr/>
        <p:txBody>
          <a:bodyPr/>
          <a:lstStyle/>
          <a:p>
            <a:pPr>
              <a:defRPr/>
            </a:pPr>
            <a:fld id="{6E745478-3A10-4342-B0A7-578B7866DD2A}" type="slidenum">
              <a:rPr lang="en-US" smtClean="0"/>
              <a:pPr>
                <a:defRPr/>
              </a:pPr>
              <a:t>30</a:t>
            </a:fld>
            <a:endParaRPr lang="en-US"/>
          </a:p>
        </p:txBody>
      </p:sp>
      <p:graphicFrame>
        <p:nvGraphicFramePr>
          <p:cNvPr id="53252" name="Object 3"/>
          <p:cNvGraphicFramePr>
            <a:graphicFrameLocks noChangeAspect="1"/>
          </p:cNvGraphicFramePr>
          <p:nvPr/>
        </p:nvGraphicFramePr>
        <p:xfrm>
          <a:off x="457200" y="1371600"/>
          <a:ext cx="3411538" cy="488950"/>
        </p:xfrm>
        <a:graphic>
          <a:graphicData uri="http://schemas.openxmlformats.org/presentationml/2006/ole">
            <mc:AlternateContent xmlns:mc="http://schemas.openxmlformats.org/markup-compatibility/2006">
              <mc:Choice xmlns:v="urn:schemas-microsoft-com:vml" Requires="v">
                <p:oleObj spid="_x0000_s303133" name="Equation" r:id="rId3" imgW="1778000" imgH="254000" progId="Equation.3">
                  <p:embed/>
                </p:oleObj>
              </mc:Choice>
              <mc:Fallback>
                <p:oleObj name="Equation" r:id="rId3" imgW="1778000" imgH="254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371600"/>
                        <a:ext cx="341153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3253" name="Object 3"/>
          <p:cNvGraphicFramePr>
            <a:graphicFrameLocks noChangeAspect="1"/>
          </p:cNvGraphicFramePr>
          <p:nvPr/>
        </p:nvGraphicFramePr>
        <p:xfrm>
          <a:off x="457200" y="1981200"/>
          <a:ext cx="3389313" cy="463550"/>
        </p:xfrm>
        <a:graphic>
          <a:graphicData uri="http://schemas.openxmlformats.org/presentationml/2006/ole">
            <mc:AlternateContent xmlns:mc="http://schemas.openxmlformats.org/markup-compatibility/2006">
              <mc:Choice xmlns:v="urn:schemas-microsoft-com:vml" Requires="v">
                <p:oleObj spid="_x0000_s303134" name="Equation" r:id="rId5" imgW="1765300" imgH="241300" progId="Equation.3">
                  <p:embed/>
                </p:oleObj>
              </mc:Choice>
              <mc:Fallback>
                <p:oleObj name="Equation" r:id="rId5" imgW="1765300" imgH="241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981200"/>
                        <a:ext cx="33893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3254" name="Object 3"/>
          <p:cNvGraphicFramePr>
            <a:graphicFrameLocks noChangeAspect="1"/>
          </p:cNvGraphicFramePr>
          <p:nvPr/>
        </p:nvGraphicFramePr>
        <p:xfrm>
          <a:off x="457200" y="2590800"/>
          <a:ext cx="5192713" cy="487363"/>
        </p:xfrm>
        <a:graphic>
          <a:graphicData uri="http://schemas.openxmlformats.org/presentationml/2006/ole">
            <mc:AlternateContent xmlns:mc="http://schemas.openxmlformats.org/markup-compatibility/2006">
              <mc:Choice xmlns:v="urn:schemas-microsoft-com:vml" Requires="v">
                <p:oleObj spid="_x0000_s303135" name="Equation" r:id="rId7" imgW="2705100" imgH="254000" progId="Equation.3">
                  <p:embed/>
                </p:oleObj>
              </mc:Choice>
              <mc:Fallback>
                <p:oleObj name="Equation" r:id="rId7" imgW="2705100" imgH="2540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2590800"/>
                        <a:ext cx="519271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3255" name="Object 3"/>
          <p:cNvGraphicFramePr>
            <a:graphicFrameLocks noChangeAspect="1"/>
          </p:cNvGraphicFramePr>
          <p:nvPr/>
        </p:nvGraphicFramePr>
        <p:xfrm>
          <a:off x="457200" y="3200400"/>
          <a:ext cx="3633788" cy="463550"/>
        </p:xfrm>
        <a:graphic>
          <a:graphicData uri="http://schemas.openxmlformats.org/presentationml/2006/ole">
            <mc:AlternateContent xmlns:mc="http://schemas.openxmlformats.org/markup-compatibility/2006">
              <mc:Choice xmlns:v="urn:schemas-microsoft-com:vml" Requires="v">
                <p:oleObj spid="_x0000_s303136" name="Equation" r:id="rId9" imgW="1892300" imgH="241300" progId="Equation.3">
                  <p:embed/>
                </p:oleObj>
              </mc:Choice>
              <mc:Fallback>
                <p:oleObj name="Equation" r:id="rId9" imgW="1892300" imgH="2413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3200400"/>
                        <a:ext cx="36337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3256" name="Object 5"/>
          <p:cNvGraphicFramePr>
            <a:graphicFrameLocks noChangeAspect="1"/>
          </p:cNvGraphicFramePr>
          <p:nvPr/>
        </p:nvGraphicFramePr>
        <p:xfrm>
          <a:off x="457200" y="4419600"/>
          <a:ext cx="6135688" cy="957263"/>
        </p:xfrm>
        <a:graphic>
          <a:graphicData uri="http://schemas.openxmlformats.org/presentationml/2006/ole">
            <mc:AlternateContent xmlns:mc="http://schemas.openxmlformats.org/markup-compatibility/2006">
              <mc:Choice xmlns:v="urn:schemas-microsoft-com:vml" Requires="v">
                <p:oleObj spid="_x0000_s303137" name="Equation" r:id="rId11" imgW="2921000" imgH="457200" progId="Equation.3">
                  <p:embed/>
                </p:oleObj>
              </mc:Choice>
              <mc:Fallback>
                <p:oleObj name="Equation" r:id="rId11" imgW="2921000" imgH="4572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 y="4419600"/>
                        <a:ext cx="6135688" cy="957263"/>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4" name="TextBox 13"/>
          <p:cNvSpPr txBox="1"/>
          <p:nvPr/>
        </p:nvSpPr>
        <p:spPr>
          <a:xfrm>
            <a:off x="381000" y="3962400"/>
            <a:ext cx="6745288" cy="400050"/>
          </a:xfrm>
          <a:prstGeom prst="rect">
            <a:avLst/>
          </a:prstGeom>
          <a:noFill/>
        </p:spPr>
        <p:txBody>
          <a:bodyPr wrap="none">
            <a:spAutoFit/>
          </a:bodyPr>
          <a:lstStyle/>
          <a:p>
            <a:pPr>
              <a:defRPr/>
            </a:pPr>
            <a:r>
              <a:rPr lang="en-US" sz="2000" dirty="0" err="1">
                <a:latin typeface="+mn-lt"/>
              </a:rPr>
              <a:t>Parametrization</a:t>
            </a:r>
            <a:r>
              <a:rPr lang="en-US" sz="2000" dirty="0">
                <a:latin typeface="+mn-lt"/>
              </a:rPr>
              <a:t> of TMD </a:t>
            </a:r>
            <a:r>
              <a:rPr lang="en-US" sz="2000" dirty="0" err="1">
                <a:latin typeface="+mn-lt"/>
              </a:rPr>
              <a:t>correlator</a:t>
            </a:r>
            <a:r>
              <a:rPr lang="en-US" sz="2000" dirty="0">
                <a:latin typeface="+mn-lt"/>
              </a:rPr>
              <a:t> for </a:t>
            </a:r>
            <a:r>
              <a:rPr lang="en-US" sz="2000" dirty="0" err="1">
                <a:latin typeface="+mn-lt"/>
              </a:rPr>
              <a:t>unpolarized</a:t>
            </a:r>
            <a:r>
              <a:rPr lang="en-US" sz="2000" dirty="0">
                <a:latin typeface="+mn-lt"/>
              </a:rPr>
              <a:t> hadron:</a:t>
            </a:r>
          </a:p>
        </p:txBody>
      </p:sp>
      <p:sp>
        <p:nvSpPr>
          <p:cNvPr id="15" name="TextBox 14"/>
          <p:cNvSpPr txBox="1"/>
          <p:nvPr/>
        </p:nvSpPr>
        <p:spPr>
          <a:xfrm>
            <a:off x="2438400" y="5715000"/>
            <a:ext cx="5626100" cy="400050"/>
          </a:xfrm>
          <a:prstGeom prst="rect">
            <a:avLst/>
          </a:prstGeom>
          <a:noFill/>
        </p:spPr>
        <p:txBody>
          <a:bodyPr wrap="none">
            <a:spAutoFit/>
          </a:bodyPr>
          <a:lstStyle/>
          <a:p>
            <a:pPr>
              <a:defRPr/>
            </a:pPr>
            <a:r>
              <a:rPr lang="en-US" sz="2000" dirty="0">
                <a:latin typeface="+mn-lt"/>
              </a:rPr>
              <a:t>(</a:t>
            </a:r>
            <a:r>
              <a:rPr lang="en-US" sz="2000" dirty="0" err="1">
                <a:latin typeface="+mn-lt"/>
              </a:rPr>
              <a:t>unpolarized</a:t>
            </a:r>
            <a:r>
              <a:rPr lang="en-US" sz="2000" dirty="0">
                <a:latin typeface="+mn-lt"/>
              </a:rPr>
              <a:t> and transversely polarized quarks)</a:t>
            </a:r>
          </a:p>
        </p:txBody>
      </p:sp>
      <p:cxnSp>
        <p:nvCxnSpPr>
          <p:cNvPr id="16" name="Straight Arrow Connector 15"/>
          <p:cNvCxnSpPr/>
          <p:nvPr/>
        </p:nvCxnSpPr>
        <p:spPr>
          <a:xfrm flipV="1">
            <a:off x="3200400" y="5410200"/>
            <a:ext cx="0" cy="3810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5486400" y="5410200"/>
            <a:ext cx="0" cy="3810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743200" y="6096000"/>
            <a:ext cx="947738" cy="400050"/>
          </a:xfrm>
          <a:prstGeom prst="rect">
            <a:avLst/>
          </a:prstGeom>
          <a:noFill/>
        </p:spPr>
        <p:txBody>
          <a:bodyPr wrap="none">
            <a:spAutoFit/>
          </a:bodyPr>
          <a:lstStyle/>
          <a:p>
            <a:pPr>
              <a:defRPr/>
            </a:pPr>
            <a:r>
              <a:rPr lang="en-US" sz="2000" dirty="0">
                <a:latin typeface="+mn-lt"/>
              </a:rPr>
              <a:t>T-even</a:t>
            </a:r>
          </a:p>
        </p:txBody>
      </p:sp>
      <p:sp>
        <p:nvSpPr>
          <p:cNvPr id="19" name="TextBox 18"/>
          <p:cNvSpPr txBox="1"/>
          <p:nvPr/>
        </p:nvSpPr>
        <p:spPr>
          <a:xfrm>
            <a:off x="4953000" y="6096000"/>
            <a:ext cx="831850" cy="400050"/>
          </a:xfrm>
          <a:prstGeom prst="rect">
            <a:avLst/>
          </a:prstGeom>
          <a:noFill/>
        </p:spPr>
        <p:txBody>
          <a:bodyPr wrap="none">
            <a:spAutoFit/>
          </a:bodyPr>
          <a:lstStyle/>
          <a:p>
            <a:pPr>
              <a:defRPr/>
            </a:pPr>
            <a:r>
              <a:rPr lang="en-US" sz="2000" dirty="0">
                <a:latin typeface="+mn-lt"/>
              </a:rPr>
              <a:t>T-odd</a:t>
            </a:r>
          </a:p>
        </p:txBody>
      </p:sp>
      <p:sp>
        <p:nvSpPr>
          <p:cNvPr id="20" name="TextBox 19"/>
          <p:cNvSpPr txBox="1"/>
          <p:nvPr/>
        </p:nvSpPr>
        <p:spPr>
          <a:xfrm>
            <a:off x="17463" y="6553200"/>
            <a:ext cx="8364537" cy="338138"/>
          </a:xfrm>
          <a:prstGeom prst="rect">
            <a:avLst/>
          </a:prstGeom>
          <a:solidFill>
            <a:schemeClr val="accent6">
              <a:lumMod val="20000"/>
              <a:lumOff val="80000"/>
            </a:schemeClr>
          </a:solidFill>
          <a:effectLst>
            <a:outerShdw blurRad="50800" dist="38100" dir="2700000" algn="tl" rotWithShape="0">
              <a:srgbClr val="000000">
                <a:alpha val="43000"/>
              </a:srgbClr>
            </a:outerShdw>
          </a:effectLst>
        </p:spPr>
        <p:txBody>
          <a:bodyPr>
            <a:spAutoFit/>
          </a:bodyPr>
          <a:lstStyle/>
          <a:p>
            <a:pPr>
              <a:defRPr/>
            </a:pPr>
            <a:r>
              <a:rPr lang="en-US" sz="1600" dirty="0">
                <a:latin typeface="Tahoma" charset="0"/>
              </a:rPr>
              <a:t>Mulders, </a:t>
            </a:r>
            <a:r>
              <a:rPr lang="en-US" sz="1600" dirty="0" err="1">
                <a:latin typeface="Tahoma" charset="0"/>
              </a:rPr>
              <a:t>Tangerman</a:t>
            </a:r>
            <a:r>
              <a:rPr lang="en-US" sz="1600" dirty="0">
                <a:latin typeface="Tahoma" charset="0"/>
              </a:rPr>
              <a:t>, Boer; </a:t>
            </a:r>
            <a:r>
              <a:rPr lang="en-US" sz="1600" dirty="0" err="1">
                <a:latin typeface="Tahoma" charset="0"/>
              </a:rPr>
              <a:t>Bacchetta</a:t>
            </a:r>
            <a:r>
              <a:rPr lang="en-US" sz="1600" dirty="0">
                <a:latin typeface="Tahoma" charset="0"/>
              </a:rPr>
              <a:t>, Diehl, </a:t>
            </a:r>
            <a:r>
              <a:rPr lang="en-US" sz="1600" dirty="0" err="1">
                <a:latin typeface="Tahoma" charset="0"/>
              </a:rPr>
              <a:t>Goeke</a:t>
            </a:r>
            <a:r>
              <a:rPr lang="en-US" sz="1600" dirty="0">
                <a:latin typeface="Tahoma" charset="0"/>
              </a:rPr>
              <a:t>, Metz, M, Schlegel, JHEP02 (2007) 093</a:t>
            </a:r>
          </a:p>
        </p:txBody>
      </p:sp>
    </p:spTree>
    <p:extLst>
      <p:ext uri="{BB962C8B-B14F-4D97-AF65-F5344CB8AC3E}">
        <p14:creationId xmlns:p14="http://schemas.microsoft.com/office/powerpoint/2010/main" val="305480887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4"/>
          <p:cNvSpPr>
            <a:spLocks noChangeArrowheads="1"/>
          </p:cNvSpPr>
          <p:nvPr/>
        </p:nvSpPr>
        <p:spPr bwMode="auto">
          <a:xfrm>
            <a:off x="838200" y="5257800"/>
            <a:ext cx="7391400" cy="914400"/>
          </a:xfrm>
          <a:prstGeom prst="rect">
            <a:avLst/>
          </a:prstGeom>
          <a:noFill/>
          <a:ln w="12700">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2" name="Rectangle 14"/>
          <p:cNvSpPr>
            <a:spLocks noChangeArrowheads="1"/>
          </p:cNvSpPr>
          <p:nvPr/>
        </p:nvSpPr>
        <p:spPr bwMode="auto">
          <a:xfrm>
            <a:off x="838200" y="2286000"/>
            <a:ext cx="7391400" cy="1219200"/>
          </a:xfrm>
          <a:prstGeom prst="rect">
            <a:avLst/>
          </a:prstGeom>
          <a:noFill/>
          <a:ln w="12700">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5" name="Rectangle 24"/>
          <p:cNvSpPr/>
          <p:nvPr/>
        </p:nvSpPr>
        <p:spPr>
          <a:xfrm>
            <a:off x="4876800" y="3810000"/>
            <a:ext cx="4267200" cy="9906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1447800" y="152400"/>
            <a:ext cx="7467600" cy="1066800"/>
          </a:xfrm>
        </p:spPr>
        <p:txBody>
          <a:bodyPr/>
          <a:lstStyle/>
          <a:p>
            <a:pPr>
              <a:defRPr/>
            </a:pPr>
            <a:r>
              <a:rPr lang="en-US" dirty="0" smtClean="0"/>
              <a:t>New information in TMD’s:</a:t>
            </a:r>
            <a:r>
              <a:rPr lang="en-US" dirty="0" smtClean="0">
                <a:sym typeface="Wingdings" charset="0"/>
              </a:rPr>
              <a:t> f(</a:t>
            </a:r>
            <a:r>
              <a:rPr lang="en-US" dirty="0" err="1" smtClean="0">
                <a:sym typeface="Wingdings" charset="0"/>
              </a:rPr>
              <a:t>x,p</a:t>
            </a:r>
            <a:r>
              <a:rPr lang="en-US" baseline="-25000" dirty="0" err="1" smtClean="0">
                <a:sym typeface="Wingdings" charset="0"/>
              </a:rPr>
              <a:t>T</a:t>
            </a:r>
            <a:r>
              <a:rPr lang="en-US" dirty="0" smtClean="0">
                <a:sym typeface="Wingdings" charset="0"/>
              </a:rPr>
              <a:t>) or D(1/</a:t>
            </a:r>
            <a:r>
              <a:rPr lang="en-US" dirty="0" err="1">
                <a:sym typeface="Wingdings" charset="0"/>
              </a:rPr>
              <a:t>z</a:t>
            </a:r>
            <a:r>
              <a:rPr lang="en-US" dirty="0" err="1" smtClean="0">
                <a:sym typeface="Wingdings" charset="0"/>
              </a:rPr>
              <a:t>,k</a:t>
            </a:r>
            <a:r>
              <a:rPr lang="en-US" baseline="-25000" dirty="0" err="1" smtClean="0">
                <a:sym typeface="Wingdings" charset="0"/>
              </a:rPr>
              <a:t>T</a:t>
            </a:r>
            <a:r>
              <a:rPr lang="en-US" dirty="0" smtClean="0">
                <a:sym typeface="Wingdings" charset="0"/>
              </a:rPr>
              <a:t>)</a:t>
            </a:r>
            <a:r>
              <a:rPr lang="en-US" dirty="0" smtClean="0"/>
              <a:t> </a:t>
            </a:r>
            <a:endParaRPr lang="en-US" dirty="0"/>
          </a:p>
        </p:txBody>
      </p:sp>
      <p:sp>
        <p:nvSpPr>
          <p:cNvPr id="3" name="Content Placeholder 2"/>
          <p:cNvSpPr>
            <a:spLocks noGrp="1"/>
          </p:cNvSpPr>
          <p:nvPr>
            <p:ph idx="1"/>
          </p:nvPr>
        </p:nvSpPr>
        <p:spPr>
          <a:xfrm>
            <a:off x="228600" y="1600200"/>
            <a:ext cx="8686800" cy="4754563"/>
          </a:xfrm>
        </p:spPr>
        <p:txBody>
          <a:bodyPr/>
          <a:lstStyle/>
          <a:p>
            <a:pPr>
              <a:defRPr/>
            </a:pPr>
            <a:r>
              <a:rPr lang="en-US" sz="1800" dirty="0" smtClean="0"/>
              <a:t>Quarks in </a:t>
            </a:r>
            <a:r>
              <a:rPr lang="en-US" sz="1800" dirty="0" smtClean="0">
                <a:solidFill>
                  <a:srgbClr val="FF0000"/>
                </a:solidFill>
              </a:rPr>
              <a:t>polarized </a:t>
            </a:r>
            <a:r>
              <a:rPr lang="en-US" sz="1800" dirty="0" smtClean="0"/>
              <a:t>nucleon:</a:t>
            </a:r>
          </a:p>
          <a:p>
            <a:pPr>
              <a:defRPr/>
            </a:pPr>
            <a:endParaRPr lang="en-US" sz="1800" dirty="0"/>
          </a:p>
          <a:p>
            <a:pPr>
              <a:defRPr/>
            </a:pPr>
            <a:endParaRPr lang="en-US" sz="1800" dirty="0" smtClean="0"/>
          </a:p>
          <a:p>
            <a:pPr marL="400050" lvl="1" indent="0">
              <a:buFontTx/>
              <a:buNone/>
              <a:defRPr/>
            </a:pPr>
            <a:endParaRPr lang="en-US" sz="1800" dirty="0" smtClean="0"/>
          </a:p>
          <a:p>
            <a:pPr marL="400050" lvl="1" indent="0">
              <a:buFontTx/>
              <a:buNone/>
              <a:defRPr/>
            </a:pPr>
            <a:endParaRPr lang="en-US" sz="1800" dirty="0"/>
          </a:p>
          <a:p>
            <a:pPr>
              <a:defRPr/>
            </a:pPr>
            <a:endParaRPr lang="en-US" sz="1800" dirty="0" smtClean="0"/>
          </a:p>
          <a:p>
            <a:pPr>
              <a:defRPr/>
            </a:pPr>
            <a:endParaRPr lang="en-US" sz="1800" dirty="0" smtClean="0"/>
          </a:p>
          <a:p>
            <a:pPr marL="0" indent="0">
              <a:buFontTx/>
              <a:buNone/>
              <a:defRPr/>
            </a:pPr>
            <a:endParaRPr lang="en-US" sz="1800" dirty="0" smtClean="0"/>
          </a:p>
          <a:p>
            <a:pPr marL="0" indent="0">
              <a:buFontTx/>
              <a:buNone/>
              <a:defRPr/>
            </a:pPr>
            <a:endParaRPr lang="en-US" sz="1800" dirty="0" smtClean="0"/>
          </a:p>
          <a:p>
            <a:pPr>
              <a:defRPr/>
            </a:pPr>
            <a:r>
              <a:rPr lang="en-US" sz="1800" dirty="0" smtClean="0"/>
              <a:t>… but also</a:t>
            </a:r>
          </a:p>
          <a:p>
            <a:pPr marL="0" indent="0">
              <a:buFontTx/>
              <a:buNone/>
              <a:defRPr/>
            </a:pPr>
            <a:endParaRPr lang="en-US" sz="1800" dirty="0"/>
          </a:p>
        </p:txBody>
      </p:sp>
      <p:sp>
        <p:nvSpPr>
          <p:cNvPr id="4" name="Slide Number Placeholder 3"/>
          <p:cNvSpPr>
            <a:spLocks noGrp="1"/>
          </p:cNvSpPr>
          <p:nvPr>
            <p:ph type="sldNum" sz="quarter" idx="12"/>
          </p:nvPr>
        </p:nvSpPr>
        <p:spPr/>
        <p:txBody>
          <a:bodyPr/>
          <a:lstStyle/>
          <a:p>
            <a:pPr>
              <a:defRPr/>
            </a:pPr>
            <a:fld id="{CAC9AAF5-2CD5-E141-9E86-A5947F669DFB}" type="slidenum">
              <a:rPr lang="en-US" smtClean="0"/>
              <a:pPr>
                <a:defRPr/>
              </a:pPr>
              <a:t>31</a:t>
            </a:fld>
            <a:endParaRPr lang="en-US"/>
          </a:p>
        </p:txBody>
      </p:sp>
      <p:graphicFrame>
        <p:nvGraphicFramePr>
          <p:cNvPr id="35846" name="Object 5"/>
          <p:cNvGraphicFramePr>
            <a:graphicFrameLocks noChangeAspect="1"/>
          </p:cNvGraphicFramePr>
          <p:nvPr/>
        </p:nvGraphicFramePr>
        <p:xfrm>
          <a:off x="1295400" y="2362200"/>
          <a:ext cx="6170613" cy="1101725"/>
        </p:xfrm>
        <a:graphic>
          <a:graphicData uri="http://schemas.openxmlformats.org/presentationml/2006/ole">
            <mc:AlternateContent xmlns:mc="http://schemas.openxmlformats.org/markup-compatibility/2006">
              <mc:Choice xmlns:v="urn:schemas-microsoft-com:vml" Requires="v">
                <p:oleObj spid="_x0000_s110313" name="Equation" r:id="rId3" imgW="2921000" imgH="520700" progId="Equation.3">
                  <p:embed/>
                </p:oleObj>
              </mc:Choice>
              <mc:Fallback>
                <p:oleObj name="Equation" r:id="rId3" imgW="2921000" imgH="5207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362200"/>
                        <a:ext cx="6170613" cy="110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5847" name="TextBox 4"/>
          <p:cNvSpPr txBox="1">
            <a:spLocks noChangeArrowheads="1"/>
          </p:cNvSpPr>
          <p:nvPr/>
        </p:nvSpPr>
        <p:spPr bwMode="auto">
          <a:xfrm>
            <a:off x="4953000" y="3810000"/>
            <a:ext cx="1062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a:t>compare</a:t>
            </a:r>
          </a:p>
        </p:txBody>
      </p:sp>
      <p:sp>
        <p:nvSpPr>
          <p:cNvPr id="35848" name="TextBox 8"/>
          <p:cNvSpPr txBox="1">
            <a:spLocks noChangeArrowheads="1"/>
          </p:cNvSpPr>
          <p:nvPr/>
        </p:nvSpPr>
        <p:spPr bwMode="auto">
          <a:xfrm>
            <a:off x="838200" y="3657600"/>
            <a:ext cx="1524000" cy="646113"/>
          </a:xfrm>
          <a:prstGeom prst="rect">
            <a:avLst/>
          </a:prstGeom>
          <a:solidFill>
            <a:srgbClr val="F9FFB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a:t>unpolarized quarks</a:t>
            </a:r>
          </a:p>
        </p:txBody>
      </p:sp>
      <p:sp>
        <p:nvSpPr>
          <p:cNvPr id="35849" name="TextBox 10"/>
          <p:cNvSpPr txBox="1">
            <a:spLocks noChangeArrowheads="1"/>
          </p:cNvSpPr>
          <p:nvPr/>
        </p:nvSpPr>
        <p:spPr bwMode="auto">
          <a:xfrm>
            <a:off x="2590800" y="4038600"/>
            <a:ext cx="2057400" cy="646113"/>
          </a:xfrm>
          <a:prstGeom prst="rect">
            <a:avLst/>
          </a:prstGeom>
          <a:solidFill>
            <a:srgbClr val="F9FFB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a:t>T-polarized quarks in T-polarized N</a:t>
            </a:r>
          </a:p>
        </p:txBody>
      </p:sp>
      <p:graphicFrame>
        <p:nvGraphicFramePr>
          <p:cNvPr id="35850" name="Object 5"/>
          <p:cNvGraphicFramePr>
            <a:graphicFrameLocks noChangeAspect="1"/>
          </p:cNvGraphicFramePr>
          <p:nvPr>
            <p:extLst>
              <p:ext uri="{D42A27DB-BD31-4B8C-83A1-F6EECF244321}">
                <p14:modId xmlns:p14="http://schemas.microsoft.com/office/powerpoint/2010/main" val="3156403759"/>
              </p:ext>
            </p:extLst>
          </p:nvPr>
        </p:nvGraphicFramePr>
        <p:xfrm>
          <a:off x="3657600" y="1371600"/>
          <a:ext cx="2438400" cy="841106"/>
        </p:xfrm>
        <a:graphic>
          <a:graphicData uri="http://schemas.openxmlformats.org/presentationml/2006/ole">
            <mc:AlternateContent xmlns:mc="http://schemas.openxmlformats.org/markup-compatibility/2006">
              <mc:Choice xmlns:v="urn:schemas-microsoft-com:vml" Requires="v">
                <p:oleObj spid="_x0000_s110314" name="Equation" r:id="rId5" imgW="1358900" imgH="469900" progId="Equation.3">
                  <p:embed/>
                </p:oleObj>
              </mc:Choice>
              <mc:Fallback>
                <p:oleObj name="Equation" r:id="rId5" imgW="1358900" imgH="469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1371600"/>
                        <a:ext cx="2438400" cy="841106"/>
                      </a:xfrm>
                      <a:prstGeom prst="rect">
                        <a:avLst/>
                      </a:prstGeom>
                      <a:noFill/>
                      <a:ln>
                        <a:noFill/>
                      </a:ln>
                      <a:effectLst/>
                      <a:extLst/>
                    </p:spPr>
                  </p:pic>
                </p:oleObj>
              </mc:Fallback>
            </mc:AlternateContent>
          </a:graphicData>
        </a:graphic>
      </p:graphicFrame>
      <p:graphicFrame>
        <p:nvGraphicFramePr>
          <p:cNvPr id="35851" name="Object 5"/>
          <p:cNvGraphicFramePr>
            <a:graphicFrameLocks noChangeAspect="1"/>
          </p:cNvGraphicFramePr>
          <p:nvPr>
            <p:extLst>
              <p:ext uri="{D42A27DB-BD31-4B8C-83A1-F6EECF244321}">
                <p14:modId xmlns:p14="http://schemas.microsoft.com/office/powerpoint/2010/main" val="1201725140"/>
              </p:ext>
            </p:extLst>
          </p:nvPr>
        </p:nvGraphicFramePr>
        <p:xfrm>
          <a:off x="7467600" y="1524000"/>
          <a:ext cx="1394595" cy="457200"/>
        </p:xfrm>
        <a:graphic>
          <a:graphicData uri="http://schemas.openxmlformats.org/presentationml/2006/ole">
            <mc:AlternateContent xmlns:mc="http://schemas.openxmlformats.org/markup-compatibility/2006">
              <mc:Choice xmlns:v="urn:schemas-microsoft-com:vml" Requires="v">
                <p:oleObj spid="_x0000_s110315" name="Equation" r:id="rId7" imgW="774700" imgH="254000" progId="Equation.3">
                  <p:embed/>
                </p:oleObj>
              </mc:Choice>
              <mc:Fallback>
                <p:oleObj name="Equation" r:id="rId7" imgW="774700" imgH="2540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7600" y="1524000"/>
                        <a:ext cx="1394595" cy="457200"/>
                      </a:xfrm>
                      <a:prstGeom prst="rect">
                        <a:avLst/>
                      </a:prstGeom>
                      <a:noFill/>
                      <a:ln>
                        <a:noFill/>
                      </a:ln>
                      <a:effectLst/>
                      <a:extLst/>
                    </p:spPr>
                  </p:pic>
                </p:oleObj>
              </mc:Fallback>
            </mc:AlternateContent>
          </a:graphicData>
        </a:graphic>
      </p:graphicFrame>
      <p:cxnSp>
        <p:nvCxnSpPr>
          <p:cNvPr id="18" name="Straight Arrow Connector 17"/>
          <p:cNvCxnSpPr/>
          <p:nvPr/>
        </p:nvCxnSpPr>
        <p:spPr>
          <a:xfrm flipV="1">
            <a:off x="2133600" y="2895600"/>
            <a:ext cx="1143000" cy="762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3733800" y="3505200"/>
            <a:ext cx="762000" cy="533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5854" name="TextBox 8"/>
          <p:cNvSpPr txBox="1">
            <a:spLocks noChangeArrowheads="1"/>
          </p:cNvSpPr>
          <p:nvPr/>
        </p:nvSpPr>
        <p:spPr bwMode="auto">
          <a:xfrm>
            <a:off x="7315200" y="3124200"/>
            <a:ext cx="1828800" cy="646113"/>
          </a:xfrm>
          <a:prstGeom prst="rect">
            <a:avLst/>
          </a:prstGeom>
          <a:solidFill>
            <a:srgbClr val="F9FFB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a:t>chiral quarks in L-polarized N</a:t>
            </a:r>
          </a:p>
        </p:txBody>
      </p:sp>
      <p:cxnSp>
        <p:nvCxnSpPr>
          <p:cNvPr id="21" name="Straight Arrow Connector 20"/>
          <p:cNvCxnSpPr/>
          <p:nvPr/>
        </p:nvCxnSpPr>
        <p:spPr>
          <a:xfrm flipH="1" flipV="1">
            <a:off x="6400800" y="2895600"/>
            <a:ext cx="838200"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35856" name="Object 5"/>
          <p:cNvGraphicFramePr>
            <a:graphicFrameLocks noChangeAspect="1"/>
          </p:cNvGraphicFramePr>
          <p:nvPr>
            <p:extLst>
              <p:ext uri="{D42A27DB-BD31-4B8C-83A1-F6EECF244321}">
                <p14:modId xmlns:p14="http://schemas.microsoft.com/office/powerpoint/2010/main" val="2189775154"/>
              </p:ext>
            </p:extLst>
          </p:nvPr>
        </p:nvGraphicFramePr>
        <p:xfrm>
          <a:off x="1304925" y="5181600"/>
          <a:ext cx="6415088" cy="876300"/>
        </p:xfrm>
        <a:graphic>
          <a:graphicData uri="http://schemas.openxmlformats.org/presentationml/2006/ole">
            <mc:AlternateContent xmlns:mc="http://schemas.openxmlformats.org/markup-compatibility/2006">
              <mc:Choice xmlns:v="urn:schemas-microsoft-com:vml" Requires="v">
                <p:oleObj spid="_x0000_s110316" name="Equation" r:id="rId9" imgW="3073400" imgH="419100" progId="Equation.3">
                  <p:embed/>
                </p:oleObj>
              </mc:Choice>
              <mc:Fallback>
                <p:oleObj name="Equation" r:id="rId9" imgW="3073400" imgH="419100" progId="Equation.3">
                  <p:embed/>
                  <p:pic>
                    <p:nvPicPr>
                      <p:cNvPr id="0" name=""/>
                      <p:cNvPicPr>
                        <a:picLocks noChangeAspect="1" noChangeArrowheads="1"/>
                      </p:cNvPicPr>
                      <p:nvPr/>
                    </p:nvPicPr>
                    <p:blipFill>
                      <a:blip r:embed="rId10"/>
                      <a:srcRect/>
                      <a:stretch>
                        <a:fillRect/>
                      </a:stretch>
                    </p:blipFill>
                    <p:spPr bwMode="auto">
                      <a:xfrm>
                        <a:off x="1304925" y="5181600"/>
                        <a:ext cx="6415088" cy="876300"/>
                      </a:xfrm>
                      <a:prstGeom prst="rect">
                        <a:avLst/>
                      </a:prstGeom>
                      <a:noFill/>
                      <a:ln>
                        <a:noFill/>
                      </a:ln>
                      <a:effectLst/>
                      <a:extLst/>
                    </p:spPr>
                  </p:pic>
                </p:oleObj>
              </mc:Fallback>
            </mc:AlternateContent>
          </a:graphicData>
        </a:graphic>
      </p:graphicFrame>
      <p:sp>
        <p:nvSpPr>
          <p:cNvPr id="35857" name="TextBox 10"/>
          <p:cNvSpPr txBox="1">
            <a:spLocks noChangeArrowheads="1"/>
          </p:cNvSpPr>
          <p:nvPr/>
        </p:nvSpPr>
        <p:spPr bwMode="auto">
          <a:xfrm>
            <a:off x="3962400" y="6210300"/>
            <a:ext cx="1828800" cy="647700"/>
          </a:xfrm>
          <a:prstGeom prst="rect">
            <a:avLst/>
          </a:prstGeom>
          <a:solidFill>
            <a:srgbClr val="F9FFB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a:t>chiral quarks   in T-polarized N</a:t>
            </a:r>
          </a:p>
        </p:txBody>
      </p:sp>
      <p:cxnSp>
        <p:nvCxnSpPr>
          <p:cNvPr id="23" name="Straight Arrow Connector 22"/>
          <p:cNvCxnSpPr/>
          <p:nvPr/>
        </p:nvCxnSpPr>
        <p:spPr>
          <a:xfrm flipV="1">
            <a:off x="5105400" y="5867400"/>
            <a:ext cx="38100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457200" y="6096000"/>
            <a:ext cx="1981200" cy="609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860" name="TextBox 24"/>
          <p:cNvSpPr txBox="1">
            <a:spLocks noChangeArrowheads="1"/>
          </p:cNvSpPr>
          <p:nvPr/>
        </p:nvSpPr>
        <p:spPr bwMode="auto">
          <a:xfrm>
            <a:off x="609600" y="6248400"/>
            <a:ext cx="1604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a:solidFill>
                  <a:srgbClr val="FF0000"/>
                </a:solidFill>
              </a:rPr>
              <a:t>spin </a:t>
            </a:r>
            <a:r>
              <a:rPr lang="en-US" sz="1800">
                <a:solidFill>
                  <a:srgbClr val="FF0000"/>
                </a:solidFill>
                <a:sym typeface="Wingdings" charset="0"/>
              </a:rPr>
              <a:t> spin</a:t>
            </a:r>
            <a:endParaRPr lang="en-US" sz="1800">
              <a:solidFill>
                <a:srgbClr val="FF0000"/>
              </a:solidFill>
            </a:endParaRPr>
          </a:p>
        </p:txBody>
      </p:sp>
      <p:graphicFrame>
        <p:nvGraphicFramePr>
          <p:cNvPr id="26" name="Object 5"/>
          <p:cNvGraphicFramePr>
            <a:graphicFrameLocks noChangeAspect="1"/>
          </p:cNvGraphicFramePr>
          <p:nvPr/>
        </p:nvGraphicFramePr>
        <p:xfrm>
          <a:off x="4957763" y="4191000"/>
          <a:ext cx="4186237" cy="536575"/>
        </p:xfrm>
        <a:graphic>
          <a:graphicData uri="http://schemas.openxmlformats.org/presentationml/2006/ole">
            <mc:AlternateContent xmlns:mc="http://schemas.openxmlformats.org/markup-compatibility/2006">
              <mc:Choice xmlns:v="urn:schemas-microsoft-com:vml" Requires="v">
                <p:oleObj spid="_x0000_s110317" name="Equation" r:id="rId11" imgW="1981200" imgH="254000" progId="Equation.3">
                  <p:embed/>
                </p:oleObj>
              </mc:Choice>
              <mc:Fallback>
                <p:oleObj name="Equation" r:id="rId11" imgW="1981200" imgH="2540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57763" y="4191000"/>
                        <a:ext cx="4186237"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9296222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8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8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85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85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8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 grpId="0" build="p"/>
      <p:bldP spid="35848" grpId="0" animBg="1"/>
      <p:bldP spid="35849" grpId="0" animBg="1"/>
      <p:bldP spid="35854" grpId="0" animBg="1"/>
      <p:bldP spid="35857" grpId="0" animBg="1"/>
      <p:bldP spid="24" grpId="0" animBg="1"/>
      <p:bldP spid="3586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8458200" cy="5105399"/>
          </a:xfrm>
        </p:spPr>
        <p:txBody>
          <a:bodyPr/>
          <a:lstStyle/>
          <a:p>
            <a:pPr>
              <a:defRPr/>
            </a:pPr>
            <a:r>
              <a:rPr lang="en-US" sz="1800" dirty="0" smtClean="0"/>
              <a:t>… and T-odd functions</a:t>
            </a:r>
          </a:p>
          <a:p>
            <a:pPr marL="400050" lvl="1" indent="0">
              <a:buFontTx/>
              <a:buNone/>
              <a:defRPr/>
            </a:pPr>
            <a:endParaRPr lang="en-US" sz="1800" dirty="0" smtClean="0"/>
          </a:p>
          <a:p>
            <a:pPr marL="400050" lvl="1" indent="0">
              <a:buFontTx/>
              <a:buNone/>
              <a:defRPr/>
            </a:pPr>
            <a:endParaRPr lang="en-US" sz="1800" dirty="0"/>
          </a:p>
          <a:p>
            <a:pPr>
              <a:defRPr/>
            </a:pPr>
            <a:endParaRPr lang="en-US" sz="1800" dirty="0" smtClean="0"/>
          </a:p>
          <a:p>
            <a:pPr>
              <a:defRPr/>
            </a:pPr>
            <a:endParaRPr lang="en-US" sz="1800" dirty="0" smtClean="0"/>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endParaRPr lang="en-US" sz="1800" dirty="0" smtClean="0"/>
          </a:p>
          <a:p>
            <a:pPr>
              <a:defRPr/>
            </a:pPr>
            <a:endParaRPr lang="en-US" sz="1800" dirty="0" smtClean="0"/>
          </a:p>
          <a:p>
            <a:pPr>
              <a:defRPr/>
            </a:pPr>
            <a:r>
              <a:rPr lang="en-US" sz="1800" dirty="0" smtClean="0"/>
              <a:t>Yes, definitely there is new information and even very interesting spin-orbit correlations (single spin!). These are T-odd and because of T-conservation show up in T-odd observables, such as single spin asymmetries, e.g. </a:t>
            </a:r>
            <a:r>
              <a:rPr lang="en-US" sz="1800" dirty="0">
                <a:solidFill>
                  <a:srgbClr val="0000FF"/>
                </a:solidFill>
              </a:rPr>
              <a:t>left-right asymmetry in </a:t>
            </a:r>
            <a:endParaRPr lang="en-US" sz="1800" dirty="0"/>
          </a:p>
          <a:p>
            <a:pPr marL="0" indent="0">
              <a:buFontTx/>
              <a:buNone/>
              <a:defRPr/>
            </a:pPr>
            <a:endParaRPr lang="en-US" sz="1800" dirty="0" smtClean="0"/>
          </a:p>
          <a:p>
            <a:pPr marL="0" indent="0">
              <a:buFontTx/>
              <a:buNone/>
              <a:defRPr/>
            </a:pPr>
            <a:endParaRPr lang="en-US" sz="1800" dirty="0"/>
          </a:p>
        </p:txBody>
      </p:sp>
      <p:sp>
        <p:nvSpPr>
          <p:cNvPr id="7" name="Oval 6"/>
          <p:cNvSpPr/>
          <p:nvPr/>
        </p:nvSpPr>
        <p:spPr>
          <a:xfrm>
            <a:off x="2133600" y="4191000"/>
            <a:ext cx="1981200" cy="609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Rectangle 18"/>
          <p:cNvSpPr/>
          <p:nvPr/>
        </p:nvSpPr>
        <p:spPr>
          <a:xfrm>
            <a:off x="4876800" y="3810000"/>
            <a:ext cx="4267200" cy="9906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pPr>
              <a:defRPr/>
            </a:pPr>
            <a:r>
              <a:rPr lang="en-US" dirty="0"/>
              <a:t>New information in TMD’s:</a:t>
            </a:r>
            <a:r>
              <a:rPr lang="en-US" dirty="0">
                <a:sym typeface="Wingdings" charset="0"/>
              </a:rPr>
              <a:t> f(</a:t>
            </a:r>
            <a:r>
              <a:rPr lang="en-US" dirty="0" err="1">
                <a:sym typeface="Wingdings" charset="0"/>
              </a:rPr>
              <a:t>x,p</a:t>
            </a:r>
            <a:r>
              <a:rPr lang="en-US" baseline="-25000" dirty="0" err="1">
                <a:sym typeface="Wingdings" charset="0"/>
              </a:rPr>
              <a:t>T</a:t>
            </a:r>
            <a:r>
              <a:rPr lang="en-US" dirty="0">
                <a:sym typeface="Wingdings" charset="0"/>
              </a:rPr>
              <a:t>) or D(1/</a:t>
            </a:r>
            <a:r>
              <a:rPr lang="en-US" dirty="0" err="1">
                <a:sym typeface="Wingdings" charset="0"/>
              </a:rPr>
              <a:t>z,k</a:t>
            </a:r>
            <a:r>
              <a:rPr lang="en-US" baseline="-25000" dirty="0" err="1">
                <a:sym typeface="Wingdings" charset="0"/>
              </a:rPr>
              <a:t>T</a:t>
            </a:r>
            <a:r>
              <a:rPr lang="en-US" dirty="0">
                <a:sym typeface="Wingdings" charset="0"/>
              </a:rPr>
              <a:t>)</a:t>
            </a:r>
            <a:r>
              <a:rPr lang="en-US" dirty="0"/>
              <a:t> </a:t>
            </a:r>
          </a:p>
        </p:txBody>
      </p:sp>
      <p:sp>
        <p:nvSpPr>
          <p:cNvPr id="4" name="Slide Number Placeholder 3"/>
          <p:cNvSpPr>
            <a:spLocks noGrp="1"/>
          </p:cNvSpPr>
          <p:nvPr>
            <p:ph type="sldNum" sz="quarter" idx="12"/>
          </p:nvPr>
        </p:nvSpPr>
        <p:spPr/>
        <p:txBody>
          <a:bodyPr/>
          <a:lstStyle/>
          <a:p>
            <a:pPr>
              <a:defRPr/>
            </a:pPr>
            <a:fld id="{B2E1B8D3-BA0A-124A-8C9E-B4202637121F}" type="slidenum">
              <a:rPr lang="en-US" smtClean="0"/>
              <a:pPr>
                <a:defRPr/>
              </a:pPr>
              <a:t>32</a:t>
            </a:fld>
            <a:endParaRPr lang="en-US"/>
          </a:p>
        </p:txBody>
      </p:sp>
      <p:graphicFrame>
        <p:nvGraphicFramePr>
          <p:cNvPr id="36870" name="Object 5"/>
          <p:cNvGraphicFramePr>
            <a:graphicFrameLocks noChangeAspect="1"/>
          </p:cNvGraphicFramePr>
          <p:nvPr/>
        </p:nvGraphicFramePr>
        <p:xfrm>
          <a:off x="4957763" y="4191000"/>
          <a:ext cx="4186237" cy="536575"/>
        </p:xfrm>
        <a:graphic>
          <a:graphicData uri="http://schemas.openxmlformats.org/presentationml/2006/ole">
            <mc:AlternateContent xmlns:mc="http://schemas.openxmlformats.org/markup-compatibility/2006">
              <mc:Choice xmlns:v="urn:schemas-microsoft-com:vml" Requires="v">
                <p:oleObj spid="_x0000_s111072" name="Equation" r:id="rId3" imgW="1981200" imgH="254000" progId="Equation.3">
                  <p:embed/>
                </p:oleObj>
              </mc:Choice>
              <mc:Fallback>
                <p:oleObj name="Equation" r:id="rId3" imgW="1981200" imgH="254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7763" y="4191000"/>
                        <a:ext cx="4186237"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6871" name="Object 5"/>
          <p:cNvGraphicFramePr>
            <a:graphicFrameLocks noChangeAspect="1"/>
          </p:cNvGraphicFramePr>
          <p:nvPr>
            <p:extLst>
              <p:ext uri="{D42A27DB-BD31-4B8C-83A1-F6EECF244321}">
                <p14:modId xmlns:p14="http://schemas.microsoft.com/office/powerpoint/2010/main" val="1293019201"/>
              </p:ext>
            </p:extLst>
          </p:nvPr>
        </p:nvGraphicFramePr>
        <p:xfrm>
          <a:off x="690563" y="1905001"/>
          <a:ext cx="8224837" cy="857042"/>
        </p:xfrm>
        <a:graphic>
          <a:graphicData uri="http://schemas.openxmlformats.org/presentationml/2006/ole">
            <mc:AlternateContent xmlns:mc="http://schemas.openxmlformats.org/markup-compatibility/2006">
              <mc:Choice xmlns:v="urn:schemas-microsoft-com:vml" Requires="v">
                <p:oleObj spid="_x0000_s111073" name="Equation" r:id="rId5" imgW="4025900" imgH="419100" progId="Equation.3">
                  <p:embed/>
                </p:oleObj>
              </mc:Choice>
              <mc:Fallback>
                <p:oleObj name="Equation" r:id="rId5" imgW="4025900" imgH="4191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1905001"/>
                        <a:ext cx="8224837" cy="857042"/>
                      </a:xfrm>
                      <a:prstGeom prst="rect">
                        <a:avLst/>
                      </a:prstGeom>
                      <a:noFill/>
                      <a:ln>
                        <a:noFill/>
                      </a:ln>
                      <a:effectLst/>
                      <a:extLst/>
                    </p:spPr>
                  </p:pic>
                </p:oleObj>
              </mc:Fallback>
            </mc:AlternateContent>
          </a:graphicData>
        </a:graphic>
      </p:graphicFrame>
      <p:sp>
        <p:nvSpPr>
          <p:cNvPr id="36872" name="TextBox 4"/>
          <p:cNvSpPr txBox="1">
            <a:spLocks noChangeArrowheads="1"/>
          </p:cNvSpPr>
          <p:nvPr/>
        </p:nvSpPr>
        <p:spPr bwMode="auto">
          <a:xfrm>
            <a:off x="4953000" y="3810000"/>
            <a:ext cx="1062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a:t>compare</a:t>
            </a:r>
          </a:p>
        </p:txBody>
      </p:sp>
      <p:sp>
        <p:nvSpPr>
          <p:cNvPr id="36873" name="TextBox 8"/>
          <p:cNvSpPr txBox="1">
            <a:spLocks noChangeArrowheads="1"/>
          </p:cNvSpPr>
          <p:nvPr/>
        </p:nvSpPr>
        <p:spPr bwMode="auto">
          <a:xfrm>
            <a:off x="4114800" y="3048000"/>
            <a:ext cx="2438400" cy="646113"/>
          </a:xfrm>
          <a:prstGeom prst="rect">
            <a:avLst/>
          </a:prstGeom>
          <a:solidFill>
            <a:srgbClr val="F9FFB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err="1"/>
              <a:t>unpolarized</a:t>
            </a:r>
            <a:r>
              <a:rPr lang="en-US" sz="1800" dirty="0"/>
              <a:t> quarks in T-polarized </a:t>
            </a:r>
            <a:r>
              <a:rPr lang="en-US" sz="1800" dirty="0" smtClean="0"/>
              <a:t>N (</a:t>
            </a:r>
            <a:r>
              <a:rPr lang="en-US" sz="1800" dirty="0" err="1" smtClean="0"/>
              <a:t>Sivers</a:t>
            </a:r>
            <a:r>
              <a:rPr lang="en-US" sz="1800" dirty="0" smtClean="0"/>
              <a:t>)</a:t>
            </a:r>
            <a:endParaRPr lang="en-US" sz="1800" dirty="0"/>
          </a:p>
        </p:txBody>
      </p:sp>
      <p:sp>
        <p:nvSpPr>
          <p:cNvPr id="36874" name="TextBox 10"/>
          <p:cNvSpPr txBox="1">
            <a:spLocks noChangeArrowheads="1"/>
          </p:cNvSpPr>
          <p:nvPr/>
        </p:nvSpPr>
        <p:spPr bwMode="auto">
          <a:xfrm>
            <a:off x="838200" y="3048000"/>
            <a:ext cx="2057400" cy="923330"/>
          </a:xfrm>
          <a:prstGeom prst="rect">
            <a:avLst/>
          </a:prstGeom>
          <a:solidFill>
            <a:srgbClr val="F9FFB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a:t>T-polarized quarks in </a:t>
            </a:r>
            <a:r>
              <a:rPr lang="en-US" sz="1800" dirty="0" err="1"/>
              <a:t>unpolarized</a:t>
            </a:r>
            <a:r>
              <a:rPr lang="en-US" sz="1800" dirty="0"/>
              <a:t> </a:t>
            </a:r>
            <a:r>
              <a:rPr lang="en-US" sz="1800" dirty="0" smtClean="0"/>
              <a:t>N</a:t>
            </a:r>
          </a:p>
          <a:p>
            <a:pPr eaLnBrk="1" hangingPunct="1"/>
            <a:r>
              <a:rPr lang="en-US" sz="1800" dirty="0" smtClean="0"/>
              <a:t>(Boer-Mulders)</a:t>
            </a:r>
            <a:endParaRPr lang="en-US" sz="1800" dirty="0"/>
          </a:p>
        </p:txBody>
      </p:sp>
      <p:cxnSp>
        <p:nvCxnSpPr>
          <p:cNvPr id="18" name="Straight Arrow Connector 17"/>
          <p:cNvCxnSpPr/>
          <p:nvPr/>
        </p:nvCxnSpPr>
        <p:spPr>
          <a:xfrm flipV="1">
            <a:off x="2895600" y="2667000"/>
            <a:ext cx="533400"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6553200" y="2667000"/>
            <a:ext cx="838200" cy="533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6879" name="TextBox 4"/>
          <p:cNvSpPr txBox="1">
            <a:spLocks noChangeArrowheads="1"/>
          </p:cNvSpPr>
          <p:nvPr/>
        </p:nvSpPr>
        <p:spPr bwMode="auto">
          <a:xfrm>
            <a:off x="2286000" y="4343400"/>
            <a:ext cx="1658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a:solidFill>
                  <a:srgbClr val="FF0000"/>
                </a:solidFill>
              </a:rPr>
              <a:t>spin </a:t>
            </a:r>
            <a:r>
              <a:rPr lang="en-US" sz="1800">
                <a:solidFill>
                  <a:srgbClr val="FF0000"/>
                </a:solidFill>
                <a:sym typeface="Wingdings" charset="0"/>
              </a:rPr>
              <a:t> orbit</a:t>
            </a:r>
            <a:endParaRPr lang="en-US" sz="1800">
              <a:solidFill>
                <a:srgbClr val="FF0000"/>
              </a:solidFill>
            </a:endParaRPr>
          </a:p>
        </p:txBody>
      </p:sp>
      <p:sp>
        <p:nvSpPr>
          <p:cNvPr id="22" name="Rectangle 14"/>
          <p:cNvSpPr>
            <a:spLocks noChangeArrowheads="1"/>
          </p:cNvSpPr>
          <p:nvPr/>
        </p:nvSpPr>
        <p:spPr bwMode="auto">
          <a:xfrm>
            <a:off x="609600" y="1981200"/>
            <a:ext cx="8305800" cy="914400"/>
          </a:xfrm>
          <a:prstGeom prst="rect">
            <a:avLst/>
          </a:prstGeom>
          <a:noFill/>
          <a:ln w="12700">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aphicFrame>
        <p:nvGraphicFramePr>
          <p:cNvPr id="21" name="Object 20"/>
          <p:cNvGraphicFramePr>
            <a:graphicFrameLocks noChangeAspect="1"/>
          </p:cNvGraphicFramePr>
          <p:nvPr>
            <p:extLst>
              <p:ext uri="{D42A27DB-BD31-4B8C-83A1-F6EECF244321}">
                <p14:modId xmlns:p14="http://schemas.microsoft.com/office/powerpoint/2010/main" val="1930437515"/>
              </p:ext>
            </p:extLst>
          </p:nvPr>
        </p:nvGraphicFramePr>
        <p:xfrm>
          <a:off x="2057400" y="6019800"/>
          <a:ext cx="2514600" cy="414105"/>
        </p:xfrm>
        <a:graphic>
          <a:graphicData uri="http://schemas.openxmlformats.org/presentationml/2006/ole">
            <mc:AlternateContent xmlns:mc="http://schemas.openxmlformats.org/markup-compatibility/2006">
              <mc:Choice xmlns:v="urn:schemas-microsoft-com:vml" Requires="v">
                <p:oleObj spid="_x0000_s111074" name="Equation" r:id="rId7" imgW="1459866" imgH="241195" progId="Equation.3">
                  <p:embed/>
                </p:oleObj>
              </mc:Choice>
              <mc:Fallback>
                <p:oleObj name="Equation" r:id="rId7" imgW="1459866" imgH="241195"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6019800"/>
                        <a:ext cx="2514600" cy="414105"/>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42774561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68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7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87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87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36873" grpId="0" animBg="1"/>
      <p:bldP spid="36874" grpId="0" animBg="1"/>
      <p:bldP spid="3687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85800" y="2057400"/>
            <a:ext cx="1949450" cy="1066800"/>
            <a:chOff x="685800" y="1981200"/>
            <a:chExt cx="1949450" cy="1066800"/>
          </a:xfrm>
        </p:grpSpPr>
        <p:pic>
          <p:nvPicPr>
            <p:cNvPr id="23" name="Content Placeholder 6" descr="Gamma.jpg"/>
            <p:cNvPicPr>
              <a:picLocks noChangeAspect="1"/>
            </p:cNvPicPr>
            <p:nvPr/>
          </p:nvPicPr>
          <p:blipFill>
            <a:blip r:embed="rId3">
              <a:extLst>
                <a:ext uri="{28A0092B-C50C-407E-A947-70E740481C1C}">
                  <a14:useLocalDpi xmlns:a14="http://schemas.microsoft.com/office/drawing/2010/main" val="0"/>
                </a:ext>
              </a:extLst>
            </a:blip>
            <a:srcRect l="14697" r="14697"/>
            <a:stretch>
              <a:fillRect/>
            </a:stretch>
          </p:blipFill>
          <p:spPr bwMode="auto">
            <a:xfrm>
              <a:off x="685800" y="1981200"/>
              <a:ext cx="19494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graphicFrame>
          <p:nvGraphicFramePr>
            <p:cNvPr id="25" name="Object 5"/>
            <p:cNvGraphicFramePr>
              <a:graphicFrameLocks noChangeAspect="1"/>
            </p:cNvGraphicFramePr>
            <p:nvPr>
              <p:extLst>
                <p:ext uri="{D42A27DB-BD31-4B8C-83A1-F6EECF244321}">
                  <p14:modId xmlns:p14="http://schemas.microsoft.com/office/powerpoint/2010/main" val="3907691983"/>
                </p:ext>
              </p:extLst>
            </p:nvPr>
          </p:nvGraphicFramePr>
          <p:xfrm>
            <a:off x="1143001" y="2362201"/>
            <a:ext cx="1066800" cy="441180"/>
          </p:xfrm>
          <a:graphic>
            <a:graphicData uri="http://schemas.openxmlformats.org/presentationml/2006/ole">
              <mc:AlternateContent xmlns:mc="http://schemas.openxmlformats.org/markup-compatibility/2006">
                <mc:Choice xmlns:v="urn:schemas-microsoft-com:vml" Requires="v">
                  <p:oleObj spid="_x0000_s113125" name="Equation" r:id="rId4" imgW="584200" imgH="241300" progId="Equation.3">
                    <p:embed/>
                  </p:oleObj>
                </mc:Choice>
                <mc:Fallback>
                  <p:oleObj name="Equation" r:id="rId4" imgW="584200" imgH="241300" progId="Equation.3">
                    <p:embed/>
                    <p:pic>
                      <p:nvPicPr>
                        <p:cNvPr id="0" name=""/>
                        <p:cNvPicPr>
                          <a:picLocks noChangeAspect="1" noChangeArrowheads="1"/>
                        </p:cNvPicPr>
                        <p:nvPr/>
                      </p:nvPicPr>
                      <p:blipFill>
                        <a:blip r:embed="rId5"/>
                        <a:srcRect/>
                        <a:stretch>
                          <a:fillRect/>
                        </a:stretch>
                      </p:blipFill>
                      <p:spPr bwMode="auto">
                        <a:xfrm>
                          <a:off x="1143001" y="2362201"/>
                          <a:ext cx="1066800" cy="441180"/>
                        </a:xfrm>
                        <a:prstGeom prst="rect">
                          <a:avLst/>
                        </a:prstGeom>
                        <a:noFill/>
                        <a:ln>
                          <a:noFill/>
                        </a:ln>
                        <a:effectLst/>
                        <a:extLst/>
                      </p:spPr>
                    </p:pic>
                  </p:oleObj>
                </mc:Fallback>
              </mc:AlternateContent>
            </a:graphicData>
          </a:graphic>
        </p:graphicFrame>
      </p:grpSp>
      <p:sp>
        <p:nvSpPr>
          <p:cNvPr id="26" name="Rectangle 14"/>
          <p:cNvSpPr>
            <a:spLocks noChangeArrowheads="1"/>
          </p:cNvSpPr>
          <p:nvPr/>
        </p:nvSpPr>
        <p:spPr bwMode="auto">
          <a:xfrm>
            <a:off x="762000" y="3048000"/>
            <a:ext cx="8153400" cy="1600200"/>
          </a:xfrm>
          <a:prstGeom prst="rect">
            <a:avLst/>
          </a:prstGeom>
          <a:noFill/>
          <a:ln w="12700">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9" name="Rectangle 18"/>
          <p:cNvSpPr/>
          <p:nvPr/>
        </p:nvSpPr>
        <p:spPr>
          <a:xfrm>
            <a:off x="457200" y="5105400"/>
            <a:ext cx="4267200" cy="9906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pPr>
              <a:defRPr/>
            </a:pPr>
            <a:r>
              <a:rPr lang="en-US" dirty="0"/>
              <a:t>New information in </a:t>
            </a:r>
            <a:r>
              <a:rPr lang="en-US" dirty="0" smtClean="0"/>
              <a:t>gluon TMD’s</a:t>
            </a:r>
            <a:r>
              <a:rPr lang="en-US" dirty="0"/>
              <a:t>:</a:t>
            </a:r>
            <a:r>
              <a:rPr lang="en-US" dirty="0">
                <a:sym typeface="Wingdings" charset="0"/>
              </a:rPr>
              <a:t> f(</a:t>
            </a:r>
            <a:r>
              <a:rPr lang="en-US" dirty="0" err="1">
                <a:sym typeface="Wingdings" charset="0"/>
              </a:rPr>
              <a:t>x,p</a:t>
            </a:r>
            <a:r>
              <a:rPr lang="en-US" baseline="-25000" dirty="0" err="1">
                <a:sym typeface="Wingdings" charset="0"/>
              </a:rPr>
              <a:t>T</a:t>
            </a:r>
            <a:r>
              <a:rPr lang="en-US" dirty="0">
                <a:sym typeface="Wingdings" charset="0"/>
              </a:rPr>
              <a:t>) or D(1/</a:t>
            </a:r>
            <a:r>
              <a:rPr lang="en-US" dirty="0" err="1">
                <a:sym typeface="Wingdings" charset="0"/>
              </a:rPr>
              <a:t>z,k</a:t>
            </a:r>
            <a:r>
              <a:rPr lang="en-US" baseline="-25000" dirty="0" err="1">
                <a:sym typeface="Wingdings" charset="0"/>
              </a:rPr>
              <a:t>T</a:t>
            </a:r>
            <a:r>
              <a:rPr lang="en-US" dirty="0">
                <a:sym typeface="Wingdings" charset="0"/>
              </a:rPr>
              <a:t>)</a:t>
            </a:r>
            <a:r>
              <a:rPr lang="en-US" dirty="0"/>
              <a:t> </a:t>
            </a:r>
          </a:p>
        </p:txBody>
      </p:sp>
      <p:sp>
        <p:nvSpPr>
          <p:cNvPr id="3" name="Content Placeholder 2"/>
          <p:cNvSpPr>
            <a:spLocks noGrp="1"/>
          </p:cNvSpPr>
          <p:nvPr>
            <p:ph idx="1"/>
          </p:nvPr>
        </p:nvSpPr>
        <p:spPr>
          <a:xfrm>
            <a:off x="228600" y="1524000"/>
            <a:ext cx="8610600" cy="4754563"/>
          </a:xfrm>
        </p:spPr>
        <p:txBody>
          <a:bodyPr/>
          <a:lstStyle/>
          <a:p>
            <a:pPr>
              <a:defRPr/>
            </a:pPr>
            <a:r>
              <a:rPr lang="en-US" sz="1800" dirty="0"/>
              <a:t>Also for gluons there are new features in TMD’s</a:t>
            </a:r>
          </a:p>
          <a:p>
            <a:pPr marL="0" indent="0">
              <a:buFontTx/>
              <a:buNone/>
              <a:defRPr/>
            </a:pPr>
            <a:endParaRPr lang="en-US" sz="1800" dirty="0"/>
          </a:p>
          <a:p>
            <a:pPr>
              <a:defRPr/>
            </a:pPr>
            <a:endParaRPr lang="en-US" sz="1800" dirty="0" smtClean="0"/>
          </a:p>
          <a:p>
            <a:pPr marL="400050" lvl="1" indent="0">
              <a:buFontTx/>
              <a:buNone/>
              <a:defRPr/>
            </a:pPr>
            <a:endParaRPr lang="en-US" sz="1800" dirty="0" smtClean="0"/>
          </a:p>
          <a:p>
            <a:pPr marL="400050" lvl="1" indent="0">
              <a:buFontTx/>
              <a:buNone/>
              <a:defRPr/>
            </a:pPr>
            <a:endParaRPr lang="en-US" sz="1800" dirty="0"/>
          </a:p>
          <a:p>
            <a:pPr>
              <a:defRPr/>
            </a:pPr>
            <a:endParaRPr lang="en-US" sz="1800" dirty="0" smtClean="0"/>
          </a:p>
          <a:p>
            <a:pPr>
              <a:defRPr/>
            </a:pPr>
            <a:endParaRPr lang="en-US" sz="1800" dirty="0" smtClean="0"/>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endParaRPr lang="en-US" sz="1800" dirty="0"/>
          </a:p>
          <a:p>
            <a:pPr>
              <a:defRPr/>
            </a:pPr>
            <a:endParaRPr lang="en-US" sz="1800" dirty="0"/>
          </a:p>
        </p:txBody>
      </p:sp>
      <p:sp>
        <p:nvSpPr>
          <p:cNvPr id="4" name="Slide Number Placeholder 3"/>
          <p:cNvSpPr>
            <a:spLocks noGrp="1"/>
          </p:cNvSpPr>
          <p:nvPr>
            <p:ph type="sldNum" sz="quarter" idx="12"/>
          </p:nvPr>
        </p:nvSpPr>
        <p:spPr/>
        <p:txBody>
          <a:bodyPr/>
          <a:lstStyle/>
          <a:p>
            <a:pPr>
              <a:defRPr/>
            </a:pPr>
            <a:fld id="{354B877E-CE40-B24B-808B-9E14D2CE6033}" type="slidenum">
              <a:rPr lang="en-US" smtClean="0"/>
              <a:pPr>
                <a:defRPr/>
              </a:pPr>
              <a:t>33</a:t>
            </a:fld>
            <a:endParaRPr lang="en-US"/>
          </a:p>
        </p:txBody>
      </p:sp>
      <p:graphicFrame>
        <p:nvGraphicFramePr>
          <p:cNvPr id="38917" name="Object 5"/>
          <p:cNvGraphicFramePr>
            <a:graphicFrameLocks noChangeAspect="1"/>
          </p:cNvGraphicFramePr>
          <p:nvPr/>
        </p:nvGraphicFramePr>
        <p:xfrm>
          <a:off x="533400" y="5486400"/>
          <a:ext cx="3836988" cy="536575"/>
        </p:xfrm>
        <a:graphic>
          <a:graphicData uri="http://schemas.openxmlformats.org/presentationml/2006/ole">
            <mc:AlternateContent xmlns:mc="http://schemas.openxmlformats.org/markup-compatibility/2006">
              <mc:Choice xmlns:v="urn:schemas-microsoft-com:vml" Requires="v">
                <p:oleObj spid="_x0000_s113126" name="Equation" r:id="rId6" imgW="1816100" imgH="254000" progId="Equation.3">
                  <p:embed/>
                </p:oleObj>
              </mc:Choice>
              <mc:Fallback>
                <p:oleObj name="Equation" r:id="rId6" imgW="1816100" imgH="254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5486400"/>
                        <a:ext cx="3836988"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8918" name="Object 5"/>
          <p:cNvGraphicFramePr>
            <a:graphicFrameLocks noChangeAspect="1"/>
          </p:cNvGraphicFramePr>
          <p:nvPr>
            <p:extLst>
              <p:ext uri="{D42A27DB-BD31-4B8C-83A1-F6EECF244321}">
                <p14:modId xmlns:p14="http://schemas.microsoft.com/office/powerpoint/2010/main" val="1782445140"/>
              </p:ext>
            </p:extLst>
          </p:nvPr>
        </p:nvGraphicFramePr>
        <p:xfrm>
          <a:off x="1295400" y="3048000"/>
          <a:ext cx="7586035" cy="1524000"/>
        </p:xfrm>
        <a:graphic>
          <a:graphicData uri="http://schemas.openxmlformats.org/presentationml/2006/ole">
            <mc:AlternateContent xmlns:mc="http://schemas.openxmlformats.org/markup-compatibility/2006">
              <mc:Choice xmlns:v="urn:schemas-microsoft-com:vml" Requires="v">
                <p:oleObj spid="_x0000_s113127" name="Equation" r:id="rId8" imgW="3860800" imgH="774700" progId="Equation.3">
                  <p:embed/>
                </p:oleObj>
              </mc:Choice>
              <mc:Fallback>
                <p:oleObj name="Equation" r:id="rId8" imgW="3860800" imgH="7747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3048000"/>
                        <a:ext cx="7586035" cy="1524000"/>
                      </a:xfrm>
                      <a:prstGeom prst="rect">
                        <a:avLst/>
                      </a:prstGeom>
                      <a:noFill/>
                      <a:ln>
                        <a:noFill/>
                      </a:ln>
                      <a:effectLst/>
                      <a:extLst/>
                    </p:spPr>
                  </p:pic>
                </p:oleObj>
              </mc:Fallback>
            </mc:AlternateContent>
          </a:graphicData>
        </a:graphic>
      </p:graphicFrame>
      <p:sp>
        <p:nvSpPr>
          <p:cNvPr id="38919" name="TextBox 4"/>
          <p:cNvSpPr txBox="1">
            <a:spLocks noChangeArrowheads="1"/>
          </p:cNvSpPr>
          <p:nvPr/>
        </p:nvSpPr>
        <p:spPr bwMode="auto">
          <a:xfrm>
            <a:off x="533400" y="5105400"/>
            <a:ext cx="1062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a:t>compare</a:t>
            </a:r>
          </a:p>
        </p:txBody>
      </p:sp>
      <p:sp>
        <p:nvSpPr>
          <p:cNvPr id="38920" name="TextBox 8"/>
          <p:cNvSpPr txBox="1">
            <a:spLocks noChangeArrowheads="1"/>
          </p:cNvSpPr>
          <p:nvPr/>
        </p:nvSpPr>
        <p:spPr bwMode="auto">
          <a:xfrm>
            <a:off x="1447800" y="4114800"/>
            <a:ext cx="2209800" cy="646113"/>
          </a:xfrm>
          <a:prstGeom prst="rect">
            <a:avLst/>
          </a:prstGeom>
          <a:solidFill>
            <a:srgbClr val="FFFE9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err="1"/>
              <a:t>u</a:t>
            </a:r>
            <a:r>
              <a:rPr lang="en-US" sz="1800" dirty="0" err="1" smtClean="0"/>
              <a:t>npolarized</a:t>
            </a:r>
            <a:r>
              <a:rPr lang="en-US" sz="1800" dirty="0" smtClean="0"/>
              <a:t> </a:t>
            </a:r>
            <a:r>
              <a:rPr lang="en-US" sz="1800" dirty="0"/>
              <a:t>gluons in </a:t>
            </a:r>
            <a:r>
              <a:rPr lang="en-US" sz="1800" dirty="0" err="1"/>
              <a:t>unpol</a:t>
            </a:r>
            <a:r>
              <a:rPr lang="en-US" sz="1800" dirty="0"/>
              <a:t>. N quarks</a:t>
            </a:r>
          </a:p>
        </p:txBody>
      </p:sp>
      <p:sp>
        <p:nvSpPr>
          <p:cNvPr id="38921" name="TextBox 10"/>
          <p:cNvSpPr txBox="1">
            <a:spLocks noChangeArrowheads="1"/>
          </p:cNvSpPr>
          <p:nvPr/>
        </p:nvSpPr>
        <p:spPr bwMode="auto">
          <a:xfrm>
            <a:off x="5943600" y="4800600"/>
            <a:ext cx="2362200" cy="923330"/>
          </a:xfrm>
          <a:prstGeom prst="rect">
            <a:avLst/>
          </a:prstGeom>
          <a:solidFill>
            <a:srgbClr val="FFFE9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a:t>linearly polarized  gluons in </a:t>
            </a:r>
            <a:r>
              <a:rPr lang="en-US" sz="1800" dirty="0" err="1"/>
              <a:t>unpol</a:t>
            </a:r>
            <a:r>
              <a:rPr lang="en-US" sz="1800" dirty="0"/>
              <a:t>. </a:t>
            </a:r>
            <a:r>
              <a:rPr lang="en-US" sz="1800" dirty="0" smtClean="0"/>
              <a:t>N</a:t>
            </a:r>
          </a:p>
          <a:p>
            <a:pPr eaLnBrk="1" hangingPunct="1"/>
            <a:r>
              <a:rPr lang="en-US" sz="1800" dirty="0" smtClean="0"/>
              <a:t>(Gluon Boer-Mulders)</a:t>
            </a:r>
            <a:endParaRPr lang="en-US" sz="1800" dirty="0"/>
          </a:p>
        </p:txBody>
      </p:sp>
      <p:cxnSp>
        <p:nvCxnSpPr>
          <p:cNvPr id="18" name="Straight Arrow Connector 17"/>
          <p:cNvCxnSpPr/>
          <p:nvPr/>
        </p:nvCxnSpPr>
        <p:spPr>
          <a:xfrm flipV="1">
            <a:off x="3429000" y="3581400"/>
            <a:ext cx="685800" cy="533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7010400" y="4343400"/>
            <a:ext cx="76200"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8924" name="TextBox 8"/>
          <p:cNvSpPr txBox="1">
            <a:spLocks noChangeArrowheads="1"/>
          </p:cNvSpPr>
          <p:nvPr/>
        </p:nvSpPr>
        <p:spPr bwMode="auto">
          <a:xfrm>
            <a:off x="6781800" y="1600200"/>
            <a:ext cx="2133600" cy="646113"/>
          </a:xfrm>
          <a:prstGeom prst="rect">
            <a:avLst/>
          </a:prstGeom>
          <a:solidFill>
            <a:srgbClr val="FFFE9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a:t>circularly polarized gluons in L-pol. N</a:t>
            </a:r>
          </a:p>
        </p:txBody>
      </p:sp>
      <p:cxnSp>
        <p:nvCxnSpPr>
          <p:cNvPr id="21" name="Straight Arrow Connector 20"/>
          <p:cNvCxnSpPr/>
          <p:nvPr/>
        </p:nvCxnSpPr>
        <p:spPr>
          <a:xfrm flipH="1">
            <a:off x="6629400" y="2209800"/>
            <a:ext cx="457200" cy="838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Oval 21"/>
          <p:cNvSpPr/>
          <p:nvPr/>
        </p:nvSpPr>
        <p:spPr>
          <a:xfrm>
            <a:off x="6096000" y="5791200"/>
            <a:ext cx="1981200" cy="609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927" name="TextBox 4"/>
          <p:cNvSpPr txBox="1">
            <a:spLocks noChangeArrowheads="1"/>
          </p:cNvSpPr>
          <p:nvPr/>
        </p:nvSpPr>
        <p:spPr bwMode="auto">
          <a:xfrm>
            <a:off x="6248400" y="5867400"/>
            <a:ext cx="1658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a:solidFill>
                  <a:srgbClr val="FF0000"/>
                </a:solidFill>
              </a:rPr>
              <a:t>spin </a:t>
            </a:r>
            <a:r>
              <a:rPr lang="en-US" sz="1800" dirty="0">
                <a:solidFill>
                  <a:srgbClr val="FF0000"/>
                </a:solidFill>
                <a:sym typeface="Wingdings" charset="0"/>
              </a:rPr>
              <a:t> orbit</a:t>
            </a:r>
            <a:endParaRPr lang="en-US" sz="1800" dirty="0">
              <a:solidFill>
                <a:srgbClr val="FF0000"/>
              </a:solidFill>
            </a:endParaRPr>
          </a:p>
        </p:txBody>
      </p:sp>
      <p:sp>
        <p:nvSpPr>
          <p:cNvPr id="24" name="Oval 23"/>
          <p:cNvSpPr/>
          <p:nvPr/>
        </p:nvSpPr>
        <p:spPr>
          <a:xfrm>
            <a:off x="7162800" y="2362200"/>
            <a:ext cx="1981200" cy="609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929" name="TextBox 24"/>
          <p:cNvSpPr txBox="1">
            <a:spLocks noChangeArrowheads="1"/>
          </p:cNvSpPr>
          <p:nvPr/>
        </p:nvSpPr>
        <p:spPr bwMode="auto">
          <a:xfrm>
            <a:off x="7297738" y="2514600"/>
            <a:ext cx="1604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800" dirty="0">
                <a:solidFill>
                  <a:srgbClr val="FF0000"/>
                </a:solidFill>
              </a:rPr>
              <a:t>spin </a:t>
            </a:r>
            <a:r>
              <a:rPr lang="en-US" sz="1800" dirty="0">
                <a:solidFill>
                  <a:srgbClr val="FF0000"/>
                </a:solidFill>
                <a:sym typeface="Wingdings" charset="0"/>
              </a:rPr>
              <a:t> spin</a:t>
            </a:r>
            <a:endParaRPr lang="en-US" sz="1800" dirty="0">
              <a:solidFill>
                <a:srgbClr val="FF0000"/>
              </a:solidFill>
            </a:endParaRPr>
          </a:p>
        </p:txBody>
      </p:sp>
    </p:spTree>
    <p:extLst>
      <p:ext uri="{BB962C8B-B14F-4D97-AF65-F5344CB8AC3E}">
        <p14:creationId xmlns:p14="http://schemas.microsoft.com/office/powerpoint/2010/main" val="17683196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9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9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9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9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0" grpId="0" animBg="1"/>
      <p:bldP spid="38921" grpId="0" animBg="1"/>
      <p:bldP spid="38924" grpId="0" animBg="1"/>
      <p:bldP spid="22" grpId="0" animBg="1"/>
      <p:bldP spid="38927" grpId="0"/>
      <p:bldP spid="24" grpId="0" animBg="1"/>
      <p:bldP spid="3892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4"/>
          <p:cNvSpPr>
            <a:spLocks noGrp="1"/>
          </p:cNvSpPr>
          <p:nvPr>
            <p:ph type="sldNum" sz="quarter" idx="12"/>
          </p:nvPr>
        </p:nvSpPr>
        <p:spPr/>
        <p:txBody>
          <a:bodyPr/>
          <a:lstStyle/>
          <a:p>
            <a:pPr>
              <a:defRPr/>
            </a:pPr>
            <a:fld id="{B97D3781-E5BF-B845-9386-2E96AE0055EE}" type="slidenum">
              <a:rPr lang="en-US"/>
              <a:pPr>
                <a:defRPr/>
              </a:pPr>
              <a:t>34</a:t>
            </a:fld>
            <a:endParaRPr lang="en-US"/>
          </a:p>
        </p:txBody>
      </p:sp>
      <p:sp>
        <p:nvSpPr>
          <p:cNvPr id="323586" name="Rectangle 2"/>
          <p:cNvSpPr>
            <a:spLocks noGrp="1" noChangeArrowheads="1"/>
          </p:cNvSpPr>
          <p:nvPr>
            <p:ph type="title"/>
          </p:nvPr>
        </p:nvSpPr>
        <p:spPr>
          <a:xfrm>
            <a:off x="1676400" y="228600"/>
            <a:ext cx="1524000" cy="990600"/>
          </a:xfrm>
        </p:spPr>
        <p:txBody>
          <a:bodyPr/>
          <a:lstStyle/>
          <a:p>
            <a:pPr eaLnBrk="1" hangingPunct="1">
              <a:defRPr/>
            </a:pPr>
            <a:r>
              <a:rPr lang="en-US" dirty="0" smtClean="0">
                <a:cs typeface="+mj-cs"/>
              </a:rPr>
              <a:t>Basis of </a:t>
            </a:r>
            <a:r>
              <a:rPr lang="en-US" dirty="0" err="1" smtClean="0">
                <a:cs typeface="+mj-cs"/>
              </a:rPr>
              <a:t>partons</a:t>
            </a:r>
            <a:endParaRPr lang="en-GB" dirty="0" smtClean="0">
              <a:cs typeface="+mj-cs"/>
            </a:endParaRPr>
          </a:p>
        </p:txBody>
      </p:sp>
      <p:sp>
        <p:nvSpPr>
          <p:cNvPr id="323587" name="Text Box 3"/>
          <p:cNvSpPr txBox="1">
            <a:spLocks noChangeArrowheads="1"/>
          </p:cNvSpPr>
          <p:nvPr/>
        </p:nvSpPr>
        <p:spPr bwMode="auto">
          <a:xfrm>
            <a:off x="0" y="2106613"/>
            <a:ext cx="29479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 typeface="Wingdings" charset="0"/>
              <a:buChar char="§"/>
              <a:defRPr/>
            </a:pPr>
            <a:r>
              <a:rPr lang="en-US" sz="2000">
                <a:cs typeface="+mn-cs"/>
              </a:rPr>
              <a:t> </a:t>
            </a:r>
            <a:r>
              <a:rPr lang="ja-JP" altLang="en-US" sz="2000">
                <a:latin typeface="Arial"/>
                <a:cs typeface="+mn-cs"/>
              </a:rPr>
              <a:t>‘</a:t>
            </a:r>
            <a:r>
              <a:rPr lang="en-US" sz="2000">
                <a:cs typeface="+mn-cs"/>
              </a:rPr>
              <a:t>Good part</a:t>
            </a:r>
            <a:r>
              <a:rPr lang="ja-JP" altLang="en-US" sz="2000">
                <a:latin typeface="Arial"/>
                <a:cs typeface="+mn-cs"/>
              </a:rPr>
              <a:t>’</a:t>
            </a:r>
            <a:r>
              <a:rPr lang="en-US" sz="2000">
                <a:cs typeface="+mn-cs"/>
              </a:rPr>
              <a:t> of Dirac </a:t>
            </a:r>
          </a:p>
          <a:p>
            <a:pPr>
              <a:buFont typeface="Wingdings" charset="0"/>
              <a:buNone/>
              <a:defRPr/>
            </a:pPr>
            <a:r>
              <a:rPr lang="en-US" sz="2000">
                <a:cs typeface="+mn-cs"/>
              </a:rPr>
              <a:t>   space is 2-dimensional</a:t>
            </a:r>
          </a:p>
          <a:p>
            <a:pPr>
              <a:buFont typeface="Wingdings" charset="0"/>
              <a:buNone/>
              <a:defRPr/>
            </a:pPr>
            <a:endParaRPr lang="en-US" sz="2000">
              <a:cs typeface="+mn-cs"/>
            </a:endParaRPr>
          </a:p>
          <a:p>
            <a:pPr>
              <a:buFont typeface="Wingdings" charset="0"/>
              <a:buChar char="§"/>
              <a:defRPr/>
            </a:pPr>
            <a:r>
              <a:rPr lang="en-US" sz="2000">
                <a:cs typeface="+mn-cs"/>
              </a:rPr>
              <a:t> Interpretation of DF</a:t>
            </a:r>
            <a:r>
              <a:rPr lang="ja-JP" altLang="en-US" sz="2000">
                <a:latin typeface="Arial"/>
                <a:cs typeface="+mn-cs"/>
              </a:rPr>
              <a:t>’</a:t>
            </a:r>
            <a:r>
              <a:rPr lang="en-US" sz="2000">
                <a:cs typeface="+mn-cs"/>
              </a:rPr>
              <a:t>s</a:t>
            </a:r>
            <a:endParaRPr lang="en-GB" sz="2000">
              <a:cs typeface="+mn-cs"/>
            </a:endParaRPr>
          </a:p>
        </p:txBody>
      </p:sp>
      <p:pic>
        <p:nvPicPr>
          <p:cNvPr id="50180" name="Picture 4" descr="blokhad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5715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89" name="AutoShape 5"/>
          <p:cNvSpPr>
            <a:spLocks noChangeArrowheads="1"/>
          </p:cNvSpPr>
          <p:nvPr/>
        </p:nvSpPr>
        <p:spPr bwMode="auto">
          <a:xfrm>
            <a:off x="457200" y="3886200"/>
            <a:ext cx="3048000" cy="609600"/>
          </a:xfrm>
          <a:prstGeom prst="rightArrowCallout">
            <a:avLst>
              <a:gd name="adj1" fmla="val 25000"/>
              <a:gd name="adj2" fmla="val 31250"/>
              <a:gd name="adj3" fmla="val 83333"/>
              <a:gd name="adj4" fmla="val 76389"/>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a:cs typeface="+mn-cs"/>
              </a:rPr>
              <a:t>unpolarized quark</a:t>
            </a:r>
          </a:p>
          <a:p>
            <a:pPr algn="ctr">
              <a:defRPr/>
            </a:pPr>
            <a:r>
              <a:rPr lang="en-US">
                <a:cs typeface="+mn-cs"/>
              </a:rPr>
              <a:t>distribution</a:t>
            </a:r>
            <a:endParaRPr lang="en-GB">
              <a:cs typeface="+mn-cs"/>
            </a:endParaRPr>
          </a:p>
        </p:txBody>
      </p:sp>
      <p:sp>
        <p:nvSpPr>
          <p:cNvPr id="323590" name="AutoShape 6"/>
          <p:cNvSpPr>
            <a:spLocks noChangeArrowheads="1"/>
          </p:cNvSpPr>
          <p:nvPr/>
        </p:nvSpPr>
        <p:spPr bwMode="auto">
          <a:xfrm>
            <a:off x="457200" y="4724400"/>
            <a:ext cx="3048000" cy="609600"/>
          </a:xfrm>
          <a:prstGeom prst="rightArrowCallout">
            <a:avLst>
              <a:gd name="adj1" fmla="val 25000"/>
              <a:gd name="adj2" fmla="val 31250"/>
              <a:gd name="adj3" fmla="val 83333"/>
              <a:gd name="adj4" fmla="val 76389"/>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a:cs typeface="+mn-cs"/>
              </a:rPr>
              <a:t>helicity or chirality</a:t>
            </a:r>
          </a:p>
          <a:p>
            <a:pPr algn="ctr">
              <a:defRPr/>
            </a:pPr>
            <a:r>
              <a:rPr lang="en-US">
                <a:cs typeface="+mn-cs"/>
              </a:rPr>
              <a:t>distribution</a:t>
            </a:r>
            <a:endParaRPr lang="en-GB">
              <a:cs typeface="+mn-cs"/>
            </a:endParaRPr>
          </a:p>
        </p:txBody>
      </p:sp>
      <p:sp>
        <p:nvSpPr>
          <p:cNvPr id="323591" name="AutoShape 7"/>
          <p:cNvSpPr>
            <a:spLocks noChangeArrowheads="1"/>
          </p:cNvSpPr>
          <p:nvPr/>
        </p:nvSpPr>
        <p:spPr bwMode="auto">
          <a:xfrm>
            <a:off x="457200" y="5562600"/>
            <a:ext cx="3048000" cy="609600"/>
          </a:xfrm>
          <a:prstGeom prst="rightArrowCallout">
            <a:avLst>
              <a:gd name="adj1" fmla="val 25000"/>
              <a:gd name="adj2" fmla="val 31250"/>
              <a:gd name="adj3" fmla="val 83333"/>
              <a:gd name="adj4" fmla="val 76389"/>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a:cs typeface="+mn-cs"/>
              </a:rPr>
              <a:t>transverse spin distr.</a:t>
            </a:r>
          </a:p>
          <a:p>
            <a:pPr algn="ctr">
              <a:defRPr/>
            </a:pPr>
            <a:r>
              <a:rPr lang="en-US">
                <a:cs typeface="+mn-cs"/>
              </a:rPr>
              <a:t>or transversity</a:t>
            </a:r>
            <a:endParaRPr lang="en-GB">
              <a:cs typeface="+mn-cs"/>
            </a:endParaRPr>
          </a:p>
        </p:txBody>
      </p:sp>
      <p:pic>
        <p:nvPicPr>
          <p:cNvPr id="323592" name="Picture 8" descr="blokhad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308350"/>
            <a:ext cx="5715000"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593" name="Picture 9" descr="blokhad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3352800"/>
            <a:ext cx="4876800"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5429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23592"/>
                                        </p:tgtEl>
                                        <p:attrNameLst>
                                          <p:attrName>style.visibility</p:attrName>
                                        </p:attrNameLst>
                                      </p:cBhvr>
                                      <p:to>
                                        <p:strVal val="visible"/>
                                      </p:to>
                                    </p:set>
                                  </p:childTnLst>
                                  <p:subTnLst>
                                    <p:set>
                                      <p:cBhvr override="childStyle">
                                        <p:cTn dur="1" fill="hold" display="0" masterRel="nextClick" afterEffect="1"/>
                                        <p:tgtEl>
                                          <p:spTgt spid="323592"/>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23593"/>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2000"/>
                                  </p:stCondLst>
                                  <p:childTnLst>
                                    <p:set>
                                      <p:cBhvr>
                                        <p:cTn id="13" dur="1" fill="hold">
                                          <p:stCondLst>
                                            <p:cond delay="499"/>
                                          </p:stCondLst>
                                        </p:cTn>
                                        <p:tgtEl>
                                          <p:spTgt spid="323589"/>
                                        </p:tgtEl>
                                        <p:attrNameLst>
                                          <p:attrName>style.visibility</p:attrName>
                                        </p:attrNameLst>
                                      </p:cBhvr>
                                      <p:to>
                                        <p:strVal val="visible"/>
                                      </p:to>
                                    </p:set>
                                  </p:childTnLst>
                                </p:cTn>
                              </p:par>
                            </p:childTnLst>
                          </p:cTn>
                        </p:par>
                        <p:par>
                          <p:cTn id="14" fill="hold" nodeType="afterGroup">
                            <p:stCondLst>
                              <p:cond delay="3000"/>
                            </p:stCondLst>
                            <p:childTnLst>
                              <p:par>
                                <p:cTn id="15" presetID="1" presetClass="entr" presetSubtype="0" fill="hold" grpId="0" nodeType="afterEffect">
                                  <p:stCondLst>
                                    <p:cond delay="2000"/>
                                  </p:stCondLst>
                                  <p:childTnLst>
                                    <p:set>
                                      <p:cBhvr>
                                        <p:cTn id="16" dur="1" fill="hold">
                                          <p:stCondLst>
                                            <p:cond delay="499"/>
                                          </p:stCondLst>
                                        </p:cTn>
                                        <p:tgtEl>
                                          <p:spTgt spid="323590"/>
                                        </p:tgtEl>
                                        <p:attrNameLst>
                                          <p:attrName>style.visibility</p:attrName>
                                        </p:attrNameLst>
                                      </p:cBhvr>
                                      <p:to>
                                        <p:strVal val="visible"/>
                                      </p:to>
                                    </p:set>
                                  </p:childTnLst>
                                </p:cTn>
                              </p:par>
                            </p:childTnLst>
                          </p:cTn>
                        </p:par>
                        <p:par>
                          <p:cTn id="17" fill="hold" nodeType="afterGroup">
                            <p:stCondLst>
                              <p:cond delay="5500"/>
                            </p:stCondLst>
                            <p:childTnLst>
                              <p:par>
                                <p:cTn id="18" presetID="1" presetClass="entr" presetSubtype="0" fill="hold" grpId="0" nodeType="afterEffect">
                                  <p:stCondLst>
                                    <p:cond delay="2000"/>
                                  </p:stCondLst>
                                  <p:childTnLst>
                                    <p:set>
                                      <p:cBhvr>
                                        <p:cTn id="19" dur="1" fill="hold">
                                          <p:stCondLst>
                                            <p:cond delay="499"/>
                                          </p:stCondLst>
                                        </p:cTn>
                                        <p:tgtEl>
                                          <p:spTgt spid="3235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9" grpId="0" animBg="1" autoUpdateAnimBg="0"/>
      <p:bldP spid="323590" grpId="0" animBg="1" autoUpdateAnimBg="0"/>
      <p:bldP spid="323591"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p:cNvSpPr>
            <a:spLocks noGrp="1"/>
          </p:cNvSpPr>
          <p:nvPr>
            <p:ph type="sldNum" sz="quarter" idx="12"/>
          </p:nvPr>
        </p:nvSpPr>
        <p:spPr/>
        <p:txBody>
          <a:bodyPr/>
          <a:lstStyle/>
          <a:p>
            <a:pPr>
              <a:defRPr/>
            </a:pPr>
            <a:fld id="{9B7121A0-E728-2548-961B-64B477B45EAF}" type="slidenum">
              <a:rPr lang="en-US"/>
              <a:pPr>
                <a:defRPr/>
              </a:pPr>
              <a:t>35</a:t>
            </a:fld>
            <a:endParaRPr lang="en-US"/>
          </a:p>
        </p:txBody>
      </p:sp>
      <p:pic>
        <p:nvPicPr>
          <p:cNvPr id="51202" name="Picture 2" descr="blokhad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524000"/>
            <a:ext cx="6248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4611" name="Text Box 3"/>
          <p:cNvSpPr txBox="1">
            <a:spLocks noChangeArrowheads="1"/>
          </p:cNvSpPr>
          <p:nvPr/>
        </p:nvSpPr>
        <p:spPr bwMode="auto">
          <a:xfrm>
            <a:off x="228600" y="5638800"/>
            <a:ext cx="8915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 typeface="Wingdings" charset="0"/>
              <a:buChar char="§"/>
              <a:defRPr/>
            </a:pPr>
            <a:r>
              <a:rPr lang="en-US" sz="2000">
                <a:cs typeface="+mn-cs"/>
              </a:rPr>
              <a:t> Off-diagonal elements (RL or LR) are chiral-odd functions</a:t>
            </a:r>
          </a:p>
          <a:p>
            <a:pPr>
              <a:buFont typeface="Wingdings" charset="0"/>
              <a:buChar char="§"/>
              <a:defRPr/>
            </a:pPr>
            <a:r>
              <a:rPr lang="en-US" sz="2000">
                <a:cs typeface="+mn-cs"/>
              </a:rPr>
              <a:t> Chiral-odd soft parts must appear with partner in e.g. SIDIS, DY</a:t>
            </a:r>
            <a:endParaRPr lang="en-GB" sz="2000">
              <a:cs typeface="+mn-cs"/>
            </a:endParaRPr>
          </a:p>
        </p:txBody>
      </p:sp>
      <p:sp>
        <p:nvSpPr>
          <p:cNvPr id="324612" name="Rectangle 4"/>
          <p:cNvSpPr>
            <a:spLocks noGrp="1" noChangeArrowheads="1"/>
          </p:cNvSpPr>
          <p:nvPr>
            <p:ph type="title"/>
          </p:nvPr>
        </p:nvSpPr>
        <p:spPr>
          <a:xfrm>
            <a:off x="1371600" y="228600"/>
            <a:ext cx="3962400" cy="914400"/>
          </a:xfrm>
        </p:spPr>
        <p:txBody>
          <a:bodyPr anchor="b"/>
          <a:lstStyle/>
          <a:p>
            <a:pPr eaLnBrk="1" hangingPunct="1">
              <a:defRPr/>
            </a:pPr>
            <a:r>
              <a:rPr lang="en-US" dirty="0" smtClean="0">
                <a:cs typeface="+mj-cs"/>
              </a:rPr>
              <a:t>Matrix representation</a:t>
            </a:r>
            <a:br>
              <a:rPr lang="en-US" dirty="0" smtClean="0">
                <a:cs typeface="+mj-cs"/>
              </a:rPr>
            </a:br>
            <a:r>
              <a:rPr lang="en-US" dirty="0" smtClean="0">
                <a:cs typeface="+mj-cs"/>
              </a:rPr>
              <a:t>for M = [</a:t>
            </a:r>
            <a:r>
              <a:rPr lang="en-US" dirty="0" smtClean="0">
                <a:latin typeface="Symbol" charset="0"/>
                <a:cs typeface="+mj-cs"/>
              </a:rPr>
              <a:t>F</a:t>
            </a:r>
            <a:r>
              <a:rPr lang="en-US" dirty="0" smtClean="0">
                <a:cs typeface="+mj-cs"/>
              </a:rPr>
              <a:t>(x)</a:t>
            </a:r>
            <a:r>
              <a:rPr lang="en-US" dirty="0" smtClean="0">
                <a:latin typeface="Symbol" charset="0"/>
                <a:cs typeface="+mj-cs"/>
              </a:rPr>
              <a:t>g</a:t>
            </a:r>
            <a:r>
              <a:rPr lang="en-US" baseline="30000" dirty="0" smtClean="0">
                <a:cs typeface="+mj-cs"/>
              </a:rPr>
              <a:t>+</a:t>
            </a:r>
            <a:r>
              <a:rPr lang="en-US" dirty="0" smtClean="0">
                <a:cs typeface="+mj-cs"/>
              </a:rPr>
              <a:t>]</a:t>
            </a:r>
            <a:r>
              <a:rPr lang="en-US" baseline="30000" dirty="0" smtClean="0">
                <a:cs typeface="+mj-cs"/>
              </a:rPr>
              <a:t>T</a:t>
            </a:r>
            <a:endParaRPr lang="en-GB" baseline="30000" dirty="0" smtClean="0">
              <a:cs typeface="+mj-cs"/>
            </a:endParaRPr>
          </a:p>
        </p:txBody>
      </p:sp>
      <p:sp>
        <p:nvSpPr>
          <p:cNvPr id="324613" name="Text Box 5"/>
          <p:cNvSpPr txBox="1">
            <a:spLocks noChangeArrowheads="1"/>
          </p:cNvSpPr>
          <p:nvPr/>
        </p:nvSpPr>
        <p:spPr bwMode="auto">
          <a:xfrm>
            <a:off x="304800" y="1828800"/>
            <a:ext cx="2438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a:cs typeface="+mn-cs"/>
              </a:rPr>
              <a:t>Quark production matrix, directly related to the</a:t>
            </a:r>
          </a:p>
          <a:p>
            <a:pPr>
              <a:defRPr/>
            </a:pPr>
            <a:r>
              <a:rPr lang="en-US" sz="2000">
                <a:cs typeface="+mn-cs"/>
              </a:rPr>
              <a:t>helicity formalism</a:t>
            </a:r>
            <a:endParaRPr lang="en-GB" sz="2000">
              <a:cs typeface="+mn-cs"/>
            </a:endParaRPr>
          </a:p>
        </p:txBody>
      </p:sp>
      <p:sp>
        <p:nvSpPr>
          <p:cNvPr id="324614" name="Text Box 6"/>
          <p:cNvSpPr txBox="1">
            <a:spLocks noChangeArrowheads="1"/>
          </p:cNvSpPr>
          <p:nvPr/>
        </p:nvSpPr>
        <p:spPr bwMode="auto">
          <a:xfrm>
            <a:off x="381000" y="3505200"/>
            <a:ext cx="1619250" cy="336550"/>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cs typeface="+mn-cs"/>
              </a:rPr>
              <a:t>Anselmino et al.</a:t>
            </a:r>
            <a:endParaRPr lang="en-GB" sz="1600">
              <a:cs typeface="+mn-cs"/>
            </a:endParaRPr>
          </a:p>
        </p:txBody>
      </p:sp>
      <p:sp>
        <p:nvSpPr>
          <p:cNvPr id="324615" name="Text Box 7"/>
          <p:cNvSpPr txBox="1">
            <a:spLocks noChangeArrowheads="1"/>
          </p:cNvSpPr>
          <p:nvPr/>
        </p:nvSpPr>
        <p:spPr bwMode="auto">
          <a:xfrm>
            <a:off x="4953000" y="0"/>
            <a:ext cx="4191000" cy="581025"/>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600">
                <a:cs typeface="+mn-cs"/>
              </a:rPr>
              <a:t>Bacchetta, Boglione, Henneman &amp; Mulders</a:t>
            </a:r>
          </a:p>
          <a:p>
            <a:pPr>
              <a:defRPr/>
            </a:pPr>
            <a:r>
              <a:rPr lang="en-US" sz="1600">
                <a:cs typeface="+mn-cs"/>
              </a:rPr>
              <a:t>PRL 85 (2000) 712 </a:t>
            </a:r>
            <a:endParaRPr lang="en-GB" sz="1600">
              <a:cs typeface="+mn-cs"/>
            </a:endParaRPr>
          </a:p>
        </p:txBody>
      </p:sp>
    </p:spTree>
    <p:extLst>
      <p:ext uri="{BB962C8B-B14F-4D97-AF65-F5344CB8AC3E}">
        <p14:creationId xmlns:p14="http://schemas.microsoft.com/office/powerpoint/2010/main" val="405118876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3" descr="blokhad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304800"/>
            <a:ext cx="526097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212" name="AutoShape 4"/>
          <p:cNvSpPr>
            <a:spLocks noChangeArrowheads="1"/>
          </p:cNvSpPr>
          <p:nvPr/>
        </p:nvSpPr>
        <p:spPr bwMode="auto">
          <a:xfrm>
            <a:off x="0" y="1447800"/>
            <a:ext cx="3048000" cy="609600"/>
          </a:xfrm>
          <a:prstGeom prst="rightArrowCallout">
            <a:avLst>
              <a:gd name="adj1" fmla="val 25000"/>
              <a:gd name="adj2" fmla="val 31250"/>
              <a:gd name="adj3" fmla="val 83333"/>
              <a:gd name="adj4" fmla="val 76389"/>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800">
                <a:latin typeface="Tahoma" charset="0"/>
                <a:cs typeface="+mn-cs"/>
              </a:rPr>
              <a:t>unpolarized quark</a:t>
            </a:r>
          </a:p>
          <a:p>
            <a:pPr algn="ctr">
              <a:defRPr/>
            </a:pPr>
            <a:r>
              <a:rPr lang="en-US" sz="1800">
                <a:latin typeface="Tahoma" charset="0"/>
                <a:cs typeface="+mn-cs"/>
              </a:rPr>
              <a:t>distribution</a:t>
            </a:r>
            <a:endParaRPr lang="en-GB" sz="1800">
              <a:latin typeface="Tahoma" charset="0"/>
              <a:cs typeface="+mn-cs"/>
            </a:endParaRPr>
          </a:p>
        </p:txBody>
      </p:sp>
      <p:sp>
        <p:nvSpPr>
          <p:cNvPr id="350213" name="AutoShape 5"/>
          <p:cNvSpPr>
            <a:spLocks noChangeArrowheads="1"/>
          </p:cNvSpPr>
          <p:nvPr/>
        </p:nvSpPr>
        <p:spPr bwMode="auto">
          <a:xfrm>
            <a:off x="0" y="2895600"/>
            <a:ext cx="3048000" cy="609600"/>
          </a:xfrm>
          <a:prstGeom prst="rightArrowCallout">
            <a:avLst>
              <a:gd name="adj1" fmla="val 25000"/>
              <a:gd name="adj2" fmla="val 31250"/>
              <a:gd name="adj3" fmla="val 83333"/>
              <a:gd name="adj4" fmla="val 76389"/>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800">
                <a:latin typeface="Tahoma" charset="0"/>
                <a:cs typeface="+mn-cs"/>
              </a:rPr>
              <a:t>helicity or chirality</a:t>
            </a:r>
          </a:p>
          <a:p>
            <a:pPr algn="ctr">
              <a:defRPr/>
            </a:pPr>
            <a:r>
              <a:rPr lang="en-US" sz="1800">
                <a:latin typeface="Tahoma" charset="0"/>
                <a:cs typeface="+mn-cs"/>
              </a:rPr>
              <a:t>distribution</a:t>
            </a:r>
            <a:endParaRPr lang="en-GB" sz="1800">
              <a:latin typeface="Tahoma" charset="0"/>
              <a:cs typeface="+mn-cs"/>
            </a:endParaRPr>
          </a:p>
        </p:txBody>
      </p:sp>
      <p:sp>
        <p:nvSpPr>
          <p:cNvPr id="350214" name="AutoShape 6"/>
          <p:cNvSpPr>
            <a:spLocks noChangeArrowheads="1"/>
          </p:cNvSpPr>
          <p:nvPr/>
        </p:nvSpPr>
        <p:spPr bwMode="auto">
          <a:xfrm>
            <a:off x="0" y="5029200"/>
            <a:ext cx="3048000" cy="609600"/>
          </a:xfrm>
          <a:prstGeom prst="rightArrowCallout">
            <a:avLst>
              <a:gd name="adj1" fmla="val 25000"/>
              <a:gd name="adj2" fmla="val 31250"/>
              <a:gd name="adj3" fmla="val 83333"/>
              <a:gd name="adj4" fmla="val 76389"/>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800">
                <a:latin typeface="Tahoma" charset="0"/>
                <a:cs typeface="+mn-cs"/>
              </a:rPr>
              <a:t>transverse spin distr.</a:t>
            </a:r>
          </a:p>
          <a:p>
            <a:pPr algn="ctr">
              <a:defRPr/>
            </a:pPr>
            <a:r>
              <a:rPr lang="en-US" sz="1800">
                <a:latin typeface="Tahoma" charset="0"/>
                <a:cs typeface="+mn-cs"/>
              </a:rPr>
              <a:t>or transversity</a:t>
            </a:r>
            <a:endParaRPr lang="en-GB" sz="1800">
              <a:latin typeface="Tahoma" charset="0"/>
              <a:cs typeface="+mn-cs"/>
            </a:endParaRPr>
          </a:p>
        </p:txBody>
      </p:sp>
      <p:sp>
        <p:nvSpPr>
          <p:cNvPr id="350215" name="AutoShape 7"/>
          <p:cNvSpPr>
            <a:spLocks/>
          </p:cNvSpPr>
          <p:nvPr/>
        </p:nvSpPr>
        <p:spPr bwMode="auto">
          <a:xfrm>
            <a:off x="3276600" y="990600"/>
            <a:ext cx="304800" cy="1447800"/>
          </a:xfrm>
          <a:prstGeom prst="leftBrace">
            <a:avLst>
              <a:gd name="adj1" fmla="val 39583"/>
              <a:gd name="adj2" fmla="val 50000"/>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800">
              <a:solidFill>
                <a:srgbClr val="FF3399"/>
              </a:solidFill>
              <a:latin typeface="Tahoma" charset="0"/>
              <a:cs typeface="+mn-cs"/>
            </a:endParaRPr>
          </a:p>
        </p:txBody>
      </p:sp>
      <p:sp>
        <p:nvSpPr>
          <p:cNvPr id="350216" name="AutoShape 8"/>
          <p:cNvSpPr>
            <a:spLocks/>
          </p:cNvSpPr>
          <p:nvPr/>
        </p:nvSpPr>
        <p:spPr bwMode="auto">
          <a:xfrm>
            <a:off x="3276600" y="2590800"/>
            <a:ext cx="304800" cy="1447800"/>
          </a:xfrm>
          <a:prstGeom prst="leftBrace">
            <a:avLst>
              <a:gd name="adj1" fmla="val 39583"/>
              <a:gd name="adj2" fmla="val 50000"/>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800">
              <a:solidFill>
                <a:srgbClr val="FF3399"/>
              </a:solidFill>
              <a:latin typeface="Tahoma" charset="0"/>
              <a:cs typeface="+mn-cs"/>
            </a:endParaRPr>
          </a:p>
        </p:txBody>
      </p:sp>
      <p:sp>
        <p:nvSpPr>
          <p:cNvPr id="350217" name="AutoShape 9"/>
          <p:cNvSpPr>
            <a:spLocks/>
          </p:cNvSpPr>
          <p:nvPr/>
        </p:nvSpPr>
        <p:spPr bwMode="auto">
          <a:xfrm>
            <a:off x="3276600" y="4114800"/>
            <a:ext cx="304800" cy="2438400"/>
          </a:xfrm>
          <a:prstGeom prst="leftBrace">
            <a:avLst>
              <a:gd name="adj1" fmla="val 66667"/>
              <a:gd name="adj2" fmla="val 50000"/>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2800">
              <a:solidFill>
                <a:srgbClr val="FF3399"/>
              </a:solidFill>
              <a:latin typeface="Tahoma" charset="0"/>
              <a:cs typeface="+mn-cs"/>
            </a:endParaRPr>
          </a:p>
        </p:txBody>
      </p:sp>
      <p:sp>
        <p:nvSpPr>
          <p:cNvPr id="350218" name="AutoShape 10"/>
          <p:cNvSpPr>
            <a:spLocks noChangeArrowheads="1"/>
          </p:cNvSpPr>
          <p:nvPr/>
        </p:nvSpPr>
        <p:spPr bwMode="auto">
          <a:xfrm>
            <a:off x="1447800" y="2057400"/>
            <a:ext cx="2286000" cy="304800"/>
          </a:xfrm>
          <a:prstGeom prst="rightArrowCallout">
            <a:avLst>
              <a:gd name="adj1" fmla="val 25000"/>
              <a:gd name="adj2" fmla="val 31250"/>
              <a:gd name="adj3" fmla="val 125000"/>
              <a:gd name="adj4" fmla="val 76389"/>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800" dirty="0">
                <a:solidFill>
                  <a:schemeClr val="bg1"/>
                </a:solidFill>
                <a:latin typeface="Tahoma" charset="0"/>
                <a:cs typeface="+mn-cs"/>
              </a:rPr>
              <a:t>with </a:t>
            </a:r>
            <a:r>
              <a:rPr lang="en-US" sz="1800" dirty="0" err="1">
                <a:solidFill>
                  <a:schemeClr val="bg1"/>
                </a:solidFill>
                <a:latin typeface="Tahoma" charset="0"/>
                <a:cs typeface="+mn-cs"/>
              </a:rPr>
              <a:t>p</a:t>
            </a:r>
            <a:r>
              <a:rPr lang="en-US" sz="1800" baseline="-25000" dirty="0" err="1">
                <a:solidFill>
                  <a:schemeClr val="bg1"/>
                </a:solidFill>
                <a:latin typeface="Tahoma" charset="0"/>
                <a:cs typeface="+mn-cs"/>
              </a:rPr>
              <a:t>T</a:t>
            </a:r>
            <a:endParaRPr lang="en-GB" sz="1800" baseline="-25000" dirty="0">
              <a:solidFill>
                <a:schemeClr val="bg1"/>
              </a:solidFill>
              <a:latin typeface="Tahoma" charset="0"/>
              <a:cs typeface="+mn-cs"/>
            </a:endParaRPr>
          </a:p>
        </p:txBody>
      </p:sp>
      <p:sp>
        <p:nvSpPr>
          <p:cNvPr id="350219" name="AutoShape 11"/>
          <p:cNvSpPr>
            <a:spLocks noChangeArrowheads="1"/>
          </p:cNvSpPr>
          <p:nvPr/>
        </p:nvSpPr>
        <p:spPr bwMode="auto">
          <a:xfrm>
            <a:off x="1447800" y="3505200"/>
            <a:ext cx="2286000" cy="304800"/>
          </a:xfrm>
          <a:prstGeom prst="rightArrowCallout">
            <a:avLst>
              <a:gd name="adj1" fmla="val 25000"/>
              <a:gd name="adj2" fmla="val 31250"/>
              <a:gd name="adj3" fmla="val 125000"/>
              <a:gd name="adj4" fmla="val 76389"/>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800" dirty="0">
                <a:solidFill>
                  <a:schemeClr val="bg1"/>
                </a:solidFill>
                <a:latin typeface="Tahoma" charset="0"/>
                <a:cs typeface="+mn-cs"/>
              </a:rPr>
              <a:t>with </a:t>
            </a:r>
            <a:r>
              <a:rPr lang="en-US" sz="1800" dirty="0" err="1">
                <a:solidFill>
                  <a:schemeClr val="bg1"/>
                </a:solidFill>
                <a:latin typeface="Tahoma" charset="0"/>
                <a:cs typeface="+mn-cs"/>
              </a:rPr>
              <a:t>p</a:t>
            </a:r>
            <a:r>
              <a:rPr lang="en-US" sz="1800" baseline="-25000" dirty="0" err="1">
                <a:solidFill>
                  <a:schemeClr val="bg1"/>
                </a:solidFill>
                <a:latin typeface="Tahoma" charset="0"/>
                <a:cs typeface="+mn-cs"/>
              </a:rPr>
              <a:t>T</a:t>
            </a:r>
            <a:endParaRPr lang="en-GB" sz="1800" baseline="-25000" dirty="0">
              <a:solidFill>
                <a:schemeClr val="bg1"/>
              </a:solidFill>
              <a:latin typeface="Tahoma" charset="0"/>
              <a:cs typeface="+mn-cs"/>
            </a:endParaRPr>
          </a:p>
        </p:txBody>
      </p:sp>
      <p:sp>
        <p:nvSpPr>
          <p:cNvPr id="350220" name="AutoShape 12"/>
          <p:cNvSpPr>
            <a:spLocks noChangeArrowheads="1"/>
          </p:cNvSpPr>
          <p:nvPr/>
        </p:nvSpPr>
        <p:spPr bwMode="auto">
          <a:xfrm rot="556236">
            <a:off x="1600200" y="4876800"/>
            <a:ext cx="2286000" cy="304800"/>
          </a:xfrm>
          <a:prstGeom prst="rightArrowCallout">
            <a:avLst>
              <a:gd name="adj1" fmla="val 25000"/>
              <a:gd name="adj2" fmla="val 31250"/>
              <a:gd name="adj3" fmla="val 125000"/>
              <a:gd name="adj4" fmla="val 76389"/>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800">
                <a:solidFill>
                  <a:schemeClr val="bg1"/>
                </a:solidFill>
                <a:latin typeface="Tahoma" charset="0"/>
                <a:cs typeface="+mn-cs"/>
              </a:rPr>
              <a:t>with p</a:t>
            </a:r>
            <a:r>
              <a:rPr lang="en-US" sz="1800" baseline="-25000">
                <a:solidFill>
                  <a:schemeClr val="bg1"/>
                </a:solidFill>
                <a:latin typeface="Tahoma" charset="0"/>
                <a:cs typeface="+mn-cs"/>
              </a:rPr>
              <a:t>T</a:t>
            </a:r>
            <a:endParaRPr lang="en-GB" sz="1800" baseline="-25000">
              <a:solidFill>
                <a:schemeClr val="bg1"/>
              </a:solidFill>
              <a:latin typeface="Tahoma" charset="0"/>
              <a:cs typeface="+mn-cs"/>
            </a:endParaRPr>
          </a:p>
        </p:txBody>
      </p:sp>
      <p:sp>
        <p:nvSpPr>
          <p:cNvPr id="350221" name="AutoShape 13"/>
          <p:cNvSpPr>
            <a:spLocks noChangeArrowheads="1"/>
          </p:cNvSpPr>
          <p:nvPr/>
        </p:nvSpPr>
        <p:spPr bwMode="auto">
          <a:xfrm>
            <a:off x="1447800" y="5638800"/>
            <a:ext cx="2286000" cy="304800"/>
          </a:xfrm>
          <a:prstGeom prst="rightArrowCallout">
            <a:avLst>
              <a:gd name="adj1" fmla="val 25000"/>
              <a:gd name="adj2" fmla="val 31250"/>
              <a:gd name="adj3" fmla="val 125000"/>
              <a:gd name="adj4" fmla="val 76389"/>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800">
                <a:solidFill>
                  <a:schemeClr val="bg1"/>
                </a:solidFill>
                <a:latin typeface="Tahoma" charset="0"/>
                <a:cs typeface="+mn-cs"/>
              </a:rPr>
              <a:t>with p</a:t>
            </a:r>
            <a:r>
              <a:rPr lang="en-US" sz="1800" baseline="-25000">
                <a:solidFill>
                  <a:schemeClr val="bg1"/>
                </a:solidFill>
                <a:latin typeface="Tahoma" charset="0"/>
                <a:cs typeface="+mn-cs"/>
              </a:rPr>
              <a:t>T</a:t>
            </a:r>
            <a:endParaRPr lang="en-GB" sz="1800" baseline="-25000">
              <a:solidFill>
                <a:schemeClr val="bg1"/>
              </a:solidFill>
              <a:latin typeface="Tahoma" charset="0"/>
              <a:cs typeface="+mn-cs"/>
            </a:endParaRPr>
          </a:p>
        </p:txBody>
      </p:sp>
      <p:sp>
        <p:nvSpPr>
          <p:cNvPr id="350222" name="AutoShape 14"/>
          <p:cNvSpPr>
            <a:spLocks noChangeArrowheads="1"/>
          </p:cNvSpPr>
          <p:nvPr/>
        </p:nvSpPr>
        <p:spPr bwMode="auto">
          <a:xfrm>
            <a:off x="1447800" y="6248400"/>
            <a:ext cx="2286000" cy="304800"/>
          </a:xfrm>
          <a:prstGeom prst="rightArrowCallout">
            <a:avLst>
              <a:gd name="adj1" fmla="val 25000"/>
              <a:gd name="adj2" fmla="val 31250"/>
              <a:gd name="adj3" fmla="val 125000"/>
              <a:gd name="adj4" fmla="val 76389"/>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800" dirty="0">
                <a:solidFill>
                  <a:schemeClr val="bg1"/>
                </a:solidFill>
                <a:latin typeface="Tahoma" charset="0"/>
                <a:cs typeface="+mn-cs"/>
              </a:rPr>
              <a:t>with </a:t>
            </a:r>
            <a:r>
              <a:rPr lang="en-US" sz="1800" dirty="0" err="1">
                <a:solidFill>
                  <a:schemeClr val="bg1"/>
                </a:solidFill>
                <a:latin typeface="Tahoma" charset="0"/>
                <a:cs typeface="+mn-cs"/>
              </a:rPr>
              <a:t>p</a:t>
            </a:r>
            <a:r>
              <a:rPr lang="en-US" sz="1800" baseline="-25000" dirty="0" err="1">
                <a:solidFill>
                  <a:schemeClr val="bg1"/>
                </a:solidFill>
                <a:latin typeface="Tahoma" charset="0"/>
                <a:cs typeface="+mn-cs"/>
              </a:rPr>
              <a:t>T</a:t>
            </a:r>
            <a:endParaRPr lang="en-GB" sz="1800" baseline="-25000" dirty="0">
              <a:solidFill>
                <a:schemeClr val="bg1"/>
              </a:solidFill>
              <a:latin typeface="Tahoma" charset="0"/>
              <a:cs typeface="+mn-cs"/>
            </a:endParaRPr>
          </a:p>
        </p:txBody>
      </p:sp>
      <p:sp>
        <p:nvSpPr>
          <p:cNvPr id="350223" name="AutoShape 15"/>
          <p:cNvSpPr>
            <a:spLocks noChangeArrowheads="1"/>
          </p:cNvSpPr>
          <p:nvPr/>
        </p:nvSpPr>
        <p:spPr bwMode="auto">
          <a:xfrm rot="1250377">
            <a:off x="1828800" y="4572000"/>
            <a:ext cx="2286000" cy="304800"/>
          </a:xfrm>
          <a:prstGeom prst="rightArrowCallout">
            <a:avLst>
              <a:gd name="adj1" fmla="val 25000"/>
              <a:gd name="adj2" fmla="val 31250"/>
              <a:gd name="adj3" fmla="val 125000"/>
              <a:gd name="adj4" fmla="val 76389"/>
            </a:avLst>
          </a:prstGeom>
          <a:solidFill>
            <a:srgbClr val="FF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800">
                <a:solidFill>
                  <a:schemeClr val="bg1"/>
                </a:solidFill>
                <a:latin typeface="Tahoma" charset="0"/>
                <a:cs typeface="+mn-cs"/>
              </a:rPr>
              <a:t>T-odd</a:t>
            </a:r>
            <a:endParaRPr lang="en-GB" sz="1800">
              <a:solidFill>
                <a:schemeClr val="bg1"/>
              </a:solidFill>
              <a:latin typeface="Tahoma" charset="0"/>
              <a:cs typeface="+mn-cs"/>
            </a:endParaRPr>
          </a:p>
        </p:txBody>
      </p:sp>
      <p:sp>
        <p:nvSpPr>
          <p:cNvPr id="350224" name="AutoShape 16"/>
          <p:cNvSpPr>
            <a:spLocks noChangeArrowheads="1"/>
          </p:cNvSpPr>
          <p:nvPr/>
        </p:nvSpPr>
        <p:spPr bwMode="auto">
          <a:xfrm rot="-592055">
            <a:off x="1600200" y="2362200"/>
            <a:ext cx="2286000" cy="304800"/>
          </a:xfrm>
          <a:prstGeom prst="rightArrowCallout">
            <a:avLst>
              <a:gd name="adj1" fmla="val 25000"/>
              <a:gd name="adj2" fmla="val 31250"/>
              <a:gd name="adj3" fmla="val 125000"/>
              <a:gd name="adj4" fmla="val 76389"/>
            </a:avLst>
          </a:prstGeom>
          <a:solidFill>
            <a:srgbClr val="FF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sz="1800">
                <a:solidFill>
                  <a:schemeClr val="bg1"/>
                </a:solidFill>
                <a:latin typeface="Tahoma" charset="0"/>
                <a:cs typeface="+mn-cs"/>
              </a:rPr>
              <a:t>T-odd</a:t>
            </a:r>
            <a:endParaRPr lang="en-GB" sz="1800">
              <a:solidFill>
                <a:schemeClr val="bg1"/>
              </a:solidFill>
              <a:latin typeface="Tahoma" charset="0"/>
              <a:cs typeface="+mn-cs"/>
            </a:endParaRPr>
          </a:p>
        </p:txBody>
      </p:sp>
      <p:sp>
        <p:nvSpPr>
          <p:cNvPr id="350210" name="Rectangle 2"/>
          <p:cNvSpPr>
            <a:spLocks noGrp="1" noChangeArrowheads="1"/>
          </p:cNvSpPr>
          <p:nvPr>
            <p:ph type="title"/>
          </p:nvPr>
        </p:nvSpPr>
        <p:spPr>
          <a:xfrm>
            <a:off x="2057400" y="0"/>
            <a:ext cx="7086600" cy="838200"/>
          </a:xfrm>
        </p:spPr>
        <p:txBody>
          <a:bodyPr/>
          <a:lstStyle/>
          <a:p>
            <a:pPr eaLnBrk="1" hangingPunct="1">
              <a:defRPr/>
            </a:pPr>
            <a:r>
              <a:rPr lang="en-US" smtClean="0">
                <a:cs typeface="+mj-cs"/>
              </a:rPr>
              <a:t>Fermionic structure of TMDs</a:t>
            </a:r>
            <a:endParaRPr lang="en-GB" smtClean="0">
              <a:cs typeface="+mj-cs"/>
            </a:endParaRPr>
          </a:p>
        </p:txBody>
      </p:sp>
      <p:sp>
        <p:nvSpPr>
          <p:cNvPr id="18" name="Rectangle 17"/>
          <p:cNvSpPr/>
          <p:nvPr/>
        </p:nvSpPr>
        <p:spPr>
          <a:xfrm>
            <a:off x="0" y="3657600"/>
            <a:ext cx="2438400" cy="1323975"/>
          </a:xfrm>
          <a:prstGeom prst="rect">
            <a:avLst/>
          </a:prstGeom>
        </p:spPr>
        <p:txBody>
          <a:bodyPr>
            <a:spAutoFit/>
          </a:bodyPr>
          <a:lstStyle/>
          <a:p>
            <a:pPr>
              <a:spcBef>
                <a:spcPct val="50000"/>
              </a:spcBef>
              <a:defRPr/>
            </a:pPr>
            <a:r>
              <a:rPr lang="en-US" sz="2000" dirty="0">
                <a:solidFill>
                  <a:srgbClr val="FF0000"/>
                </a:solidFill>
                <a:latin typeface="+mn-lt"/>
              </a:rPr>
              <a:t>f</a:t>
            </a:r>
            <a:r>
              <a:rPr lang="en-US" sz="2000" baseline="-25000" dirty="0">
                <a:solidFill>
                  <a:srgbClr val="FF0000"/>
                </a:solidFill>
                <a:latin typeface="+mn-lt"/>
              </a:rPr>
              <a:t>1</a:t>
            </a:r>
            <a:r>
              <a:rPr lang="en-US" sz="2000" baseline="30000" dirty="0">
                <a:solidFill>
                  <a:srgbClr val="FF0000"/>
                </a:solidFill>
                <a:latin typeface="+mn-lt"/>
              </a:rPr>
              <a:t>q</a:t>
            </a:r>
            <a:r>
              <a:rPr lang="en-US" sz="2000" dirty="0">
                <a:solidFill>
                  <a:srgbClr val="FF0000"/>
                </a:solidFill>
                <a:latin typeface="+mn-lt"/>
              </a:rPr>
              <a:t>(x) = q(x)</a:t>
            </a:r>
          </a:p>
          <a:p>
            <a:pPr>
              <a:spcBef>
                <a:spcPct val="50000"/>
              </a:spcBef>
              <a:defRPr/>
            </a:pPr>
            <a:r>
              <a:rPr lang="en-US" sz="2000" dirty="0">
                <a:solidFill>
                  <a:srgbClr val="FF0000"/>
                </a:solidFill>
                <a:latin typeface="+mn-lt"/>
              </a:rPr>
              <a:t>g</a:t>
            </a:r>
            <a:r>
              <a:rPr lang="en-US" sz="2000" baseline="-25000" dirty="0">
                <a:solidFill>
                  <a:srgbClr val="FF0000"/>
                </a:solidFill>
                <a:latin typeface="+mn-lt"/>
              </a:rPr>
              <a:t>1</a:t>
            </a:r>
            <a:r>
              <a:rPr lang="en-US" sz="2000" baseline="30000" dirty="0">
                <a:solidFill>
                  <a:srgbClr val="FF0000"/>
                </a:solidFill>
                <a:latin typeface="+mn-lt"/>
              </a:rPr>
              <a:t>q</a:t>
            </a:r>
            <a:r>
              <a:rPr lang="en-US" sz="2000" dirty="0">
                <a:solidFill>
                  <a:srgbClr val="FF0000"/>
                </a:solidFill>
                <a:latin typeface="+mn-lt"/>
              </a:rPr>
              <a:t>(x) = </a:t>
            </a:r>
            <a:r>
              <a:rPr lang="en-US" sz="2000" dirty="0" err="1">
                <a:solidFill>
                  <a:srgbClr val="FF0000"/>
                </a:solidFill>
                <a:latin typeface="Symbol" charset="2"/>
                <a:cs typeface="Symbol" charset="2"/>
              </a:rPr>
              <a:t>D</a:t>
            </a:r>
            <a:r>
              <a:rPr lang="en-US" sz="2000" dirty="0" err="1">
                <a:solidFill>
                  <a:srgbClr val="FF0000"/>
                </a:solidFill>
                <a:latin typeface="+mn-lt"/>
              </a:rPr>
              <a:t>q</a:t>
            </a:r>
            <a:r>
              <a:rPr lang="en-US" sz="2000" dirty="0">
                <a:solidFill>
                  <a:srgbClr val="FF0000"/>
                </a:solidFill>
                <a:latin typeface="+mn-lt"/>
              </a:rPr>
              <a:t>(x) </a:t>
            </a:r>
          </a:p>
          <a:p>
            <a:pPr>
              <a:spcBef>
                <a:spcPct val="50000"/>
              </a:spcBef>
              <a:defRPr/>
            </a:pPr>
            <a:r>
              <a:rPr lang="en-US" sz="2000" dirty="0">
                <a:solidFill>
                  <a:srgbClr val="FF0000"/>
                </a:solidFill>
                <a:latin typeface="+mn-lt"/>
              </a:rPr>
              <a:t>h</a:t>
            </a:r>
            <a:r>
              <a:rPr lang="en-US" sz="2000" baseline="-25000" dirty="0">
                <a:solidFill>
                  <a:srgbClr val="FF0000"/>
                </a:solidFill>
                <a:latin typeface="+mn-lt"/>
              </a:rPr>
              <a:t>1</a:t>
            </a:r>
            <a:r>
              <a:rPr lang="en-US" sz="2000" baseline="30000" dirty="0">
                <a:solidFill>
                  <a:srgbClr val="FF0000"/>
                </a:solidFill>
                <a:latin typeface="+mn-lt"/>
              </a:rPr>
              <a:t>q</a:t>
            </a:r>
            <a:r>
              <a:rPr lang="en-US" sz="2000" dirty="0">
                <a:solidFill>
                  <a:srgbClr val="FF0000"/>
                </a:solidFill>
                <a:latin typeface="+mn-lt"/>
              </a:rPr>
              <a:t>(x) = </a:t>
            </a:r>
            <a:r>
              <a:rPr lang="en-US" sz="2000" dirty="0" err="1">
                <a:solidFill>
                  <a:srgbClr val="FF0000"/>
                </a:solidFill>
                <a:latin typeface="Symbol" charset="2"/>
                <a:cs typeface="Symbol" charset="2"/>
              </a:rPr>
              <a:t>d</a:t>
            </a:r>
            <a:r>
              <a:rPr lang="en-US" sz="2000" dirty="0" err="1">
                <a:solidFill>
                  <a:srgbClr val="FF0000"/>
                </a:solidFill>
                <a:latin typeface="+mn-lt"/>
              </a:rPr>
              <a:t>q</a:t>
            </a:r>
            <a:r>
              <a:rPr lang="en-US" sz="2000" dirty="0">
                <a:solidFill>
                  <a:srgbClr val="FF0000"/>
                </a:solidFill>
                <a:latin typeface="+mn-lt"/>
              </a:rPr>
              <a:t>(x)</a:t>
            </a:r>
            <a:r>
              <a:rPr lang="en-US" sz="2000" dirty="0">
                <a:latin typeface="+mn-lt"/>
              </a:rPr>
              <a:t> </a:t>
            </a:r>
          </a:p>
        </p:txBody>
      </p:sp>
    </p:spTree>
    <p:extLst>
      <p:ext uri="{BB962C8B-B14F-4D97-AF65-F5344CB8AC3E}">
        <p14:creationId xmlns:p14="http://schemas.microsoft.com/office/powerpoint/2010/main" val="25480850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502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502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3502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502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3502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350214"/>
                                        </p:tgtEl>
                                        <p:attrNameLst>
                                          <p:attrName>style.visibility</p:attrName>
                                        </p:attrNameLst>
                                      </p:cBhvr>
                                      <p:to>
                                        <p:strVal val="visible"/>
                                      </p:to>
                                    </p:set>
                                  </p:childTnLst>
                                </p:cTn>
                              </p:par>
                            </p:childTnLst>
                          </p:cTn>
                        </p:par>
                        <p:par>
                          <p:cTn id="17" fill="hold" nodeType="afterGroup">
                            <p:stCondLst>
                              <p:cond delay="500"/>
                            </p:stCondLst>
                            <p:childTnLst>
                              <p:par>
                                <p:cTn id="18" presetID="1" presetClass="entr" presetSubtype="0" fill="hold" grpId="0" nodeType="afterEffect">
                                  <p:stCondLst>
                                    <p:cond delay="100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350218"/>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499"/>
                                          </p:stCondLst>
                                        </p:cTn>
                                        <p:tgtEl>
                                          <p:spTgt spid="350219"/>
                                        </p:tgtEl>
                                        <p:attrNameLst>
                                          <p:attrName>style.visibility</p:attrName>
                                        </p:attrNameLst>
                                      </p:cBhvr>
                                      <p:to>
                                        <p:strVal val="visible"/>
                                      </p:to>
                                    </p:set>
                                  </p:childTnLst>
                                </p:cTn>
                              </p:par>
                            </p:childTnLst>
                          </p:cTn>
                        </p:par>
                        <p:par>
                          <p:cTn id="27" fill="hold" nodeType="afterGroup">
                            <p:stCondLst>
                              <p:cond delay="1000"/>
                            </p:stCondLst>
                            <p:childTnLst>
                              <p:par>
                                <p:cTn id="28" presetID="1" presetClass="entr" presetSubtype="0" fill="hold" grpId="0" nodeType="afterEffect">
                                  <p:stCondLst>
                                    <p:cond delay="0"/>
                                  </p:stCondLst>
                                  <p:childTnLst>
                                    <p:set>
                                      <p:cBhvr>
                                        <p:cTn id="29" dur="1" fill="hold">
                                          <p:stCondLst>
                                            <p:cond delay="499"/>
                                          </p:stCondLst>
                                        </p:cTn>
                                        <p:tgtEl>
                                          <p:spTgt spid="350220"/>
                                        </p:tgtEl>
                                        <p:attrNameLst>
                                          <p:attrName>style.visibility</p:attrName>
                                        </p:attrNameLst>
                                      </p:cBhvr>
                                      <p:to>
                                        <p:strVal val="visible"/>
                                      </p:to>
                                    </p:set>
                                  </p:childTnLst>
                                </p:cTn>
                              </p:par>
                            </p:childTnLst>
                          </p:cTn>
                        </p:par>
                        <p:par>
                          <p:cTn id="30" fill="hold" nodeType="afterGroup">
                            <p:stCondLst>
                              <p:cond delay="1500"/>
                            </p:stCondLst>
                            <p:childTnLst>
                              <p:par>
                                <p:cTn id="31" presetID="1" presetClass="entr" presetSubtype="0" fill="hold" grpId="0" nodeType="afterEffect">
                                  <p:stCondLst>
                                    <p:cond delay="0"/>
                                  </p:stCondLst>
                                  <p:childTnLst>
                                    <p:set>
                                      <p:cBhvr>
                                        <p:cTn id="32" dur="1" fill="hold">
                                          <p:stCondLst>
                                            <p:cond delay="499"/>
                                          </p:stCondLst>
                                        </p:cTn>
                                        <p:tgtEl>
                                          <p:spTgt spid="350221"/>
                                        </p:tgtEl>
                                        <p:attrNameLst>
                                          <p:attrName>style.visibility</p:attrName>
                                        </p:attrNameLst>
                                      </p:cBhvr>
                                      <p:to>
                                        <p:strVal val="visible"/>
                                      </p:to>
                                    </p:set>
                                  </p:childTnLst>
                                </p:cTn>
                              </p:par>
                            </p:childTnLst>
                          </p:cTn>
                        </p:par>
                        <p:par>
                          <p:cTn id="33" fill="hold" nodeType="afterGroup">
                            <p:stCondLst>
                              <p:cond delay="2000"/>
                            </p:stCondLst>
                            <p:childTnLst>
                              <p:par>
                                <p:cTn id="34" presetID="1" presetClass="entr" presetSubtype="0" fill="hold" grpId="0" nodeType="afterEffect">
                                  <p:stCondLst>
                                    <p:cond delay="0"/>
                                  </p:stCondLst>
                                  <p:childTnLst>
                                    <p:set>
                                      <p:cBhvr>
                                        <p:cTn id="35" dur="1" fill="hold">
                                          <p:stCondLst>
                                            <p:cond delay="499"/>
                                          </p:stCondLst>
                                        </p:cTn>
                                        <p:tgtEl>
                                          <p:spTgt spid="350222"/>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499"/>
                                          </p:stCondLst>
                                        </p:cTn>
                                        <p:tgtEl>
                                          <p:spTgt spid="350224"/>
                                        </p:tgtEl>
                                        <p:attrNameLst>
                                          <p:attrName>style.visibility</p:attrName>
                                        </p:attrNameLst>
                                      </p:cBhvr>
                                      <p:to>
                                        <p:strVal val="visible"/>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499"/>
                                          </p:stCondLst>
                                        </p:cTn>
                                        <p:tgtEl>
                                          <p:spTgt spid="350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12" grpId="0" animBg="1" autoUpdateAnimBg="0"/>
      <p:bldP spid="350213" grpId="0" animBg="1" autoUpdateAnimBg="0"/>
      <p:bldP spid="350214" grpId="0" animBg="1" autoUpdateAnimBg="0"/>
      <p:bldP spid="350215" grpId="0" animBg="1" autoUpdateAnimBg="0"/>
      <p:bldP spid="350216" grpId="0" animBg="1" autoUpdateAnimBg="0"/>
      <p:bldP spid="350217" grpId="0" animBg="1" autoUpdateAnimBg="0"/>
      <p:bldP spid="350218" grpId="0" animBg="1" autoUpdateAnimBg="0"/>
      <p:bldP spid="350219" grpId="0" animBg="1" autoUpdateAnimBg="0"/>
      <p:bldP spid="350220" grpId="0" animBg="1" autoUpdateAnimBg="0"/>
      <p:bldP spid="350221" grpId="0" animBg="1" autoUpdateAnimBg="0"/>
      <p:bldP spid="350222" grpId="0" animBg="1" autoUpdateAnimBg="0"/>
      <p:bldP spid="350223" grpId="0" animBg="1" autoUpdateAnimBg="0"/>
      <p:bldP spid="350224" grpId="0" animBg="1" autoUpdateAnimBg="0"/>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p:cNvSpPr>
            <a:spLocks noGrp="1"/>
          </p:cNvSpPr>
          <p:nvPr>
            <p:ph type="sldNum" sz="quarter" idx="12"/>
          </p:nvPr>
        </p:nvSpPr>
        <p:spPr/>
        <p:txBody>
          <a:bodyPr/>
          <a:lstStyle/>
          <a:p>
            <a:pPr>
              <a:defRPr/>
            </a:pPr>
            <a:fld id="{EB0864C5-9D93-8948-AD77-CD76F74A8D17}" type="slidenum">
              <a:rPr lang="en-US"/>
              <a:pPr>
                <a:defRPr/>
              </a:pPr>
              <a:t>37</a:t>
            </a:fld>
            <a:endParaRPr lang="en-US"/>
          </a:p>
        </p:txBody>
      </p:sp>
      <p:pic>
        <p:nvPicPr>
          <p:cNvPr id="56322" name="Picture 2" descr="blokhad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0"/>
            <a:ext cx="739140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83" name="Text Box 3"/>
          <p:cNvSpPr txBox="1">
            <a:spLocks noChangeArrowheads="1"/>
          </p:cNvSpPr>
          <p:nvPr/>
        </p:nvSpPr>
        <p:spPr bwMode="auto">
          <a:xfrm>
            <a:off x="5943600" y="228600"/>
            <a:ext cx="259238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 typeface="Wingdings" charset="0"/>
              <a:buChar char="§"/>
              <a:defRPr/>
            </a:pPr>
            <a:r>
              <a:rPr lang="en-US" sz="2800">
                <a:solidFill>
                  <a:srgbClr val="FF0000"/>
                </a:solidFill>
                <a:latin typeface="+mn-lt"/>
                <a:cs typeface="+mn-cs"/>
              </a:rPr>
              <a:t> p</a:t>
            </a:r>
            <a:r>
              <a:rPr lang="en-US" sz="2800" baseline="-25000">
                <a:solidFill>
                  <a:srgbClr val="FF0000"/>
                </a:solidFill>
                <a:latin typeface="+mn-lt"/>
                <a:cs typeface="+mn-cs"/>
              </a:rPr>
              <a:t>T</a:t>
            </a:r>
            <a:r>
              <a:rPr lang="en-US" sz="2800">
                <a:solidFill>
                  <a:srgbClr val="FF0000"/>
                </a:solidFill>
                <a:latin typeface="+mn-lt"/>
                <a:cs typeface="+mn-cs"/>
              </a:rPr>
              <a:t>-dependent</a:t>
            </a:r>
          </a:p>
          <a:p>
            <a:pPr>
              <a:buFont typeface="Wingdings" charset="0"/>
              <a:buNone/>
              <a:defRPr/>
            </a:pPr>
            <a:r>
              <a:rPr lang="en-US" sz="2800">
                <a:solidFill>
                  <a:srgbClr val="FF0000"/>
                </a:solidFill>
                <a:latin typeface="+mn-lt"/>
                <a:cs typeface="+mn-cs"/>
              </a:rPr>
              <a:t>   functions</a:t>
            </a:r>
            <a:endParaRPr lang="en-GB" sz="2800">
              <a:solidFill>
                <a:srgbClr val="FF0000"/>
              </a:solidFill>
              <a:latin typeface="+mn-lt"/>
              <a:cs typeface="+mn-cs"/>
            </a:endParaRPr>
          </a:p>
        </p:txBody>
      </p:sp>
      <p:sp>
        <p:nvSpPr>
          <p:cNvPr id="327684" name="Text Box 4"/>
          <p:cNvSpPr txBox="1">
            <a:spLocks noChangeArrowheads="1"/>
          </p:cNvSpPr>
          <p:nvPr/>
        </p:nvSpPr>
        <p:spPr bwMode="auto">
          <a:xfrm>
            <a:off x="0" y="5791200"/>
            <a:ext cx="80772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dirty="0">
                <a:solidFill>
                  <a:srgbClr val="FF0000"/>
                </a:solidFill>
                <a:latin typeface="+mn-lt"/>
                <a:cs typeface="+mn-cs"/>
              </a:rPr>
              <a:t>T-odd:</a:t>
            </a:r>
            <a:r>
              <a:rPr lang="en-US" sz="2000" dirty="0">
                <a:latin typeface="+mn-lt"/>
                <a:cs typeface="+mn-cs"/>
              </a:rPr>
              <a:t> g</a:t>
            </a:r>
            <a:r>
              <a:rPr lang="en-US" sz="2000" baseline="-25000" dirty="0">
                <a:latin typeface="+mn-lt"/>
                <a:cs typeface="+mn-cs"/>
              </a:rPr>
              <a:t>1T</a:t>
            </a:r>
            <a:r>
              <a:rPr lang="en-US" sz="2000" dirty="0">
                <a:latin typeface="+mn-lt"/>
                <a:cs typeface="+mn-cs"/>
              </a:rPr>
              <a:t> </a:t>
            </a:r>
            <a:r>
              <a:rPr lang="en-US" sz="2000" dirty="0">
                <a:latin typeface="+mn-lt"/>
                <a:cs typeface="+mn-cs"/>
                <a:sym typeface="Wingdings" charset="0"/>
              </a:rPr>
              <a:t> g</a:t>
            </a:r>
            <a:r>
              <a:rPr lang="en-US" sz="2000" baseline="-25000" dirty="0">
                <a:latin typeface="+mn-lt"/>
                <a:cs typeface="+mn-cs"/>
                <a:sym typeface="Wingdings" charset="0"/>
              </a:rPr>
              <a:t>1T</a:t>
            </a:r>
            <a:r>
              <a:rPr lang="en-US" sz="2000" dirty="0">
                <a:latin typeface="+mn-lt"/>
                <a:cs typeface="+mn-cs"/>
                <a:sym typeface="Wingdings" charset="0"/>
              </a:rPr>
              <a:t> – </a:t>
            </a:r>
            <a:r>
              <a:rPr lang="en-US" sz="2000" dirty="0" err="1">
                <a:latin typeface="+mn-lt"/>
                <a:cs typeface="+mn-cs"/>
                <a:sym typeface="Wingdings" charset="0"/>
              </a:rPr>
              <a:t>i</a:t>
            </a:r>
            <a:r>
              <a:rPr lang="en-US" sz="2000" dirty="0">
                <a:latin typeface="+mn-lt"/>
                <a:cs typeface="+mn-cs"/>
                <a:sym typeface="Wingdings" charset="0"/>
              </a:rPr>
              <a:t> </a:t>
            </a:r>
            <a:r>
              <a:rPr lang="en-US" sz="2000" dirty="0">
                <a:solidFill>
                  <a:srgbClr val="FF3399"/>
                </a:solidFill>
                <a:latin typeface="+mn-lt"/>
                <a:cs typeface="+mn-cs"/>
                <a:sym typeface="Wingdings" charset="0"/>
              </a:rPr>
              <a:t>f</a:t>
            </a:r>
            <a:r>
              <a:rPr lang="en-US" sz="2000" baseline="-25000" dirty="0">
                <a:solidFill>
                  <a:srgbClr val="FF3399"/>
                </a:solidFill>
                <a:latin typeface="+mn-lt"/>
                <a:cs typeface="+mn-cs"/>
                <a:sym typeface="Wingdings" charset="0"/>
              </a:rPr>
              <a:t>1T</a:t>
            </a:r>
            <a:r>
              <a:rPr lang="en-US" sz="2000" baseline="30000" dirty="0">
                <a:solidFill>
                  <a:srgbClr val="FF3399"/>
                </a:solidFill>
                <a:latin typeface="Symbol" charset="2"/>
                <a:cs typeface="Symbol" charset="2"/>
                <a:sym typeface="Wingdings" charset="0"/>
              </a:rPr>
              <a:t>^</a:t>
            </a:r>
            <a:r>
              <a:rPr lang="en-US" sz="2000" dirty="0">
                <a:latin typeface="+mn-lt"/>
                <a:cs typeface="+mn-cs"/>
                <a:sym typeface="Wingdings" charset="0"/>
              </a:rPr>
              <a:t> and h</a:t>
            </a:r>
            <a:r>
              <a:rPr lang="en-US" sz="2000" baseline="-25000" dirty="0">
                <a:latin typeface="+mn-lt"/>
                <a:cs typeface="+mn-cs"/>
                <a:sym typeface="Wingdings" charset="0"/>
              </a:rPr>
              <a:t>1L</a:t>
            </a:r>
            <a:r>
              <a:rPr lang="en-US" sz="2000" baseline="30000" dirty="0">
                <a:latin typeface="Symbol" charset="2"/>
                <a:cs typeface="Symbol" charset="2"/>
                <a:sym typeface="Wingdings" charset="0"/>
              </a:rPr>
              <a:t>^</a:t>
            </a:r>
            <a:r>
              <a:rPr lang="en-US" sz="2000" dirty="0">
                <a:latin typeface="+mn-lt"/>
                <a:cs typeface="+mn-cs"/>
                <a:sym typeface="Wingdings" charset="0"/>
              </a:rPr>
              <a:t>  h</a:t>
            </a:r>
            <a:r>
              <a:rPr lang="en-US" sz="2000" baseline="-25000" dirty="0">
                <a:latin typeface="+mn-lt"/>
                <a:cs typeface="+mn-cs"/>
                <a:sym typeface="Wingdings" charset="0"/>
              </a:rPr>
              <a:t>1L</a:t>
            </a:r>
            <a:r>
              <a:rPr lang="en-US" sz="2000" baseline="30000" dirty="0">
                <a:latin typeface="Symbol" charset="2"/>
                <a:cs typeface="Symbol" charset="2"/>
                <a:sym typeface="Wingdings" charset="0"/>
              </a:rPr>
              <a:t>^</a:t>
            </a:r>
            <a:r>
              <a:rPr lang="en-US" sz="2000" dirty="0">
                <a:latin typeface="+mn-lt"/>
                <a:cs typeface="+mn-cs"/>
                <a:sym typeface="Wingdings" charset="0"/>
              </a:rPr>
              <a:t> + </a:t>
            </a:r>
            <a:r>
              <a:rPr lang="en-US" sz="2000" dirty="0" err="1">
                <a:latin typeface="+mn-lt"/>
                <a:cs typeface="+mn-cs"/>
                <a:sym typeface="Wingdings" charset="0"/>
              </a:rPr>
              <a:t>i</a:t>
            </a:r>
            <a:r>
              <a:rPr lang="en-US" sz="2000" dirty="0">
                <a:latin typeface="+mn-lt"/>
                <a:cs typeface="+mn-cs"/>
                <a:sym typeface="Wingdings" charset="0"/>
              </a:rPr>
              <a:t> </a:t>
            </a:r>
            <a:r>
              <a:rPr lang="en-US" sz="2000" dirty="0">
                <a:solidFill>
                  <a:srgbClr val="FF3399"/>
                </a:solidFill>
                <a:latin typeface="+mn-lt"/>
                <a:cs typeface="+mn-cs"/>
                <a:sym typeface="Wingdings" charset="0"/>
              </a:rPr>
              <a:t>h</a:t>
            </a:r>
            <a:r>
              <a:rPr lang="en-US" sz="2000" baseline="-25000" dirty="0">
                <a:solidFill>
                  <a:srgbClr val="FF3399"/>
                </a:solidFill>
                <a:latin typeface="+mn-lt"/>
                <a:cs typeface="+mn-cs"/>
                <a:sym typeface="Wingdings" charset="0"/>
              </a:rPr>
              <a:t>1</a:t>
            </a:r>
            <a:r>
              <a:rPr lang="en-US" sz="2000" baseline="30000" dirty="0">
                <a:solidFill>
                  <a:srgbClr val="FF3399"/>
                </a:solidFill>
                <a:latin typeface="Symbol" charset="2"/>
                <a:cs typeface="Symbol" charset="2"/>
                <a:sym typeface="Wingdings" charset="0"/>
              </a:rPr>
              <a:t>^</a:t>
            </a:r>
            <a:r>
              <a:rPr lang="en-US" sz="2000" baseline="30000" dirty="0">
                <a:latin typeface="+mn-lt"/>
                <a:cs typeface="+mn-cs"/>
                <a:sym typeface="Wingdings" charset="0"/>
              </a:rPr>
              <a:t> </a:t>
            </a:r>
            <a:r>
              <a:rPr lang="en-US" sz="2000" dirty="0">
                <a:solidFill>
                  <a:srgbClr val="FF3399"/>
                </a:solidFill>
                <a:latin typeface="+mn-lt"/>
                <a:cs typeface="+mn-cs"/>
              </a:rPr>
              <a:t>   </a:t>
            </a:r>
            <a:r>
              <a:rPr lang="en-US" sz="2000" dirty="0">
                <a:solidFill>
                  <a:srgbClr val="FF0000"/>
                </a:solidFill>
                <a:latin typeface="+mn-lt"/>
                <a:cs typeface="+mn-cs"/>
              </a:rPr>
              <a:t>(imaginary parts)</a:t>
            </a:r>
            <a:endParaRPr lang="en-GB" sz="2000" dirty="0">
              <a:solidFill>
                <a:srgbClr val="FF0000"/>
              </a:solidFill>
              <a:latin typeface="+mn-lt"/>
              <a:cs typeface="+mn-cs"/>
            </a:endParaRPr>
          </a:p>
        </p:txBody>
      </p:sp>
      <p:sp>
        <p:nvSpPr>
          <p:cNvPr id="327685" name="Rectangle 5"/>
          <p:cNvSpPr>
            <a:spLocks noGrp="1" noChangeArrowheads="1"/>
          </p:cNvSpPr>
          <p:nvPr>
            <p:ph type="title"/>
          </p:nvPr>
        </p:nvSpPr>
        <p:spPr>
          <a:xfrm>
            <a:off x="1600200" y="0"/>
            <a:ext cx="3505200" cy="1219200"/>
          </a:xfrm>
        </p:spPr>
        <p:txBody>
          <a:bodyPr anchor="b"/>
          <a:lstStyle/>
          <a:p>
            <a:pPr eaLnBrk="1" hangingPunct="1">
              <a:defRPr/>
            </a:pPr>
            <a:r>
              <a:rPr lang="en-US" sz="2400" smtClean="0">
                <a:cs typeface="+mj-cs"/>
              </a:rPr>
              <a:t>Matrix representation</a:t>
            </a:r>
            <a:br>
              <a:rPr lang="en-US" sz="2400" smtClean="0">
                <a:cs typeface="+mj-cs"/>
              </a:rPr>
            </a:br>
            <a:r>
              <a:rPr lang="en-US" sz="2400" smtClean="0">
                <a:cs typeface="+mj-cs"/>
              </a:rPr>
              <a:t>for M = [</a:t>
            </a:r>
            <a:r>
              <a:rPr lang="en-US" sz="2400" smtClean="0">
                <a:latin typeface="Symbol" charset="0"/>
                <a:cs typeface="+mj-cs"/>
              </a:rPr>
              <a:t>F</a:t>
            </a:r>
            <a:r>
              <a:rPr lang="en-US" sz="2400" baseline="30000" smtClean="0">
                <a:latin typeface="Symbol" charset="0"/>
                <a:cs typeface="+mj-cs"/>
              </a:rPr>
              <a:t>[</a:t>
            </a:r>
            <a:r>
              <a:rPr lang="en-US" sz="2400" baseline="30000" smtClean="0">
                <a:latin typeface="Times New Roman" charset="0"/>
                <a:cs typeface="Times New Roman" charset="0"/>
              </a:rPr>
              <a:t>±]</a:t>
            </a:r>
            <a:r>
              <a:rPr lang="en-US" sz="2400" smtClean="0">
                <a:cs typeface="+mj-cs"/>
              </a:rPr>
              <a:t>(x,p</a:t>
            </a:r>
            <a:r>
              <a:rPr lang="en-US" sz="2400" baseline="-25000" smtClean="0">
                <a:cs typeface="+mj-cs"/>
              </a:rPr>
              <a:t>T</a:t>
            </a:r>
            <a:r>
              <a:rPr lang="en-US" sz="2400" smtClean="0">
                <a:cs typeface="+mj-cs"/>
              </a:rPr>
              <a:t>)</a:t>
            </a:r>
            <a:r>
              <a:rPr lang="en-US" sz="2400" smtClean="0">
                <a:latin typeface="Symbol" charset="0"/>
                <a:cs typeface="+mj-cs"/>
              </a:rPr>
              <a:t>g</a:t>
            </a:r>
            <a:r>
              <a:rPr lang="en-US" sz="2400" baseline="30000" smtClean="0">
                <a:cs typeface="+mj-cs"/>
              </a:rPr>
              <a:t>+</a:t>
            </a:r>
            <a:r>
              <a:rPr lang="en-US" sz="2400" smtClean="0">
                <a:cs typeface="+mj-cs"/>
              </a:rPr>
              <a:t>]</a:t>
            </a:r>
            <a:r>
              <a:rPr lang="en-US" sz="2400" baseline="30000" smtClean="0">
                <a:cs typeface="+mj-cs"/>
              </a:rPr>
              <a:t>T</a:t>
            </a:r>
          </a:p>
        </p:txBody>
      </p:sp>
      <p:sp>
        <p:nvSpPr>
          <p:cNvPr id="327686" name="Text Box 6"/>
          <p:cNvSpPr txBox="1">
            <a:spLocks noChangeArrowheads="1"/>
          </p:cNvSpPr>
          <p:nvPr/>
        </p:nvSpPr>
        <p:spPr bwMode="auto">
          <a:xfrm>
            <a:off x="4953000" y="6276975"/>
            <a:ext cx="4191000" cy="581025"/>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600">
                <a:latin typeface="+mn-lt"/>
                <a:cs typeface="+mn-cs"/>
              </a:rPr>
              <a:t>Bacchetta, Boglione, Henneman &amp; Mulders</a:t>
            </a:r>
          </a:p>
          <a:p>
            <a:pPr>
              <a:defRPr/>
            </a:pPr>
            <a:r>
              <a:rPr lang="en-US" sz="1600">
                <a:latin typeface="+mn-lt"/>
                <a:cs typeface="+mn-cs"/>
              </a:rPr>
              <a:t>PRL 85 (2000) 712 </a:t>
            </a:r>
            <a:endParaRPr lang="en-GB" sz="1600">
              <a:latin typeface="+mn-lt"/>
              <a:cs typeface="+mn-cs"/>
            </a:endParaRPr>
          </a:p>
        </p:txBody>
      </p:sp>
    </p:spTree>
    <p:extLst>
      <p:ext uri="{BB962C8B-B14F-4D97-AF65-F5344CB8AC3E}">
        <p14:creationId xmlns:p14="http://schemas.microsoft.com/office/powerpoint/2010/main" val="176414641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pPr>
              <a:defRPr/>
            </a:pPr>
            <a:r>
              <a:rPr lang="en-US" dirty="0" smtClean="0"/>
              <a:t>Example using TMDs (SIDIS)</a:t>
            </a:r>
            <a:endParaRPr lang="en-US" dirty="0"/>
          </a:p>
        </p:txBody>
      </p:sp>
      <p:sp>
        <p:nvSpPr>
          <p:cNvPr id="5" name="Slide Number Placeholder 4"/>
          <p:cNvSpPr>
            <a:spLocks noGrp="1"/>
          </p:cNvSpPr>
          <p:nvPr>
            <p:ph type="sldNum" sz="quarter" idx="12"/>
          </p:nvPr>
        </p:nvSpPr>
        <p:spPr/>
        <p:txBody>
          <a:bodyPr/>
          <a:lstStyle/>
          <a:p>
            <a:pPr>
              <a:defRPr/>
            </a:pPr>
            <a:fld id="{8450657C-4940-0148-B99D-FE2A488D65B9}" type="slidenum">
              <a:rPr lang="en-US" smtClean="0"/>
              <a:pPr>
                <a:defRPr/>
              </a:pPr>
              <a:t>38</a:t>
            </a:fld>
            <a:endParaRPr lang="en-US"/>
          </a:p>
        </p:txBody>
      </p:sp>
    </p:spTree>
    <p:extLst>
      <p:ext uri="{BB962C8B-B14F-4D97-AF65-F5344CB8AC3E}">
        <p14:creationId xmlns:p14="http://schemas.microsoft.com/office/powerpoint/2010/main" val="189329356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 name="Slide Number Placeholder 4"/>
          <p:cNvSpPr>
            <a:spLocks noGrp="1"/>
          </p:cNvSpPr>
          <p:nvPr>
            <p:ph type="sldNum" sz="quarter" idx="12"/>
          </p:nvPr>
        </p:nvSpPr>
        <p:spPr/>
        <p:txBody>
          <a:bodyPr/>
          <a:lstStyle/>
          <a:p>
            <a:pPr>
              <a:defRPr/>
            </a:pPr>
            <a:fld id="{596156FC-D4DA-F745-B618-59C3750CB5EB}" type="slidenum">
              <a:rPr lang="en-US"/>
              <a:pPr>
                <a:defRPr/>
              </a:pPr>
              <a:t>39</a:t>
            </a:fld>
            <a:endParaRPr lang="en-US"/>
          </a:p>
        </p:txBody>
      </p:sp>
      <p:sp>
        <p:nvSpPr>
          <p:cNvPr id="84994" name="Rectangle 2"/>
          <p:cNvSpPr>
            <a:spLocks noGrp="1" noChangeArrowheads="1"/>
          </p:cNvSpPr>
          <p:nvPr>
            <p:ph type="title"/>
          </p:nvPr>
        </p:nvSpPr>
        <p:spPr>
          <a:xfrm>
            <a:off x="1600200" y="0"/>
            <a:ext cx="7010400" cy="1219200"/>
          </a:xfrm>
        </p:spPr>
        <p:txBody>
          <a:bodyPr/>
          <a:lstStyle/>
          <a:p>
            <a:pPr eaLnBrk="1" hangingPunct="1">
              <a:defRPr/>
            </a:pPr>
            <a:r>
              <a:rPr lang="en-US" sz="3200" smtClean="0">
                <a:cs typeface="+mj-cs"/>
              </a:rPr>
              <a:t>(calculation of) cross section in SIDIS</a:t>
            </a:r>
            <a:endParaRPr lang="en-GB" sz="3200" smtClean="0">
              <a:cs typeface="+mj-cs"/>
            </a:endParaRPr>
          </a:p>
        </p:txBody>
      </p:sp>
      <p:sp>
        <p:nvSpPr>
          <p:cNvPr id="84995" name="Text Box 3"/>
          <p:cNvSpPr txBox="1">
            <a:spLocks noChangeArrowheads="1"/>
          </p:cNvSpPr>
          <p:nvPr/>
        </p:nvSpPr>
        <p:spPr bwMode="auto">
          <a:xfrm>
            <a:off x="228600" y="2362200"/>
            <a:ext cx="24955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a:cs typeface="+mn-cs"/>
              </a:rPr>
              <a:t>Full calculation</a:t>
            </a:r>
            <a:endParaRPr lang="en-GB" sz="2800">
              <a:cs typeface="+mn-cs"/>
            </a:endParaRPr>
          </a:p>
        </p:txBody>
      </p:sp>
      <p:pic>
        <p:nvPicPr>
          <p:cNvPr id="53252" name="Picture 4" descr="sidis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200400"/>
            <a:ext cx="2133600"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descr="sidis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200400"/>
            <a:ext cx="2057400"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6" descr="sidis2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124200"/>
            <a:ext cx="20574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7" descr="target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5181600"/>
            <a:ext cx="220980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0" name="Text Box 8"/>
          <p:cNvSpPr txBox="1">
            <a:spLocks noChangeArrowheads="1"/>
          </p:cNvSpPr>
          <p:nvPr/>
        </p:nvSpPr>
        <p:spPr bwMode="auto">
          <a:xfrm>
            <a:off x="2971800" y="3886200"/>
            <a:ext cx="4429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a:cs typeface="+mn-cs"/>
              </a:rPr>
              <a:t>+</a:t>
            </a:r>
            <a:endParaRPr lang="en-GB" sz="2800">
              <a:cs typeface="+mn-cs"/>
            </a:endParaRPr>
          </a:p>
        </p:txBody>
      </p:sp>
      <p:sp>
        <p:nvSpPr>
          <p:cNvPr id="85001" name="Text Box 9"/>
          <p:cNvSpPr txBox="1">
            <a:spLocks noChangeArrowheads="1"/>
          </p:cNvSpPr>
          <p:nvPr/>
        </p:nvSpPr>
        <p:spPr bwMode="auto">
          <a:xfrm>
            <a:off x="6096000" y="5562600"/>
            <a:ext cx="8445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a:cs typeface="+mn-cs"/>
              </a:rPr>
              <a:t>+ …</a:t>
            </a:r>
            <a:endParaRPr lang="en-GB" sz="2800">
              <a:cs typeface="+mn-cs"/>
            </a:endParaRPr>
          </a:p>
        </p:txBody>
      </p:sp>
      <p:sp>
        <p:nvSpPr>
          <p:cNvPr id="85002" name="Text Box 10"/>
          <p:cNvSpPr txBox="1">
            <a:spLocks noChangeArrowheads="1"/>
          </p:cNvSpPr>
          <p:nvPr/>
        </p:nvSpPr>
        <p:spPr bwMode="auto">
          <a:xfrm>
            <a:off x="5867400" y="3810000"/>
            <a:ext cx="4429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800">
                <a:cs typeface="+mn-cs"/>
              </a:rPr>
              <a:t>+</a:t>
            </a:r>
            <a:endParaRPr lang="en-GB" sz="2800">
              <a:cs typeface="+mn-cs"/>
            </a:endParaRPr>
          </a:p>
        </p:txBody>
      </p:sp>
      <p:sp>
        <p:nvSpPr>
          <p:cNvPr id="85003" name="Text Box 11"/>
          <p:cNvSpPr txBox="1">
            <a:spLocks noChangeArrowheads="1"/>
          </p:cNvSpPr>
          <p:nvPr/>
        </p:nvSpPr>
        <p:spPr bwMode="auto">
          <a:xfrm>
            <a:off x="3048000" y="5638800"/>
            <a:ext cx="4429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a:cs typeface="+mn-cs"/>
              </a:rPr>
              <a:t>+</a:t>
            </a:r>
            <a:endParaRPr lang="en-GB" sz="2800">
              <a:cs typeface="+mn-cs"/>
            </a:endParaRPr>
          </a:p>
        </p:txBody>
      </p:sp>
      <p:sp>
        <p:nvSpPr>
          <p:cNvPr id="85004" name="AutoShape 12"/>
          <p:cNvSpPr>
            <a:spLocks noChangeArrowheads="1"/>
          </p:cNvSpPr>
          <p:nvPr/>
        </p:nvSpPr>
        <p:spPr bwMode="auto">
          <a:xfrm>
            <a:off x="1447800" y="5105400"/>
            <a:ext cx="485775" cy="685800"/>
          </a:xfrm>
          <a:prstGeom prst="upArrow">
            <a:avLst>
              <a:gd name="adj1" fmla="val 50000"/>
              <a:gd name="adj2" fmla="val 35294"/>
            </a:avLst>
          </a:prstGeom>
          <a:solidFill>
            <a:srgbClr val="00FF0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53261" name="Picture 14" descr="blokhad1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914400"/>
            <a:ext cx="6019800"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7" name="Text Box 15"/>
          <p:cNvSpPr txBox="1">
            <a:spLocks noChangeArrowheads="1"/>
          </p:cNvSpPr>
          <p:nvPr/>
        </p:nvSpPr>
        <p:spPr bwMode="auto">
          <a:xfrm>
            <a:off x="1066800" y="5486400"/>
            <a:ext cx="1295400" cy="701675"/>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a:cs typeface="+mn-cs"/>
              </a:rPr>
              <a:t>LEADING (in 1/Q)</a:t>
            </a:r>
            <a:endParaRPr lang="en-GB" sz="2000">
              <a:cs typeface="+mn-cs"/>
            </a:endParaRPr>
          </a:p>
        </p:txBody>
      </p:sp>
    </p:spTree>
    <p:extLst>
      <p:ext uri="{BB962C8B-B14F-4D97-AF65-F5344CB8AC3E}">
        <p14:creationId xmlns:p14="http://schemas.microsoft.com/office/powerpoint/2010/main" val="310188483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5"/>
          <p:cNvSpPr>
            <a:spLocks noGrp="1"/>
          </p:cNvSpPr>
          <p:nvPr>
            <p:ph type="sldNum" sz="quarter" idx="12"/>
          </p:nvPr>
        </p:nvSpPr>
        <p:spPr/>
        <p:txBody>
          <a:bodyPr/>
          <a:lstStyle/>
          <a:p>
            <a:pPr>
              <a:defRPr/>
            </a:pPr>
            <a:fld id="{6864C0B9-A008-9542-9ACE-B058B4067C92}" type="slidenum">
              <a:rPr lang="en-US"/>
              <a:pPr>
                <a:defRPr/>
              </a:pPr>
              <a:t>4</a:t>
            </a:fld>
            <a:endParaRPr lang="en-US"/>
          </a:p>
        </p:txBody>
      </p:sp>
      <p:grpSp>
        <p:nvGrpSpPr>
          <p:cNvPr id="162818" name="Group 2"/>
          <p:cNvGrpSpPr>
            <a:grpSpLocks/>
          </p:cNvGrpSpPr>
          <p:nvPr/>
        </p:nvGrpSpPr>
        <p:grpSpPr bwMode="auto">
          <a:xfrm>
            <a:off x="1219200" y="3810000"/>
            <a:ext cx="5384800" cy="6477000"/>
            <a:chOff x="768" y="2400"/>
            <a:chExt cx="3392" cy="4080"/>
          </a:xfrm>
        </p:grpSpPr>
        <p:pic>
          <p:nvPicPr>
            <p:cNvPr id="23576" name="Picture 3" descr="standar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 y="2400"/>
              <a:ext cx="3392" cy="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0" name="Text Box 4"/>
            <p:cNvSpPr txBox="1">
              <a:spLocks noChangeArrowheads="1"/>
            </p:cNvSpPr>
            <p:nvPr/>
          </p:nvSpPr>
          <p:spPr bwMode="auto">
            <a:xfrm>
              <a:off x="2304" y="4108"/>
              <a:ext cx="634" cy="2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600">
                  <a:latin typeface="Times New Roman" charset="0"/>
                  <a:cs typeface="+mn-cs"/>
                </a:rPr>
                <a:t>3 colors</a:t>
              </a:r>
            </a:p>
          </p:txBody>
        </p:sp>
      </p:grpSp>
      <p:sp>
        <p:nvSpPr>
          <p:cNvPr id="162821" name="Rectangle 5"/>
          <p:cNvSpPr>
            <a:spLocks noGrp="1" noChangeArrowheads="1"/>
          </p:cNvSpPr>
          <p:nvPr>
            <p:ph type="title"/>
          </p:nvPr>
        </p:nvSpPr>
        <p:spPr>
          <a:xfrm>
            <a:off x="1524000" y="304800"/>
            <a:ext cx="7162800" cy="563563"/>
          </a:xfrm>
        </p:spPr>
        <p:txBody>
          <a:bodyPr/>
          <a:lstStyle/>
          <a:p>
            <a:pPr eaLnBrk="1" hangingPunct="1">
              <a:defRPr/>
            </a:pPr>
            <a:r>
              <a:rPr lang="en-US" dirty="0" smtClean="0">
                <a:cs typeface="+mj-cs"/>
              </a:rPr>
              <a:t>Valence structure of hadrons: global properties</a:t>
            </a:r>
            <a:endParaRPr lang="en-GB" dirty="0" smtClean="0">
              <a:cs typeface="+mj-cs"/>
            </a:endParaRPr>
          </a:p>
        </p:txBody>
      </p:sp>
      <p:grpSp>
        <p:nvGrpSpPr>
          <p:cNvPr id="162822" name="Group 6"/>
          <p:cNvGrpSpPr>
            <a:grpSpLocks/>
          </p:cNvGrpSpPr>
          <p:nvPr/>
        </p:nvGrpSpPr>
        <p:grpSpPr bwMode="auto">
          <a:xfrm>
            <a:off x="6781800" y="4724400"/>
            <a:ext cx="1219200" cy="1585913"/>
            <a:chOff x="192" y="864"/>
            <a:chExt cx="768" cy="999"/>
          </a:xfrm>
        </p:grpSpPr>
        <p:grpSp>
          <p:nvGrpSpPr>
            <p:cNvPr id="23560" name="Group 7"/>
            <p:cNvGrpSpPr>
              <a:grpSpLocks/>
            </p:cNvGrpSpPr>
            <p:nvPr/>
          </p:nvGrpSpPr>
          <p:grpSpPr bwMode="auto">
            <a:xfrm>
              <a:off x="192" y="864"/>
              <a:ext cx="768" cy="768"/>
              <a:chOff x="192" y="1008"/>
              <a:chExt cx="768" cy="768"/>
            </a:xfrm>
          </p:grpSpPr>
          <p:grpSp>
            <p:nvGrpSpPr>
              <p:cNvPr id="23562" name="Group 8"/>
              <p:cNvGrpSpPr>
                <a:grpSpLocks/>
              </p:cNvGrpSpPr>
              <p:nvPr/>
            </p:nvGrpSpPr>
            <p:grpSpPr bwMode="auto">
              <a:xfrm>
                <a:off x="192" y="1008"/>
                <a:ext cx="768" cy="768"/>
                <a:chOff x="1824" y="96"/>
                <a:chExt cx="768" cy="768"/>
              </a:xfrm>
            </p:grpSpPr>
            <p:sp>
              <p:nvSpPr>
                <p:cNvPr id="162825" name="Oval 9"/>
                <p:cNvSpPr>
                  <a:spLocks noChangeArrowheads="1"/>
                </p:cNvSpPr>
                <p:nvPr/>
              </p:nvSpPr>
              <p:spPr bwMode="auto">
                <a:xfrm>
                  <a:off x="1824" y="96"/>
                  <a:ext cx="768" cy="768"/>
                </a:xfrm>
                <a:prstGeom prst="ellipse">
                  <a:avLst/>
                </a:prstGeom>
                <a:gradFill rotWithShape="1">
                  <a:gsLst>
                    <a:gs pos="0">
                      <a:srgbClr val="C0C0C0">
                        <a:gamma/>
                        <a:tint val="0"/>
                        <a:invGamma/>
                      </a:srgbClr>
                    </a:gs>
                    <a:gs pos="100000">
                      <a:srgbClr val="C0C0C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23567" name="Group 10"/>
                <p:cNvGrpSpPr>
                  <a:grpSpLocks/>
                </p:cNvGrpSpPr>
                <p:nvPr/>
              </p:nvGrpSpPr>
              <p:grpSpPr bwMode="auto">
                <a:xfrm>
                  <a:off x="1872" y="240"/>
                  <a:ext cx="192" cy="432"/>
                  <a:chOff x="2112" y="3264"/>
                  <a:chExt cx="192" cy="432"/>
                </a:xfrm>
              </p:grpSpPr>
              <p:sp>
                <p:nvSpPr>
                  <p:cNvPr id="162827" name="Line 11"/>
                  <p:cNvSpPr>
                    <a:spLocks noChangeShapeType="1"/>
                  </p:cNvSpPr>
                  <p:nvPr/>
                </p:nvSpPr>
                <p:spPr bwMode="auto">
                  <a:xfrm flipV="1">
                    <a:off x="2208" y="3264"/>
                    <a:ext cx="0" cy="432"/>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2828" name="Oval 12"/>
                  <p:cNvSpPr>
                    <a:spLocks noChangeArrowheads="1"/>
                  </p:cNvSpPr>
                  <p:nvPr/>
                </p:nvSpPr>
                <p:spPr bwMode="auto">
                  <a:xfrm>
                    <a:off x="2112" y="3408"/>
                    <a:ext cx="192" cy="192"/>
                  </a:xfrm>
                  <a:prstGeom prst="ellipse">
                    <a:avLst/>
                  </a:prstGeom>
                  <a:gradFill rotWithShape="1">
                    <a:gsLst>
                      <a:gs pos="0">
                        <a:srgbClr val="FF0000"/>
                      </a:gs>
                      <a:gs pos="100000">
                        <a:srgbClr val="FF0000">
                          <a:gamma/>
                          <a:shade val="46275"/>
                          <a:invGamma/>
                        </a:srgbClr>
                      </a:gs>
                    </a:gsLst>
                    <a:path path="rect">
                      <a:fillToRect r="100000" b="10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cs typeface="+mn-cs"/>
                    </a:endParaRPr>
                  </a:p>
                </p:txBody>
              </p:sp>
            </p:grpSp>
            <p:grpSp>
              <p:nvGrpSpPr>
                <p:cNvPr id="23568" name="Group 13"/>
                <p:cNvGrpSpPr>
                  <a:grpSpLocks/>
                </p:cNvGrpSpPr>
                <p:nvPr/>
              </p:nvGrpSpPr>
              <p:grpSpPr bwMode="auto">
                <a:xfrm>
                  <a:off x="2352" y="240"/>
                  <a:ext cx="192" cy="432"/>
                  <a:chOff x="3024" y="1728"/>
                  <a:chExt cx="192" cy="432"/>
                </a:xfrm>
              </p:grpSpPr>
              <p:sp>
                <p:nvSpPr>
                  <p:cNvPr id="162830" name="Line 14"/>
                  <p:cNvSpPr>
                    <a:spLocks noChangeShapeType="1"/>
                  </p:cNvSpPr>
                  <p:nvPr/>
                </p:nvSpPr>
                <p:spPr bwMode="auto">
                  <a:xfrm flipV="1">
                    <a:off x="3120" y="1728"/>
                    <a:ext cx="0" cy="432"/>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2831" name="Oval 15"/>
                  <p:cNvSpPr>
                    <a:spLocks noChangeArrowheads="1"/>
                  </p:cNvSpPr>
                  <p:nvPr/>
                </p:nvSpPr>
                <p:spPr bwMode="auto">
                  <a:xfrm>
                    <a:off x="3024" y="1872"/>
                    <a:ext cx="192" cy="192"/>
                  </a:xfrm>
                  <a:prstGeom prst="ellipse">
                    <a:avLst/>
                  </a:prstGeom>
                  <a:gradFill rotWithShape="1">
                    <a:gsLst>
                      <a:gs pos="0">
                        <a:srgbClr val="3366FF"/>
                      </a:gs>
                      <a:gs pos="100000">
                        <a:srgbClr val="3366FF">
                          <a:gamma/>
                          <a:shade val="46275"/>
                          <a:invGamma/>
                        </a:srgbClr>
                      </a:gs>
                    </a:gsLst>
                    <a:path path="rect">
                      <a:fillToRect r="100000" b="10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23569" name="Group 16"/>
                <p:cNvGrpSpPr>
                  <a:grpSpLocks/>
                </p:cNvGrpSpPr>
                <p:nvPr/>
              </p:nvGrpSpPr>
              <p:grpSpPr bwMode="auto">
                <a:xfrm rot="10800000">
                  <a:off x="2112" y="288"/>
                  <a:ext cx="192" cy="432"/>
                  <a:chOff x="2352" y="2544"/>
                  <a:chExt cx="192" cy="432"/>
                </a:xfrm>
              </p:grpSpPr>
              <p:sp>
                <p:nvSpPr>
                  <p:cNvPr id="162833" name="Line 17"/>
                  <p:cNvSpPr>
                    <a:spLocks noChangeShapeType="1"/>
                  </p:cNvSpPr>
                  <p:nvPr/>
                </p:nvSpPr>
                <p:spPr bwMode="auto">
                  <a:xfrm flipV="1">
                    <a:off x="2448" y="2544"/>
                    <a:ext cx="0" cy="432"/>
                  </a:xfrm>
                  <a:prstGeom prst="line">
                    <a:avLst/>
                  </a:prstGeom>
                  <a:noFill/>
                  <a:ln w="50800">
                    <a:solidFill>
                      <a:schemeClr val="tx1"/>
                    </a:solidFill>
                    <a:round/>
                    <a:headEn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2834" name="Oval 18"/>
                  <p:cNvSpPr>
                    <a:spLocks noChangeArrowheads="1"/>
                  </p:cNvSpPr>
                  <p:nvPr/>
                </p:nvSpPr>
                <p:spPr bwMode="auto">
                  <a:xfrm>
                    <a:off x="2366" y="2702"/>
                    <a:ext cx="192" cy="192"/>
                  </a:xfrm>
                  <a:prstGeom prst="ellipse">
                    <a:avLst/>
                  </a:prstGeom>
                  <a:gradFill rotWithShape="1">
                    <a:gsLst>
                      <a:gs pos="0">
                        <a:srgbClr val="FFFF00"/>
                      </a:gs>
                      <a:gs pos="100000">
                        <a:srgbClr val="FFFF00">
                          <a:gamma/>
                          <a:shade val="46275"/>
                          <a:invGamma/>
                        </a:srgbClr>
                      </a:gs>
                    </a:gsLst>
                    <a:path path="rect">
                      <a:fillToRect r="100000" b="10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sp>
            <p:nvSpPr>
              <p:cNvPr id="162835" name="Text Box 19"/>
              <p:cNvSpPr txBox="1">
                <a:spLocks noChangeArrowheads="1"/>
              </p:cNvSpPr>
              <p:nvPr/>
            </p:nvSpPr>
            <p:spPr bwMode="auto">
              <a:xfrm>
                <a:off x="720" y="1248"/>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d</a:t>
                </a:r>
              </a:p>
            </p:txBody>
          </p:sp>
          <p:sp>
            <p:nvSpPr>
              <p:cNvPr id="162836" name="Text Box 20"/>
              <p:cNvSpPr txBox="1">
                <a:spLocks noChangeArrowheads="1"/>
              </p:cNvSpPr>
              <p:nvPr/>
            </p:nvSpPr>
            <p:spPr bwMode="auto">
              <a:xfrm>
                <a:off x="470" y="1268"/>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u</a:t>
                </a:r>
              </a:p>
            </p:txBody>
          </p:sp>
          <p:sp>
            <p:nvSpPr>
              <p:cNvPr id="162837" name="Text Box 21"/>
              <p:cNvSpPr txBox="1">
                <a:spLocks noChangeArrowheads="1"/>
              </p:cNvSpPr>
              <p:nvPr/>
            </p:nvSpPr>
            <p:spPr bwMode="auto">
              <a:xfrm>
                <a:off x="230" y="1268"/>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u</a:t>
                </a:r>
              </a:p>
            </p:txBody>
          </p:sp>
        </p:grpSp>
        <p:sp>
          <p:nvSpPr>
            <p:cNvPr id="162838" name="Text Box 22"/>
            <p:cNvSpPr txBox="1">
              <a:spLocks noChangeArrowheads="1"/>
            </p:cNvSpPr>
            <p:nvPr/>
          </p:nvSpPr>
          <p:spPr bwMode="auto">
            <a:xfrm>
              <a:off x="288" y="1632"/>
              <a:ext cx="5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proton</a:t>
              </a:r>
            </a:p>
          </p:txBody>
        </p:sp>
      </p:grpSp>
      <p:sp>
        <p:nvSpPr>
          <p:cNvPr id="162839" name="Rectangle 23"/>
          <p:cNvSpPr>
            <a:spLocks noGrp="1" noChangeArrowheads="1"/>
          </p:cNvSpPr>
          <p:nvPr>
            <p:ph type="body" idx="1"/>
          </p:nvPr>
        </p:nvSpPr>
        <p:spPr>
          <a:xfrm>
            <a:off x="838200" y="1752600"/>
            <a:ext cx="3962400" cy="2590800"/>
          </a:xfrm>
        </p:spPr>
        <p:txBody>
          <a:bodyPr/>
          <a:lstStyle/>
          <a:p>
            <a:pPr eaLnBrk="1" hangingPunct="1">
              <a:buFont typeface="Wingdings" charset="2"/>
              <a:buChar char="§"/>
              <a:defRPr/>
            </a:pPr>
            <a:r>
              <a:rPr lang="en-US" smtClean="0">
                <a:cs typeface="+mn-cs"/>
              </a:rPr>
              <a:t>mass</a:t>
            </a:r>
          </a:p>
          <a:p>
            <a:pPr eaLnBrk="1" hangingPunct="1">
              <a:buFont typeface="Wingdings" charset="2"/>
              <a:buChar char="§"/>
              <a:defRPr/>
            </a:pPr>
            <a:r>
              <a:rPr lang="en-US" smtClean="0">
                <a:cs typeface="+mn-cs"/>
              </a:rPr>
              <a:t>charge</a:t>
            </a:r>
          </a:p>
          <a:p>
            <a:pPr eaLnBrk="1" hangingPunct="1">
              <a:buFont typeface="Wingdings" charset="2"/>
              <a:buChar char="§"/>
              <a:defRPr/>
            </a:pPr>
            <a:r>
              <a:rPr lang="en-US" smtClean="0">
                <a:cs typeface="+mn-cs"/>
              </a:rPr>
              <a:t>spin</a:t>
            </a:r>
          </a:p>
          <a:p>
            <a:pPr eaLnBrk="1" hangingPunct="1">
              <a:buFont typeface="Wingdings" charset="2"/>
              <a:buChar char="§"/>
              <a:defRPr/>
            </a:pPr>
            <a:r>
              <a:rPr lang="en-US" smtClean="0">
                <a:cs typeface="+mn-cs"/>
              </a:rPr>
              <a:t>magnetic moment</a:t>
            </a:r>
          </a:p>
          <a:p>
            <a:pPr eaLnBrk="1" hangingPunct="1">
              <a:buFont typeface="Wingdings" charset="2"/>
              <a:buChar char="§"/>
              <a:defRPr/>
            </a:pPr>
            <a:r>
              <a:rPr lang="en-US" smtClean="0">
                <a:cs typeface="+mn-cs"/>
              </a:rPr>
              <a:t>isospin, strangeness</a:t>
            </a:r>
          </a:p>
          <a:p>
            <a:pPr eaLnBrk="1" hangingPunct="1">
              <a:buFont typeface="Wingdings" charset="2"/>
              <a:buChar char="§"/>
              <a:defRPr/>
            </a:pPr>
            <a:r>
              <a:rPr lang="en-US" smtClean="0">
                <a:cs typeface="+mn-cs"/>
              </a:rPr>
              <a:t>baryon number</a:t>
            </a:r>
            <a:endParaRPr lang="en-GB" smtClean="0">
              <a:cs typeface="+mn-cs"/>
            </a:endParaRPr>
          </a:p>
        </p:txBody>
      </p:sp>
      <p:sp>
        <p:nvSpPr>
          <p:cNvPr id="162840" name="Rectangle 24"/>
          <p:cNvSpPr>
            <a:spLocks noChangeArrowheads="1"/>
          </p:cNvSpPr>
          <p:nvPr/>
        </p:nvSpPr>
        <p:spPr bwMode="auto">
          <a:xfrm>
            <a:off x="4495800" y="1752600"/>
            <a:ext cx="44196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Clr>
                <a:srgbClr val="CC0099"/>
              </a:buClr>
              <a:buSzPct val="60000"/>
              <a:buFont typeface="Wingdings" charset="0"/>
              <a:buChar char="n"/>
              <a:defRPr/>
            </a:pPr>
            <a:r>
              <a:rPr lang="en-US" sz="2000">
                <a:cs typeface="+mn-cs"/>
              </a:rPr>
              <a:t>M</a:t>
            </a:r>
            <a:r>
              <a:rPr lang="en-US" sz="2000" baseline="-25000">
                <a:cs typeface="+mn-cs"/>
              </a:rPr>
              <a:t>p</a:t>
            </a:r>
            <a:r>
              <a:rPr lang="en-US" sz="2000">
                <a:cs typeface="+mn-cs"/>
              </a:rPr>
              <a:t> </a:t>
            </a:r>
            <a:r>
              <a:rPr lang="en-US" sz="2000">
                <a:cs typeface="+mn-cs"/>
                <a:sym typeface="Symbol" charset="0"/>
              </a:rPr>
              <a:t></a:t>
            </a:r>
            <a:r>
              <a:rPr lang="en-US" sz="2000">
                <a:cs typeface="+mn-cs"/>
              </a:rPr>
              <a:t> M</a:t>
            </a:r>
            <a:r>
              <a:rPr lang="en-US" sz="2000" baseline="-25000">
                <a:cs typeface="+mn-cs"/>
              </a:rPr>
              <a:t>n</a:t>
            </a:r>
            <a:r>
              <a:rPr lang="en-US" sz="2000">
                <a:cs typeface="+mn-cs"/>
              </a:rPr>
              <a:t> </a:t>
            </a:r>
            <a:r>
              <a:rPr lang="en-US" sz="2000">
                <a:cs typeface="+mn-cs"/>
                <a:sym typeface="Symbol" charset="0"/>
              </a:rPr>
              <a:t></a:t>
            </a:r>
            <a:r>
              <a:rPr lang="en-US" sz="2000">
                <a:cs typeface="+mn-cs"/>
              </a:rPr>
              <a:t> 940 MeV </a:t>
            </a:r>
          </a:p>
          <a:p>
            <a:pPr marL="342900" indent="-342900">
              <a:spcBef>
                <a:spcPct val="20000"/>
              </a:spcBef>
              <a:buClr>
                <a:srgbClr val="CC0099"/>
              </a:buClr>
              <a:buSzPct val="60000"/>
              <a:buFont typeface="Wingdings" charset="0"/>
              <a:buChar char="n"/>
              <a:defRPr/>
            </a:pPr>
            <a:r>
              <a:rPr lang="en-US" sz="2000">
                <a:cs typeface="+mn-cs"/>
              </a:rPr>
              <a:t>Q</a:t>
            </a:r>
            <a:r>
              <a:rPr lang="en-US" sz="2000" baseline="-25000">
                <a:cs typeface="+mn-cs"/>
              </a:rPr>
              <a:t>p</a:t>
            </a:r>
            <a:r>
              <a:rPr lang="en-US" sz="2000">
                <a:cs typeface="+mn-cs"/>
              </a:rPr>
              <a:t> = 1, Q</a:t>
            </a:r>
            <a:r>
              <a:rPr lang="en-US" sz="2000" baseline="-25000">
                <a:cs typeface="+mn-cs"/>
              </a:rPr>
              <a:t>n</a:t>
            </a:r>
            <a:r>
              <a:rPr lang="en-US" sz="2000">
                <a:cs typeface="+mn-cs"/>
              </a:rPr>
              <a:t> = 0</a:t>
            </a:r>
          </a:p>
          <a:p>
            <a:pPr marL="342900" indent="-342900">
              <a:spcBef>
                <a:spcPct val="20000"/>
              </a:spcBef>
              <a:buClr>
                <a:srgbClr val="CC0099"/>
              </a:buClr>
              <a:buSzPct val="60000"/>
              <a:buFont typeface="Wingdings" charset="0"/>
              <a:buChar char="n"/>
              <a:defRPr/>
            </a:pPr>
            <a:r>
              <a:rPr lang="en-US" sz="2000">
                <a:cs typeface="+mn-cs"/>
              </a:rPr>
              <a:t>s = ½ </a:t>
            </a:r>
          </a:p>
          <a:p>
            <a:pPr marL="342900" indent="-342900">
              <a:spcBef>
                <a:spcPct val="20000"/>
              </a:spcBef>
              <a:buClr>
                <a:srgbClr val="CC0099"/>
              </a:buClr>
              <a:buSzPct val="60000"/>
              <a:buFont typeface="Wingdings" charset="0"/>
              <a:buChar char="n"/>
              <a:defRPr/>
            </a:pPr>
            <a:r>
              <a:rPr lang="en-US" sz="2000">
                <a:cs typeface="+mn-cs"/>
              </a:rPr>
              <a:t>g</a:t>
            </a:r>
            <a:r>
              <a:rPr lang="en-US" sz="2000" baseline="-25000">
                <a:cs typeface="+mn-cs"/>
              </a:rPr>
              <a:t>p</a:t>
            </a:r>
            <a:r>
              <a:rPr lang="en-US" sz="2000">
                <a:cs typeface="+mn-cs"/>
              </a:rPr>
              <a:t> </a:t>
            </a:r>
            <a:r>
              <a:rPr lang="en-US" sz="2000">
                <a:cs typeface="+mn-cs"/>
                <a:sym typeface="Symbol" charset="0"/>
              </a:rPr>
              <a:t></a:t>
            </a:r>
            <a:r>
              <a:rPr lang="en-US" sz="2000">
                <a:cs typeface="+mn-cs"/>
              </a:rPr>
              <a:t> 5.59, g</a:t>
            </a:r>
            <a:r>
              <a:rPr lang="en-US" sz="2000" baseline="-25000">
                <a:cs typeface="+mn-cs"/>
              </a:rPr>
              <a:t>n</a:t>
            </a:r>
            <a:r>
              <a:rPr lang="en-US" sz="2000">
                <a:cs typeface="+mn-cs"/>
              </a:rPr>
              <a:t> </a:t>
            </a:r>
            <a:r>
              <a:rPr lang="en-US" sz="2000">
                <a:cs typeface="+mn-cs"/>
                <a:sym typeface="Symbol" charset="0"/>
              </a:rPr>
              <a:t></a:t>
            </a:r>
            <a:r>
              <a:rPr lang="en-US" sz="2000">
                <a:cs typeface="+mn-cs"/>
              </a:rPr>
              <a:t> -3.83</a:t>
            </a:r>
          </a:p>
          <a:p>
            <a:pPr marL="342900" indent="-342900">
              <a:spcBef>
                <a:spcPct val="20000"/>
              </a:spcBef>
              <a:buClr>
                <a:srgbClr val="CC0099"/>
              </a:buClr>
              <a:buSzPct val="60000"/>
              <a:buFont typeface="Wingdings" charset="0"/>
              <a:buChar char="n"/>
              <a:defRPr/>
            </a:pPr>
            <a:r>
              <a:rPr lang="en-US" sz="2000">
                <a:cs typeface="+mn-cs"/>
              </a:rPr>
              <a:t>I = ½: (p,n)    S = 0</a:t>
            </a:r>
          </a:p>
          <a:p>
            <a:pPr marL="342900" indent="-342900">
              <a:spcBef>
                <a:spcPct val="20000"/>
              </a:spcBef>
              <a:buClr>
                <a:srgbClr val="CC0099"/>
              </a:buClr>
              <a:buSzPct val="60000"/>
              <a:buFont typeface="Wingdings" charset="0"/>
              <a:buChar char="n"/>
              <a:defRPr/>
            </a:pPr>
            <a:r>
              <a:rPr lang="en-US" sz="2000">
                <a:cs typeface="+mn-cs"/>
              </a:rPr>
              <a:t>B = 1</a:t>
            </a:r>
            <a:endParaRPr lang="en-GB" sz="2000">
              <a:cs typeface="+mn-cs"/>
            </a:endParaRPr>
          </a:p>
        </p:txBody>
      </p:sp>
      <p:sp>
        <p:nvSpPr>
          <p:cNvPr id="162841" name="Text Box 25"/>
          <p:cNvSpPr txBox="1">
            <a:spLocks noChangeArrowheads="1"/>
          </p:cNvSpPr>
          <p:nvPr/>
        </p:nvSpPr>
        <p:spPr bwMode="auto">
          <a:xfrm>
            <a:off x="669925" y="4984750"/>
            <a:ext cx="1768475" cy="701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a:solidFill>
                  <a:srgbClr val="FF0000"/>
                </a:solidFill>
                <a:cs typeface="+mn-cs"/>
              </a:rPr>
              <a:t>Quarks as constituents</a:t>
            </a:r>
          </a:p>
        </p:txBody>
      </p:sp>
    </p:spTree>
    <p:extLst>
      <p:ext uri="{BB962C8B-B14F-4D97-AF65-F5344CB8AC3E}">
        <p14:creationId xmlns:p14="http://schemas.microsoft.com/office/powerpoint/2010/main" val="617338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0"/>
                                  </p:stCondLst>
                                  <p:childTnLst>
                                    <p:set>
                                      <p:cBhvr>
                                        <p:cTn id="6" dur="1" fill="hold">
                                          <p:stCondLst>
                                            <p:cond delay="0"/>
                                          </p:stCondLst>
                                        </p:cTn>
                                        <p:tgtEl>
                                          <p:spTgt spid="162841"/>
                                        </p:tgtEl>
                                        <p:attrNameLst>
                                          <p:attrName>style.visibility</p:attrName>
                                        </p:attrNameLst>
                                      </p:cBhvr>
                                      <p:to>
                                        <p:strVal val="visible"/>
                                      </p:to>
                                    </p:set>
                                  </p:childTnLst>
                                </p:cTn>
                              </p:par>
                            </p:childTnLst>
                          </p:cTn>
                        </p:par>
                        <p:par>
                          <p:cTn id="7" fill="hold" nodeType="afterGroup">
                            <p:stCondLst>
                              <p:cond delay="10000"/>
                            </p:stCondLst>
                            <p:childTnLst>
                              <p:par>
                                <p:cTn id="8" presetID="1" presetClass="entr" presetSubtype="0" fill="hold" nodeType="afterEffect">
                                  <p:stCondLst>
                                    <p:cond delay="2000"/>
                                  </p:stCondLst>
                                  <p:childTnLst>
                                    <p:set>
                                      <p:cBhvr>
                                        <p:cTn id="9" dur="1" fill="hold">
                                          <p:stCondLst>
                                            <p:cond delay="0"/>
                                          </p:stCondLst>
                                        </p:cTn>
                                        <p:tgtEl>
                                          <p:spTgt spid="162818"/>
                                        </p:tgtEl>
                                        <p:attrNameLst>
                                          <p:attrName>style.visibility</p:attrName>
                                        </p:attrNameLst>
                                      </p:cBhvr>
                                      <p:to>
                                        <p:strVal val="visible"/>
                                      </p:to>
                                    </p:set>
                                  </p:childTnLst>
                                </p:cTn>
                              </p:par>
                            </p:childTnLst>
                          </p:cTn>
                        </p:par>
                        <p:par>
                          <p:cTn id="10" fill="hold" nodeType="afterGroup">
                            <p:stCondLst>
                              <p:cond delay="12000"/>
                            </p:stCondLst>
                            <p:childTnLst>
                              <p:par>
                                <p:cTn id="11" presetID="1" presetClass="entr" presetSubtype="0" fill="hold" nodeType="afterEffect">
                                  <p:stCondLst>
                                    <p:cond delay="1000"/>
                                  </p:stCondLst>
                                  <p:childTnLst>
                                    <p:set>
                                      <p:cBhvr>
                                        <p:cTn id="12" dur="1" fill="hold">
                                          <p:stCondLst>
                                            <p:cond delay="0"/>
                                          </p:stCondLst>
                                        </p:cTn>
                                        <p:tgtEl>
                                          <p:spTgt spid="1628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41"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762000" y="0"/>
            <a:ext cx="7793038" cy="1143000"/>
          </a:xfrm>
        </p:spPr>
        <p:txBody>
          <a:bodyPr/>
          <a:lstStyle/>
          <a:p>
            <a:pPr eaLnBrk="1" hangingPunct="1">
              <a:defRPr/>
            </a:pPr>
            <a:r>
              <a:rPr lang="en-US" sz="2800" smtClean="0">
                <a:cs typeface="+mj-cs"/>
              </a:rPr>
              <a:t>Lightfront dominance in SIDIS</a:t>
            </a:r>
            <a:endParaRPr lang="en-GB" sz="2800" smtClean="0">
              <a:cs typeface="+mj-cs"/>
            </a:endParaRPr>
          </a:p>
        </p:txBody>
      </p:sp>
      <p:pic>
        <p:nvPicPr>
          <p:cNvPr id="54274" name="Picture 4" descr="blokhad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80772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1" name="Text Box 5"/>
          <p:cNvSpPr txBox="1">
            <a:spLocks noChangeArrowheads="1"/>
          </p:cNvSpPr>
          <p:nvPr/>
        </p:nvSpPr>
        <p:spPr bwMode="auto">
          <a:xfrm>
            <a:off x="3505200" y="3762375"/>
            <a:ext cx="5638800" cy="309562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sz="1000">
              <a:cs typeface="+mn-cs"/>
            </a:endParaRPr>
          </a:p>
          <a:p>
            <a:pPr algn="ctr">
              <a:defRPr/>
            </a:pPr>
            <a:r>
              <a:rPr lang="en-US" sz="2800">
                <a:cs typeface="+mn-cs"/>
              </a:rPr>
              <a:t>Three external momenta</a:t>
            </a:r>
          </a:p>
          <a:p>
            <a:pPr algn="ctr">
              <a:defRPr/>
            </a:pPr>
            <a:r>
              <a:rPr lang="en-US" sz="2800">
                <a:solidFill>
                  <a:srgbClr val="FF0000"/>
                </a:solidFill>
                <a:cs typeface="+mn-cs"/>
              </a:rPr>
              <a:t>P   P</a:t>
            </a:r>
            <a:r>
              <a:rPr lang="en-US" sz="2800" baseline="-25000">
                <a:solidFill>
                  <a:srgbClr val="FF0000"/>
                </a:solidFill>
                <a:cs typeface="+mn-cs"/>
              </a:rPr>
              <a:t>h</a:t>
            </a:r>
            <a:r>
              <a:rPr lang="en-US" sz="2800">
                <a:solidFill>
                  <a:srgbClr val="FF0000"/>
                </a:solidFill>
                <a:cs typeface="+mn-cs"/>
              </a:rPr>
              <a:t>   q</a:t>
            </a:r>
          </a:p>
          <a:p>
            <a:pPr algn="ctr">
              <a:defRPr/>
            </a:pPr>
            <a:r>
              <a:rPr lang="en-US" sz="2800">
                <a:cs typeface="+mn-cs"/>
              </a:rPr>
              <a:t>transverse directions relevant</a:t>
            </a:r>
          </a:p>
          <a:p>
            <a:pPr algn="ctr">
              <a:defRPr/>
            </a:pPr>
            <a:r>
              <a:rPr lang="en-US" sz="2800">
                <a:solidFill>
                  <a:srgbClr val="FF0000"/>
                </a:solidFill>
                <a:cs typeface="+mn-cs"/>
              </a:rPr>
              <a:t>q</a:t>
            </a:r>
            <a:r>
              <a:rPr lang="en-US" sz="2800" baseline="-25000">
                <a:solidFill>
                  <a:srgbClr val="FF0000"/>
                </a:solidFill>
                <a:cs typeface="+mn-cs"/>
              </a:rPr>
              <a:t>T</a:t>
            </a:r>
            <a:r>
              <a:rPr lang="en-US" sz="2800">
                <a:solidFill>
                  <a:srgbClr val="FF0000"/>
                </a:solidFill>
                <a:cs typeface="+mn-cs"/>
              </a:rPr>
              <a:t> = q + x</a:t>
            </a:r>
            <a:r>
              <a:rPr lang="en-US" sz="2800" baseline="-25000">
                <a:solidFill>
                  <a:srgbClr val="FF0000"/>
                </a:solidFill>
                <a:cs typeface="+mn-cs"/>
              </a:rPr>
              <a:t>B</a:t>
            </a:r>
            <a:r>
              <a:rPr lang="en-US" sz="2800">
                <a:solidFill>
                  <a:srgbClr val="FF0000"/>
                </a:solidFill>
                <a:cs typeface="+mn-cs"/>
              </a:rPr>
              <a:t> P – P</a:t>
            </a:r>
            <a:r>
              <a:rPr lang="en-US" sz="2800" baseline="-25000">
                <a:solidFill>
                  <a:srgbClr val="FF0000"/>
                </a:solidFill>
                <a:cs typeface="+mn-cs"/>
              </a:rPr>
              <a:t>h</a:t>
            </a:r>
            <a:r>
              <a:rPr lang="en-US" sz="2800">
                <a:solidFill>
                  <a:srgbClr val="FF0000"/>
                </a:solidFill>
                <a:cs typeface="+mn-cs"/>
              </a:rPr>
              <a:t>/z</a:t>
            </a:r>
            <a:r>
              <a:rPr lang="en-US" sz="2800" baseline="-25000">
                <a:solidFill>
                  <a:srgbClr val="FF0000"/>
                </a:solidFill>
                <a:cs typeface="+mn-cs"/>
              </a:rPr>
              <a:t>h</a:t>
            </a:r>
            <a:r>
              <a:rPr lang="en-US" sz="2800">
                <a:solidFill>
                  <a:srgbClr val="FF0000"/>
                </a:solidFill>
                <a:cs typeface="+mn-cs"/>
              </a:rPr>
              <a:t> </a:t>
            </a:r>
          </a:p>
          <a:p>
            <a:pPr algn="ctr">
              <a:defRPr/>
            </a:pPr>
            <a:r>
              <a:rPr lang="en-US" sz="2800">
                <a:cs typeface="+mn-cs"/>
              </a:rPr>
              <a:t>or</a:t>
            </a:r>
          </a:p>
          <a:p>
            <a:pPr algn="ctr">
              <a:defRPr/>
            </a:pPr>
            <a:r>
              <a:rPr lang="en-US" sz="2800">
                <a:cs typeface="+mn-cs"/>
              </a:rPr>
              <a:t>q</a:t>
            </a:r>
            <a:r>
              <a:rPr lang="en-US" sz="2800" baseline="-25000">
                <a:cs typeface="+mn-cs"/>
              </a:rPr>
              <a:t>T </a:t>
            </a:r>
            <a:r>
              <a:rPr lang="en-US" sz="2800">
                <a:cs typeface="+mn-cs"/>
              </a:rPr>
              <a:t>= -P</a:t>
            </a:r>
            <a:r>
              <a:rPr lang="en-US" sz="2800" baseline="-25000">
                <a:cs typeface="+mn-cs"/>
              </a:rPr>
              <a:t>h</a:t>
            </a:r>
            <a:r>
              <a:rPr lang="en-US" sz="2800" baseline="-25000">
                <a:latin typeface="Symbol" charset="0"/>
                <a:cs typeface="+mn-cs"/>
              </a:rPr>
              <a:t>^</a:t>
            </a:r>
            <a:r>
              <a:rPr lang="en-US" sz="2800">
                <a:cs typeface="+mn-cs"/>
              </a:rPr>
              <a:t>/z</a:t>
            </a:r>
            <a:r>
              <a:rPr lang="en-US" sz="2800" baseline="-25000">
                <a:cs typeface="+mn-cs"/>
              </a:rPr>
              <a:t>h</a:t>
            </a:r>
          </a:p>
          <a:p>
            <a:pPr algn="ctr">
              <a:defRPr/>
            </a:pPr>
            <a:endParaRPr lang="en-GB" sz="2800" baseline="-25000">
              <a:cs typeface="+mn-cs"/>
            </a:endParaRPr>
          </a:p>
        </p:txBody>
      </p:sp>
      <p:sp>
        <p:nvSpPr>
          <p:cNvPr id="2" name="Tijdelijke aanduiding voor dianummer 1"/>
          <p:cNvSpPr>
            <a:spLocks noGrp="1"/>
          </p:cNvSpPr>
          <p:nvPr>
            <p:ph type="sldNum" sz="quarter" idx="12"/>
          </p:nvPr>
        </p:nvSpPr>
        <p:spPr/>
        <p:txBody>
          <a:bodyPr/>
          <a:lstStyle/>
          <a:p>
            <a:pPr>
              <a:defRPr/>
            </a:pPr>
            <a:fld id="{01FD8433-76FB-EA4F-8AD7-0213F58BC22A}" type="slidenum">
              <a:rPr lang="en-US" smtClean="0"/>
              <a:pPr>
                <a:defRPr/>
              </a:pPr>
              <a:t>40</a:t>
            </a:fld>
            <a:endParaRPr lang="en-US"/>
          </a:p>
        </p:txBody>
      </p:sp>
    </p:spTree>
    <p:extLst>
      <p:ext uri="{BB962C8B-B14F-4D97-AF65-F5344CB8AC3E}">
        <p14:creationId xmlns:p14="http://schemas.microsoft.com/office/powerpoint/2010/main" val="3370854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40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5"/>
          <p:cNvSpPr>
            <a:spLocks noGrp="1"/>
          </p:cNvSpPr>
          <p:nvPr>
            <p:ph type="sldNum" sz="quarter" idx="12"/>
          </p:nvPr>
        </p:nvSpPr>
        <p:spPr/>
        <p:txBody>
          <a:bodyPr/>
          <a:lstStyle/>
          <a:p>
            <a:pPr>
              <a:defRPr/>
            </a:pPr>
            <a:fld id="{B9604288-3C36-D348-86FD-C9125F05E3A3}" type="slidenum">
              <a:rPr lang="en-US"/>
              <a:pPr>
                <a:defRPr/>
              </a:pPr>
              <a:t>41</a:t>
            </a:fld>
            <a:endParaRPr lang="en-US"/>
          </a:p>
        </p:txBody>
      </p:sp>
      <p:sp>
        <p:nvSpPr>
          <p:cNvPr id="297986" name="Rectangle 2"/>
          <p:cNvSpPr>
            <a:spLocks noGrp="1" noChangeArrowheads="1"/>
          </p:cNvSpPr>
          <p:nvPr>
            <p:ph type="title"/>
          </p:nvPr>
        </p:nvSpPr>
        <p:spPr/>
        <p:txBody>
          <a:bodyPr/>
          <a:lstStyle/>
          <a:p>
            <a:pPr eaLnBrk="1" hangingPunct="1">
              <a:defRPr/>
            </a:pPr>
            <a:r>
              <a:rPr lang="en-US" smtClean="0">
                <a:cs typeface="+mj-cs"/>
              </a:rPr>
              <a:t>Result for SIDIS</a:t>
            </a:r>
          </a:p>
        </p:txBody>
      </p:sp>
      <p:graphicFrame>
        <p:nvGraphicFramePr>
          <p:cNvPr id="51203" name="Object 9"/>
          <p:cNvGraphicFramePr>
            <a:graphicFrameLocks noChangeAspect="1"/>
          </p:cNvGraphicFramePr>
          <p:nvPr/>
        </p:nvGraphicFramePr>
        <p:xfrm>
          <a:off x="152400" y="4038600"/>
          <a:ext cx="8686800" cy="2289175"/>
        </p:xfrm>
        <a:graphic>
          <a:graphicData uri="http://schemas.openxmlformats.org/presentationml/2006/ole">
            <mc:AlternateContent xmlns:mc="http://schemas.openxmlformats.org/markup-compatibility/2006">
              <mc:Choice xmlns:v="urn:schemas-microsoft-com:vml" Requires="v">
                <p:oleObj spid="_x0000_s304142" name="Equation" r:id="rId3" imgW="4152900" imgH="1092200" progId="Equation.DSMT4">
                  <p:embed/>
                </p:oleObj>
              </mc:Choice>
              <mc:Fallback>
                <p:oleObj name="Equation" r:id="rId3" imgW="4152900" imgH="10922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038600"/>
                        <a:ext cx="86868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51204" name="Group 14"/>
          <p:cNvGrpSpPr>
            <a:grpSpLocks/>
          </p:cNvGrpSpPr>
          <p:nvPr/>
        </p:nvGrpSpPr>
        <p:grpSpPr bwMode="auto">
          <a:xfrm>
            <a:off x="914400" y="1371600"/>
            <a:ext cx="3694113" cy="2581275"/>
            <a:chOff x="288" y="912"/>
            <a:chExt cx="2327" cy="1626"/>
          </a:xfrm>
        </p:grpSpPr>
        <p:grpSp>
          <p:nvGrpSpPr>
            <p:cNvPr id="51211" name="Group 3"/>
            <p:cNvGrpSpPr>
              <a:grpSpLocks/>
            </p:cNvGrpSpPr>
            <p:nvPr/>
          </p:nvGrpSpPr>
          <p:grpSpPr bwMode="auto">
            <a:xfrm>
              <a:off x="288" y="912"/>
              <a:ext cx="2327" cy="1626"/>
              <a:chOff x="288" y="2324"/>
              <a:chExt cx="2327" cy="1626"/>
            </a:xfrm>
          </p:grpSpPr>
          <p:pic>
            <p:nvPicPr>
              <p:cNvPr id="51216" name="Picture 4" descr="sidis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2544"/>
                <a:ext cx="2327" cy="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9" name="Line 5"/>
              <p:cNvSpPr>
                <a:spLocks noChangeShapeType="1"/>
              </p:cNvSpPr>
              <p:nvPr/>
            </p:nvSpPr>
            <p:spPr bwMode="auto">
              <a:xfrm>
                <a:off x="528" y="2496"/>
                <a:ext cx="144"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mn-lt"/>
                  <a:cs typeface="+mn-cs"/>
                </a:endParaRPr>
              </a:p>
            </p:txBody>
          </p:sp>
          <p:sp>
            <p:nvSpPr>
              <p:cNvPr id="297990" name="Line 6"/>
              <p:cNvSpPr>
                <a:spLocks noChangeShapeType="1"/>
              </p:cNvSpPr>
              <p:nvPr/>
            </p:nvSpPr>
            <p:spPr bwMode="auto">
              <a:xfrm>
                <a:off x="288" y="3696"/>
                <a:ext cx="2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mn-lt"/>
                  <a:cs typeface="+mn-cs"/>
                </a:endParaRPr>
              </a:p>
            </p:txBody>
          </p:sp>
          <p:sp>
            <p:nvSpPr>
              <p:cNvPr id="297991" name="Text Box 7"/>
              <p:cNvSpPr txBox="1">
                <a:spLocks noChangeArrowheads="1"/>
              </p:cNvSpPr>
              <p:nvPr/>
            </p:nvSpPr>
            <p:spPr bwMode="auto">
              <a:xfrm>
                <a:off x="566" y="2324"/>
                <a:ext cx="223"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latin typeface="+mn-lt"/>
                    <a:cs typeface="+mn-cs"/>
                  </a:rPr>
                  <a:t>q</a:t>
                </a:r>
              </a:p>
            </p:txBody>
          </p:sp>
          <p:sp>
            <p:nvSpPr>
              <p:cNvPr id="297992" name="Text Box 8"/>
              <p:cNvSpPr txBox="1">
                <a:spLocks noChangeArrowheads="1"/>
              </p:cNvSpPr>
              <p:nvPr/>
            </p:nvSpPr>
            <p:spPr bwMode="auto">
              <a:xfrm>
                <a:off x="326" y="3700"/>
                <a:ext cx="20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latin typeface="+mn-lt"/>
                    <a:cs typeface="+mn-cs"/>
                  </a:rPr>
                  <a:t>P</a:t>
                </a:r>
              </a:p>
            </p:txBody>
          </p:sp>
        </p:grpSp>
        <p:sp>
          <p:nvSpPr>
            <p:cNvPr id="297994" name="Line 10"/>
            <p:cNvSpPr>
              <a:spLocks noChangeShapeType="1"/>
            </p:cNvSpPr>
            <p:nvPr/>
          </p:nvSpPr>
          <p:spPr bwMode="auto">
            <a:xfrm flipV="1">
              <a:off x="1152" y="1200"/>
              <a:ext cx="144"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mn-lt"/>
                <a:cs typeface="+mn-cs"/>
              </a:endParaRPr>
            </a:p>
          </p:txBody>
        </p:sp>
        <p:sp>
          <p:nvSpPr>
            <p:cNvPr id="297995" name="Line 11"/>
            <p:cNvSpPr>
              <a:spLocks noChangeShapeType="1"/>
            </p:cNvSpPr>
            <p:nvPr/>
          </p:nvSpPr>
          <p:spPr bwMode="auto">
            <a:xfrm flipH="1" flipV="1">
              <a:off x="1632" y="1200"/>
              <a:ext cx="144"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mn-lt"/>
                <a:cs typeface="+mn-cs"/>
              </a:endParaRPr>
            </a:p>
          </p:txBody>
        </p:sp>
        <p:sp>
          <p:nvSpPr>
            <p:cNvPr id="297996" name="Line 12"/>
            <p:cNvSpPr>
              <a:spLocks noChangeShapeType="1"/>
            </p:cNvSpPr>
            <p:nvPr/>
          </p:nvSpPr>
          <p:spPr bwMode="auto">
            <a:xfrm flipV="1">
              <a:off x="1104" y="1056"/>
              <a:ext cx="144"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mn-lt"/>
                <a:cs typeface="+mn-cs"/>
              </a:endParaRPr>
            </a:p>
          </p:txBody>
        </p:sp>
        <p:sp>
          <p:nvSpPr>
            <p:cNvPr id="297997" name="Text Box 13"/>
            <p:cNvSpPr txBox="1">
              <a:spLocks noChangeArrowheads="1"/>
            </p:cNvSpPr>
            <p:nvPr/>
          </p:nvSpPr>
          <p:spPr bwMode="auto">
            <a:xfrm>
              <a:off x="912" y="960"/>
              <a:ext cx="29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mn-lt"/>
                  <a:cs typeface="+mn-cs"/>
                </a:rPr>
                <a:t>P</a:t>
              </a:r>
              <a:r>
                <a:rPr lang="en-US" baseline="-25000">
                  <a:latin typeface="+mn-lt"/>
                  <a:cs typeface="+mn-cs"/>
                </a:rPr>
                <a:t>h</a:t>
              </a:r>
            </a:p>
          </p:txBody>
        </p:sp>
      </p:grpSp>
      <p:sp>
        <p:nvSpPr>
          <p:cNvPr id="298000" name="Line 16"/>
          <p:cNvSpPr>
            <a:spLocks noChangeShapeType="1"/>
          </p:cNvSpPr>
          <p:nvPr/>
        </p:nvSpPr>
        <p:spPr bwMode="auto">
          <a:xfrm flipV="1">
            <a:off x="1447800" y="26670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98001" name="Line 17"/>
          <p:cNvSpPr>
            <a:spLocks noChangeShapeType="1"/>
          </p:cNvSpPr>
          <p:nvPr/>
        </p:nvSpPr>
        <p:spPr bwMode="auto">
          <a:xfrm>
            <a:off x="1752600" y="2514600"/>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98002" name="Text Box 18"/>
          <p:cNvSpPr txBox="1">
            <a:spLocks noChangeArrowheads="1"/>
          </p:cNvSpPr>
          <p:nvPr/>
        </p:nvSpPr>
        <p:spPr bwMode="auto">
          <a:xfrm>
            <a:off x="1143000" y="2667000"/>
            <a:ext cx="3540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rgbClr val="FF0000"/>
                </a:solidFill>
                <a:latin typeface="+mn-lt"/>
                <a:cs typeface="+mn-cs"/>
              </a:rPr>
              <a:t>p</a:t>
            </a:r>
          </a:p>
        </p:txBody>
      </p:sp>
      <p:sp>
        <p:nvSpPr>
          <p:cNvPr id="298003" name="Text Box 19"/>
          <p:cNvSpPr txBox="1">
            <a:spLocks noChangeArrowheads="1"/>
          </p:cNvSpPr>
          <p:nvPr/>
        </p:nvSpPr>
        <p:spPr bwMode="auto">
          <a:xfrm>
            <a:off x="1812925" y="2470150"/>
            <a:ext cx="3508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rgbClr val="FF0000"/>
                </a:solidFill>
                <a:latin typeface="+mn-lt"/>
                <a:cs typeface="+mn-cs"/>
              </a:rPr>
              <a:t>k</a:t>
            </a:r>
          </a:p>
        </p:txBody>
      </p:sp>
      <p:graphicFrame>
        <p:nvGraphicFramePr>
          <p:cNvPr id="51209" name="Object 22"/>
          <p:cNvGraphicFramePr>
            <a:graphicFrameLocks noChangeAspect="1"/>
          </p:cNvGraphicFramePr>
          <p:nvPr/>
        </p:nvGraphicFramePr>
        <p:xfrm>
          <a:off x="6096000" y="3200400"/>
          <a:ext cx="2255838" cy="877888"/>
        </p:xfrm>
        <a:graphic>
          <a:graphicData uri="http://schemas.openxmlformats.org/presentationml/2006/ole">
            <mc:AlternateContent xmlns:mc="http://schemas.openxmlformats.org/markup-compatibility/2006">
              <mc:Choice xmlns:v="urn:schemas-microsoft-com:vml" Requires="v">
                <p:oleObj spid="_x0000_s304143" name="Equation" r:id="rId6" imgW="1104900" imgH="431800" progId="Equation.3">
                  <p:embed/>
                </p:oleObj>
              </mc:Choice>
              <mc:Fallback>
                <p:oleObj name="Equation" r:id="rId6" imgW="1104900" imgH="431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3200400"/>
                        <a:ext cx="2255838" cy="87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98007" name="Line 23"/>
          <p:cNvSpPr>
            <a:spLocks noChangeShapeType="1"/>
          </p:cNvSpPr>
          <p:nvPr/>
        </p:nvSpPr>
        <p:spPr bwMode="auto">
          <a:xfrm flipV="1">
            <a:off x="7239000" y="3962400"/>
            <a:ext cx="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Tree>
    <p:extLst>
      <p:ext uri="{BB962C8B-B14F-4D97-AF65-F5344CB8AC3E}">
        <p14:creationId xmlns:p14="http://schemas.microsoft.com/office/powerpoint/2010/main" val="361210644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pPr>
              <a:defRPr/>
            </a:pPr>
            <a:r>
              <a:rPr lang="en-US" dirty="0">
                <a:solidFill>
                  <a:srgbClr val="FF0000"/>
                </a:solidFill>
              </a:rPr>
              <a:t>r</a:t>
            </a:r>
            <a:r>
              <a:rPr lang="en-US" dirty="0" smtClean="0">
                <a:solidFill>
                  <a:srgbClr val="FF0000"/>
                </a:solidFill>
              </a:rPr>
              <a:t>elevance</a:t>
            </a:r>
            <a:r>
              <a:rPr lang="en-US" dirty="0" smtClean="0"/>
              <a:t> and measurability of TMDs</a:t>
            </a:r>
            <a:endParaRPr lang="en-US" dirty="0"/>
          </a:p>
        </p:txBody>
      </p:sp>
      <p:sp>
        <p:nvSpPr>
          <p:cNvPr id="5" name="Slide Number Placeholder 4"/>
          <p:cNvSpPr>
            <a:spLocks noGrp="1"/>
          </p:cNvSpPr>
          <p:nvPr>
            <p:ph type="sldNum" sz="quarter" idx="12"/>
          </p:nvPr>
        </p:nvSpPr>
        <p:spPr/>
        <p:txBody>
          <a:bodyPr/>
          <a:lstStyle/>
          <a:p>
            <a:pPr>
              <a:defRPr/>
            </a:pPr>
            <a:fld id="{8450657C-4940-0148-B99D-FE2A488D65B9}" type="slidenum">
              <a:rPr lang="en-US" smtClean="0"/>
              <a:pPr>
                <a:defRPr/>
              </a:pPr>
              <a:t>42</a:t>
            </a:fld>
            <a:endParaRPr lang="en-US"/>
          </a:p>
        </p:txBody>
      </p:sp>
    </p:spTree>
    <p:extLst>
      <p:ext uri="{BB962C8B-B14F-4D97-AF65-F5344CB8AC3E}">
        <p14:creationId xmlns:p14="http://schemas.microsoft.com/office/powerpoint/2010/main" val="378891388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Transverse momentum dependence</a:t>
            </a:r>
            <a:endParaRPr lang="en-US" dirty="0"/>
          </a:p>
        </p:txBody>
      </p:sp>
      <p:sp>
        <p:nvSpPr>
          <p:cNvPr id="3" name="Content Placeholder 2"/>
          <p:cNvSpPr>
            <a:spLocks noGrp="1"/>
          </p:cNvSpPr>
          <p:nvPr>
            <p:ph idx="1"/>
          </p:nvPr>
        </p:nvSpPr>
        <p:spPr>
          <a:xfrm>
            <a:off x="228600" y="1371600"/>
            <a:ext cx="8534400" cy="4754563"/>
          </a:xfrm>
        </p:spPr>
        <p:txBody>
          <a:bodyPr/>
          <a:lstStyle/>
          <a:p>
            <a:r>
              <a:rPr lang="en-US" dirty="0" smtClean="0"/>
              <a:t>Mismatch of </a:t>
            </a:r>
            <a:r>
              <a:rPr lang="en-US" dirty="0" err="1" smtClean="0"/>
              <a:t>hadronic</a:t>
            </a:r>
            <a:r>
              <a:rPr lang="en-US" dirty="0" smtClean="0"/>
              <a:t> and </a:t>
            </a:r>
            <a:r>
              <a:rPr lang="en-US" dirty="0" err="1" smtClean="0"/>
              <a:t>partonic</a:t>
            </a:r>
            <a:r>
              <a:rPr lang="en-US" dirty="0" smtClean="0"/>
              <a:t> momenta</a:t>
            </a:r>
          </a:p>
          <a:p>
            <a:endParaRPr lang="en-US" dirty="0"/>
          </a:p>
          <a:p>
            <a:endParaRPr lang="en-US" dirty="0" smtClean="0"/>
          </a:p>
          <a:p>
            <a:pPr marL="0" indent="0">
              <a:buNone/>
            </a:pPr>
            <a:endParaRPr lang="en-US" dirty="0" smtClean="0"/>
          </a:p>
          <a:p>
            <a:r>
              <a:rPr lang="en-US" dirty="0" smtClean="0"/>
              <a:t>Momentum fractions are linked to scaling variables, e.g. SIDIS         (up to 1/Q</a:t>
            </a:r>
            <a:r>
              <a:rPr lang="en-US" baseline="30000" dirty="0" smtClean="0"/>
              <a:t>2</a:t>
            </a:r>
            <a:r>
              <a:rPr lang="en-US" dirty="0" smtClean="0"/>
              <a:t> corrections):</a:t>
            </a:r>
          </a:p>
          <a:p>
            <a:endParaRPr lang="en-US" dirty="0"/>
          </a:p>
          <a:p>
            <a:endParaRPr lang="en-US" dirty="0" smtClean="0"/>
          </a:p>
          <a:p>
            <a:endParaRPr lang="en-US" dirty="0" smtClean="0"/>
          </a:p>
          <a:p>
            <a:r>
              <a:rPr lang="en-US" dirty="0" smtClean="0"/>
              <a:t>Transverse momenta are convoluted into a measurable off-</a:t>
            </a:r>
            <a:r>
              <a:rPr lang="en-US" dirty="0" err="1" smtClean="0"/>
              <a:t>collinearity</a:t>
            </a:r>
            <a:r>
              <a:rPr lang="en-US" dirty="0" smtClean="0"/>
              <a:t>, </a:t>
            </a:r>
          </a:p>
          <a:p>
            <a:endParaRPr lang="en-US" dirty="0"/>
          </a:p>
          <a:p>
            <a:endParaRPr lang="en-US" dirty="0" smtClean="0"/>
          </a:p>
          <a:p>
            <a:r>
              <a:rPr lang="en-US" dirty="0" smtClean="0"/>
              <a:t>… or non-alignment of jets in hadron + hadron </a:t>
            </a:r>
            <a:r>
              <a:rPr lang="en-US" dirty="0" smtClean="0">
                <a:sym typeface="Wingdings"/>
              </a:rPr>
              <a:t> jet + jet.</a:t>
            </a:r>
            <a:endParaRPr lang="en-US" dirty="0"/>
          </a:p>
        </p:txBody>
      </p:sp>
      <p:sp>
        <p:nvSpPr>
          <p:cNvPr id="4" name="Slide Number Placeholder 3"/>
          <p:cNvSpPr>
            <a:spLocks noGrp="1"/>
          </p:cNvSpPr>
          <p:nvPr>
            <p:ph type="sldNum" sz="quarter" idx="12"/>
          </p:nvPr>
        </p:nvSpPr>
        <p:spPr/>
        <p:txBody>
          <a:bodyPr/>
          <a:lstStyle/>
          <a:p>
            <a:pPr>
              <a:defRPr/>
            </a:pPr>
            <a:fld id="{55FF5543-E671-FF41-AAA2-21C7701FC712}" type="slidenum">
              <a:rPr lang="en-US" smtClean="0"/>
              <a:pPr>
                <a:defRPr/>
              </a:pPr>
              <a:t>43</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876752619"/>
              </p:ext>
            </p:extLst>
          </p:nvPr>
        </p:nvGraphicFramePr>
        <p:xfrm>
          <a:off x="2057400" y="1752600"/>
          <a:ext cx="3632200" cy="990600"/>
        </p:xfrm>
        <a:graphic>
          <a:graphicData uri="http://schemas.openxmlformats.org/presentationml/2006/ole">
            <mc:AlternateContent xmlns:mc="http://schemas.openxmlformats.org/markup-compatibility/2006">
              <mc:Choice xmlns:v="urn:schemas-microsoft-com:vml" Requires="v">
                <p:oleObj spid="_x0000_s222404" name="Equation" r:id="rId3" imgW="1816100" imgH="495300" progId="Equation.3">
                  <p:embed/>
                </p:oleObj>
              </mc:Choice>
              <mc:Fallback>
                <p:oleObj name="Equation" r:id="rId3" imgW="1816100" imgH="495300" progId="Equation.3">
                  <p:embed/>
                  <p:pic>
                    <p:nvPicPr>
                      <p:cNvPr id="0" name=""/>
                      <p:cNvPicPr>
                        <a:picLocks noChangeAspect="1" noChangeArrowheads="1"/>
                      </p:cNvPicPr>
                      <p:nvPr/>
                    </p:nvPicPr>
                    <p:blipFill>
                      <a:blip r:embed="rId4"/>
                      <a:srcRect/>
                      <a:stretch>
                        <a:fillRect/>
                      </a:stretch>
                    </p:blipFill>
                    <p:spPr bwMode="auto">
                      <a:xfrm>
                        <a:off x="2057400" y="1752600"/>
                        <a:ext cx="3632200" cy="990600"/>
                      </a:xfrm>
                      <a:prstGeom prst="rect">
                        <a:avLst/>
                      </a:prstGeom>
                      <a:noFill/>
                      <a:ln>
                        <a:noFill/>
                      </a:ln>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96952836"/>
              </p:ext>
            </p:extLst>
          </p:nvPr>
        </p:nvGraphicFramePr>
        <p:xfrm>
          <a:off x="2057400" y="3581400"/>
          <a:ext cx="3429000" cy="462864"/>
        </p:xfrm>
        <a:graphic>
          <a:graphicData uri="http://schemas.openxmlformats.org/presentationml/2006/ole">
            <mc:AlternateContent xmlns:mc="http://schemas.openxmlformats.org/markup-compatibility/2006">
              <mc:Choice xmlns:v="urn:schemas-microsoft-com:vml" Requires="v">
                <p:oleObj spid="_x0000_s222405" name="Equation" r:id="rId5" imgW="1778000" imgH="241300" progId="Equation.DSMT4">
                  <p:embed/>
                </p:oleObj>
              </mc:Choice>
              <mc:Fallback>
                <p:oleObj name="Equation" r:id="rId5" imgW="1778000" imgH="2413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3581400"/>
                        <a:ext cx="3429000" cy="462864"/>
                      </a:xfrm>
                      <a:prstGeom prst="rect">
                        <a:avLst/>
                      </a:prstGeom>
                      <a:noFill/>
                      <a:ln>
                        <a:noFill/>
                      </a:ln>
                      <a:effectLs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008907470"/>
              </p:ext>
            </p:extLst>
          </p:nvPr>
        </p:nvGraphicFramePr>
        <p:xfrm>
          <a:off x="2057400" y="4038600"/>
          <a:ext cx="3424237" cy="464676"/>
        </p:xfrm>
        <a:graphic>
          <a:graphicData uri="http://schemas.openxmlformats.org/presentationml/2006/ole">
            <mc:AlternateContent xmlns:mc="http://schemas.openxmlformats.org/markup-compatibility/2006">
              <mc:Choice xmlns:v="urn:schemas-microsoft-com:vml" Requires="v">
                <p:oleObj spid="_x0000_s222406" name="Equation" r:id="rId7" imgW="1778000" imgH="241300" progId="Equation.3">
                  <p:embed/>
                </p:oleObj>
              </mc:Choice>
              <mc:Fallback>
                <p:oleObj name="Equation" r:id="rId7" imgW="1778000" imgH="241300" progId="Equation.3">
                  <p:embed/>
                  <p:pic>
                    <p:nvPicPr>
                      <p:cNvPr id="0" name=""/>
                      <p:cNvPicPr>
                        <a:picLocks noChangeAspect="1" noChangeArrowheads="1"/>
                      </p:cNvPicPr>
                      <p:nvPr/>
                    </p:nvPicPr>
                    <p:blipFill>
                      <a:blip r:embed="rId8"/>
                      <a:srcRect/>
                      <a:stretch>
                        <a:fillRect/>
                      </a:stretch>
                    </p:blipFill>
                    <p:spPr bwMode="auto">
                      <a:xfrm>
                        <a:off x="2057400" y="4038600"/>
                        <a:ext cx="3424237" cy="464676"/>
                      </a:xfrm>
                      <a:prstGeom prst="rect">
                        <a:avLst/>
                      </a:prstGeom>
                      <a:noFill/>
                      <a:ln>
                        <a:noFill/>
                      </a:ln>
                      <a:effectLs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264587294"/>
              </p:ext>
            </p:extLst>
          </p:nvPr>
        </p:nvGraphicFramePr>
        <p:xfrm>
          <a:off x="2209800" y="5105400"/>
          <a:ext cx="3546475" cy="509311"/>
        </p:xfrm>
        <a:graphic>
          <a:graphicData uri="http://schemas.openxmlformats.org/presentationml/2006/ole">
            <mc:AlternateContent xmlns:mc="http://schemas.openxmlformats.org/markup-compatibility/2006">
              <mc:Choice xmlns:v="urn:schemas-microsoft-com:vml" Requires="v">
                <p:oleObj spid="_x0000_s222407" name="Equation" r:id="rId9" imgW="1765300" imgH="254000" progId="Equation.3">
                  <p:embed/>
                </p:oleObj>
              </mc:Choice>
              <mc:Fallback>
                <p:oleObj name="Equation" r:id="rId9" imgW="1765300" imgH="254000" progId="Equation.3">
                  <p:embed/>
                  <p:pic>
                    <p:nvPicPr>
                      <p:cNvPr id="0" name=""/>
                      <p:cNvPicPr>
                        <a:picLocks noChangeAspect="1" noChangeArrowheads="1"/>
                      </p:cNvPicPr>
                      <p:nvPr/>
                    </p:nvPicPr>
                    <p:blipFill>
                      <a:blip r:embed="rId10"/>
                      <a:srcRect/>
                      <a:stretch>
                        <a:fillRect/>
                      </a:stretch>
                    </p:blipFill>
                    <p:spPr bwMode="auto">
                      <a:xfrm>
                        <a:off x="2209800" y="5105400"/>
                        <a:ext cx="3546475" cy="509311"/>
                      </a:xfrm>
                      <a:prstGeom prst="rect">
                        <a:avLst/>
                      </a:prstGeom>
                      <a:noFill/>
                      <a:ln>
                        <a:noFill/>
                      </a:ln>
                      <a:extLst/>
                    </p:spPr>
                  </p:pic>
                </p:oleObj>
              </mc:Fallback>
            </mc:AlternateContent>
          </a:graphicData>
        </a:graphic>
      </p:graphicFrame>
      <p:sp>
        <p:nvSpPr>
          <p:cNvPr id="11" name="Rounded Rectangle 10"/>
          <p:cNvSpPr/>
          <p:nvPr/>
        </p:nvSpPr>
        <p:spPr>
          <a:xfrm>
            <a:off x="2133600" y="5105400"/>
            <a:ext cx="3810000" cy="53340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1493809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0" descr="jet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676400"/>
            <a:ext cx="4365625"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24000" y="304800"/>
            <a:ext cx="7162800" cy="563563"/>
          </a:xfrm>
        </p:spPr>
        <p:txBody>
          <a:bodyPr/>
          <a:lstStyle/>
          <a:p>
            <a:pPr>
              <a:defRPr/>
            </a:pPr>
            <a:r>
              <a:rPr lang="en-US" dirty="0" smtClean="0"/>
              <a:t>Access to transverse momenta</a:t>
            </a:r>
            <a:endParaRPr lang="en-US" dirty="0"/>
          </a:p>
        </p:txBody>
      </p:sp>
      <p:sp>
        <p:nvSpPr>
          <p:cNvPr id="5" name="Content Placeholder 4"/>
          <p:cNvSpPr>
            <a:spLocks noGrp="1"/>
          </p:cNvSpPr>
          <p:nvPr>
            <p:ph idx="1"/>
          </p:nvPr>
        </p:nvSpPr>
        <p:spPr/>
        <p:txBody>
          <a:bodyPr/>
          <a:lstStyle/>
          <a:p>
            <a:pPr>
              <a:defRPr/>
            </a:pPr>
            <a:r>
              <a:rPr lang="en-US" sz="1800" dirty="0" smtClean="0"/>
              <a:t>Also in more complex situations like hadron-hadron collisions</a:t>
            </a:r>
            <a:endParaRPr lang="en-US" sz="1800" dirty="0"/>
          </a:p>
        </p:txBody>
      </p:sp>
      <p:sp>
        <p:nvSpPr>
          <p:cNvPr id="4" name="Slide Number Placeholder 3"/>
          <p:cNvSpPr>
            <a:spLocks noGrp="1"/>
          </p:cNvSpPr>
          <p:nvPr>
            <p:ph type="sldNum" sz="quarter" idx="12"/>
          </p:nvPr>
        </p:nvSpPr>
        <p:spPr/>
        <p:txBody>
          <a:bodyPr/>
          <a:lstStyle/>
          <a:p>
            <a:pPr>
              <a:defRPr/>
            </a:pPr>
            <a:fld id="{AFB02D7C-9D8A-BB4F-A0E6-C3CDBBB4EDAE}" type="slidenum">
              <a:rPr lang="en-US" smtClean="0"/>
              <a:pPr>
                <a:defRPr/>
              </a:pPr>
              <a:t>44</a:t>
            </a:fld>
            <a:endParaRPr lang="en-US"/>
          </a:p>
        </p:txBody>
      </p:sp>
      <p:sp>
        <p:nvSpPr>
          <p:cNvPr id="6" name="Rounded Rectangle 5"/>
          <p:cNvSpPr/>
          <p:nvPr/>
        </p:nvSpPr>
        <p:spPr>
          <a:xfrm>
            <a:off x="4545013" y="5295900"/>
            <a:ext cx="4343400" cy="106680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56326" name="Group 15"/>
          <p:cNvGrpSpPr>
            <a:grpSpLocks/>
          </p:cNvGrpSpPr>
          <p:nvPr/>
        </p:nvGrpSpPr>
        <p:grpSpPr bwMode="auto">
          <a:xfrm>
            <a:off x="381000" y="3352800"/>
            <a:ext cx="2071688" cy="962025"/>
            <a:chOff x="-4" y="1200"/>
            <a:chExt cx="1305" cy="606"/>
          </a:xfrm>
        </p:grpSpPr>
        <p:graphicFrame>
          <p:nvGraphicFramePr>
            <p:cNvPr id="56332" name="Object 16"/>
            <p:cNvGraphicFramePr>
              <a:graphicFrameLocks noChangeAspect="1"/>
            </p:cNvGraphicFramePr>
            <p:nvPr/>
          </p:nvGraphicFramePr>
          <p:xfrm>
            <a:off x="-4" y="1200"/>
            <a:ext cx="1305" cy="301"/>
          </p:xfrm>
          <a:graphic>
            <a:graphicData uri="http://schemas.openxmlformats.org/presentationml/2006/ole">
              <mc:AlternateContent xmlns:mc="http://schemas.openxmlformats.org/markup-compatibility/2006">
                <mc:Choice xmlns:v="urn:schemas-microsoft-com:vml" Requires="v">
                  <p:oleObj spid="_x0000_s291900" name="Equation" r:id="rId4" imgW="901309" imgH="228501" progId="Equation.DSMT4">
                    <p:embed/>
                  </p:oleObj>
                </mc:Choice>
                <mc:Fallback>
                  <p:oleObj name="Equation" r:id="rId4" imgW="901309" imgH="228501"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 y="1200"/>
                          <a:ext cx="1305" cy="30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6333" name="Object 17"/>
            <p:cNvGraphicFramePr>
              <a:graphicFrameLocks noChangeAspect="1"/>
            </p:cNvGraphicFramePr>
            <p:nvPr/>
          </p:nvGraphicFramePr>
          <p:xfrm>
            <a:off x="1" y="1496"/>
            <a:ext cx="1294" cy="310"/>
          </p:xfrm>
          <a:graphic>
            <a:graphicData uri="http://schemas.openxmlformats.org/presentationml/2006/ole">
              <mc:AlternateContent xmlns:mc="http://schemas.openxmlformats.org/markup-compatibility/2006">
                <mc:Choice xmlns:v="urn:schemas-microsoft-com:vml" Requires="v">
                  <p:oleObj spid="_x0000_s291901" name="Equation" r:id="rId6" imgW="952087" imgH="228501" progId="Equation.DSMT4">
                    <p:embed/>
                  </p:oleObj>
                </mc:Choice>
                <mc:Fallback>
                  <p:oleObj name="Equation" r:id="rId6" imgW="952087" imgH="228501"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496"/>
                          <a:ext cx="1294" cy="31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graphicFrame>
        <p:nvGraphicFramePr>
          <p:cNvPr id="10" name="Object 20"/>
          <p:cNvGraphicFramePr>
            <a:graphicFrameLocks noChangeAspect="1"/>
          </p:cNvGraphicFramePr>
          <p:nvPr/>
        </p:nvGraphicFramePr>
        <p:xfrm>
          <a:off x="4876800" y="5257800"/>
          <a:ext cx="3468688" cy="1023938"/>
        </p:xfrm>
        <a:graphic>
          <a:graphicData uri="http://schemas.openxmlformats.org/presentationml/2006/ole">
            <mc:AlternateContent xmlns:mc="http://schemas.openxmlformats.org/markup-compatibility/2006">
              <mc:Choice xmlns:v="urn:schemas-microsoft-com:vml" Requires="v">
                <p:oleObj spid="_x0000_s291902" name="Equation" r:id="rId8" imgW="1714500" imgH="508000" progId="Equation.3">
                  <p:embed/>
                </p:oleObj>
              </mc:Choice>
              <mc:Fallback>
                <p:oleObj name="Equation" r:id="rId8" imgW="1714500" imgH="5080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5257800"/>
                        <a:ext cx="3468688"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6328" name="Object 18"/>
          <p:cNvGraphicFramePr>
            <a:graphicFrameLocks noChangeAspect="1"/>
          </p:cNvGraphicFramePr>
          <p:nvPr/>
        </p:nvGraphicFramePr>
        <p:xfrm>
          <a:off x="381000" y="4572000"/>
          <a:ext cx="3581400" cy="901700"/>
        </p:xfrm>
        <a:graphic>
          <a:graphicData uri="http://schemas.openxmlformats.org/presentationml/2006/ole">
            <mc:AlternateContent xmlns:mc="http://schemas.openxmlformats.org/markup-compatibility/2006">
              <mc:Choice xmlns:v="urn:schemas-microsoft-com:vml" Requires="v">
                <p:oleObj spid="_x0000_s291903" name="Vergelijking" r:id="rId10" imgW="1854200" imgH="469900" progId="Equation.3">
                  <p:embed/>
                </p:oleObj>
              </mc:Choice>
              <mc:Fallback>
                <p:oleObj name="Vergelijking" r:id="rId10" imgW="1854200" imgH="4699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000" y="4572000"/>
                        <a:ext cx="35814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Rectangle 23"/>
          <p:cNvSpPr>
            <a:spLocks noChangeArrowheads="1"/>
          </p:cNvSpPr>
          <p:nvPr/>
        </p:nvSpPr>
        <p:spPr bwMode="auto">
          <a:xfrm>
            <a:off x="0" y="6550025"/>
            <a:ext cx="2255838" cy="307975"/>
          </a:xfrm>
          <a:prstGeom prst="rect">
            <a:avLst/>
          </a:prstGeom>
          <a:solidFill>
            <a:schemeClr val="accent6">
              <a:lumMod val="20000"/>
              <a:lumOff val="80000"/>
            </a:schemeClr>
          </a:solidFill>
          <a:ln>
            <a:noFill/>
          </a:ln>
          <a:effectLst/>
          <a:extLst/>
        </p:spPr>
        <p:txBody>
          <a:bodyPr>
            <a:spAutoFit/>
          </a:bodyPr>
          <a:lstStyle/>
          <a:p>
            <a:pPr>
              <a:defRPr/>
            </a:pPr>
            <a:r>
              <a:rPr lang="en-US" sz="1400" dirty="0">
                <a:latin typeface="+mn-lt"/>
                <a:cs typeface="+mn-cs"/>
              </a:rPr>
              <a:t>Boer &amp; </a:t>
            </a:r>
            <a:r>
              <a:rPr lang="en-US" sz="1400" dirty="0" err="1">
                <a:latin typeface="+mn-lt"/>
                <a:cs typeface="+mn-cs"/>
              </a:rPr>
              <a:t>Vogelsang</a:t>
            </a:r>
            <a:endParaRPr lang="en-US" sz="1400" dirty="0">
              <a:latin typeface="+mn-lt"/>
              <a:cs typeface="+mn-cs"/>
            </a:endParaRPr>
          </a:p>
        </p:txBody>
      </p:sp>
      <p:sp>
        <p:nvSpPr>
          <p:cNvPr id="15" name="Text Box 24"/>
          <p:cNvSpPr txBox="1">
            <a:spLocks noChangeArrowheads="1"/>
          </p:cNvSpPr>
          <p:nvPr/>
        </p:nvSpPr>
        <p:spPr bwMode="auto">
          <a:xfrm rot="17767112">
            <a:off x="7620794" y="5779294"/>
            <a:ext cx="1730375" cy="40163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dirty="0">
                <a:latin typeface="+mn-lt"/>
                <a:cs typeface="+mn-cs"/>
              </a:rPr>
              <a:t>Second scale!</a:t>
            </a:r>
          </a:p>
        </p:txBody>
      </p:sp>
      <p:sp>
        <p:nvSpPr>
          <p:cNvPr id="16" name="Rounded Rectangle 15"/>
          <p:cNvSpPr/>
          <p:nvPr/>
        </p:nvSpPr>
        <p:spPr>
          <a:xfrm>
            <a:off x="5029200" y="4495800"/>
            <a:ext cx="457200" cy="45720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6159149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pPr>
              <a:defRPr/>
            </a:pPr>
            <a:r>
              <a:rPr lang="en-US" dirty="0" smtClean="0"/>
              <a:t>Large </a:t>
            </a:r>
            <a:r>
              <a:rPr lang="en-US" dirty="0" err="1" smtClean="0"/>
              <a:t>pT</a:t>
            </a:r>
            <a:endParaRPr lang="en-US" dirty="0"/>
          </a:p>
        </p:txBody>
      </p:sp>
      <p:sp>
        <p:nvSpPr>
          <p:cNvPr id="5" name="Slide Number Placeholder 4"/>
          <p:cNvSpPr>
            <a:spLocks noGrp="1"/>
          </p:cNvSpPr>
          <p:nvPr>
            <p:ph type="sldNum" sz="quarter" idx="12"/>
          </p:nvPr>
        </p:nvSpPr>
        <p:spPr/>
        <p:txBody>
          <a:bodyPr/>
          <a:lstStyle/>
          <a:p>
            <a:pPr>
              <a:defRPr/>
            </a:pPr>
            <a:fld id="{8A91F415-DF34-2042-80C0-ABD430656473}" type="slidenum">
              <a:rPr lang="en-US" smtClean="0"/>
              <a:pPr>
                <a:defRPr/>
              </a:pPr>
              <a:t>45</a:t>
            </a:fld>
            <a:endParaRPr lang="en-US"/>
          </a:p>
        </p:txBody>
      </p:sp>
    </p:spTree>
    <p:extLst>
      <p:ext uri="{BB962C8B-B14F-4D97-AF65-F5344CB8AC3E}">
        <p14:creationId xmlns:p14="http://schemas.microsoft.com/office/powerpoint/2010/main" val="26866411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US" dirty="0" smtClean="0"/>
              <a:t>Large </a:t>
            </a:r>
            <a:r>
              <a:rPr lang="en-US" dirty="0" err="1" smtClean="0"/>
              <a:t>p</a:t>
            </a:r>
            <a:r>
              <a:rPr lang="en-US" baseline="-25000" dirty="0" err="1" smtClean="0"/>
              <a:t>T</a:t>
            </a:r>
            <a:endParaRPr lang="en-US" baseline="-25000" dirty="0"/>
          </a:p>
        </p:txBody>
      </p:sp>
      <p:sp>
        <p:nvSpPr>
          <p:cNvPr id="7" name="Content Placeholder 6"/>
          <p:cNvSpPr>
            <a:spLocks noGrp="1"/>
          </p:cNvSpPr>
          <p:nvPr>
            <p:ph idx="1"/>
          </p:nvPr>
        </p:nvSpPr>
        <p:spPr/>
        <p:txBody>
          <a:bodyPr/>
          <a:lstStyle/>
          <a:p>
            <a:pPr>
              <a:defRPr/>
            </a:pPr>
            <a:r>
              <a:rPr lang="en-US" dirty="0" err="1" smtClean="0"/>
              <a:t>p</a:t>
            </a:r>
            <a:r>
              <a:rPr lang="en-US" baseline="-25000" dirty="0" err="1" smtClean="0"/>
              <a:t>T</a:t>
            </a:r>
            <a:r>
              <a:rPr lang="en-US" dirty="0" smtClean="0"/>
              <a:t>-dependence of TMDs</a:t>
            </a:r>
          </a:p>
          <a:p>
            <a:pPr>
              <a:defRPr/>
            </a:pPr>
            <a:endParaRPr lang="en-US" dirty="0"/>
          </a:p>
          <a:p>
            <a:pPr>
              <a:defRPr/>
            </a:pPr>
            <a:endParaRPr lang="en-US" dirty="0" smtClean="0"/>
          </a:p>
          <a:p>
            <a:pPr>
              <a:defRPr/>
            </a:pPr>
            <a:endParaRPr lang="en-US" dirty="0"/>
          </a:p>
          <a:p>
            <a:pPr>
              <a:defRPr/>
            </a:pPr>
            <a:endParaRPr lang="en-US" dirty="0" smtClean="0"/>
          </a:p>
          <a:p>
            <a:pPr>
              <a:defRPr/>
            </a:pPr>
            <a:endParaRPr lang="en-US" dirty="0"/>
          </a:p>
          <a:p>
            <a:pPr marL="0" indent="0">
              <a:buFontTx/>
              <a:buNone/>
              <a:defRPr/>
            </a:pPr>
            <a:endParaRPr lang="en-US" dirty="0"/>
          </a:p>
          <a:p>
            <a:pPr>
              <a:defRPr/>
            </a:pPr>
            <a:endParaRPr lang="en-US" dirty="0" smtClean="0"/>
          </a:p>
          <a:p>
            <a:pPr marL="0" indent="0">
              <a:buFontTx/>
              <a:buNone/>
              <a:defRPr/>
            </a:pPr>
            <a:endParaRPr lang="en-US" dirty="0" smtClean="0"/>
          </a:p>
          <a:p>
            <a:pPr>
              <a:defRPr/>
            </a:pPr>
            <a:r>
              <a:rPr lang="en-US" dirty="0"/>
              <a:t> </a:t>
            </a:r>
            <a:r>
              <a:rPr lang="en-US" dirty="0" smtClean="0"/>
              <a:t> </a:t>
            </a:r>
          </a:p>
          <a:p>
            <a:pPr marL="0" indent="0">
              <a:buFontTx/>
              <a:buNone/>
              <a:defRPr/>
            </a:pPr>
            <a:endParaRPr lang="en-US" dirty="0" smtClean="0"/>
          </a:p>
          <a:p>
            <a:pPr>
              <a:defRPr/>
            </a:pPr>
            <a:endParaRPr lang="en-US" dirty="0" smtClean="0"/>
          </a:p>
          <a:p>
            <a:pPr>
              <a:defRPr/>
            </a:pPr>
            <a:r>
              <a:rPr lang="en-US" dirty="0" smtClean="0"/>
              <a:t>Consistent matching to collinear situation: CSS formalism</a:t>
            </a:r>
          </a:p>
          <a:p>
            <a:pPr>
              <a:defRPr/>
            </a:pPr>
            <a:endParaRPr lang="en-US" dirty="0" smtClean="0"/>
          </a:p>
          <a:p>
            <a:pPr>
              <a:defRPr/>
            </a:pPr>
            <a:endParaRPr lang="en-US" dirty="0" smtClean="0"/>
          </a:p>
          <a:p>
            <a:pPr>
              <a:defRPr/>
            </a:pPr>
            <a:r>
              <a:rPr lang="en-US" dirty="0" smtClean="0"/>
              <a:t> </a:t>
            </a:r>
            <a:endParaRPr lang="en-US" dirty="0"/>
          </a:p>
          <a:p>
            <a:pPr>
              <a:defRPr/>
            </a:pPr>
            <a:endParaRPr lang="en-US" dirty="0" smtClean="0"/>
          </a:p>
          <a:p>
            <a:pPr>
              <a:defRPr/>
            </a:pPr>
            <a:endParaRPr lang="en-US" dirty="0"/>
          </a:p>
        </p:txBody>
      </p:sp>
      <p:sp>
        <p:nvSpPr>
          <p:cNvPr id="5" name="Slide Number Placeholder 4"/>
          <p:cNvSpPr>
            <a:spLocks noGrp="1"/>
          </p:cNvSpPr>
          <p:nvPr>
            <p:ph type="sldNum" sz="quarter" idx="12"/>
          </p:nvPr>
        </p:nvSpPr>
        <p:spPr/>
        <p:txBody>
          <a:bodyPr/>
          <a:lstStyle/>
          <a:p>
            <a:pPr>
              <a:defRPr/>
            </a:pPr>
            <a:fld id="{19DE0889-86F5-6242-8E8A-DB5F5442CF92}" type="slidenum">
              <a:rPr lang="en-US" smtClean="0"/>
              <a:pPr>
                <a:defRPr/>
              </a:pPr>
              <a:t>46</a:t>
            </a:fld>
            <a:endParaRPr lang="en-US"/>
          </a:p>
        </p:txBody>
      </p:sp>
      <p:grpSp>
        <p:nvGrpSpPr>
          <p:cNvPr id="58372" name="Group 12"/>
          <p:cNvGrpSpPr>
            <a:grpSpLocks/>
          </p:cNvGrpSpPr>
          <p:nvPr/>
        </p:nvGrpSpPr>
        <p:grpSpPr bwMode="auto">
          <a:xfrm>
            <a:off x="762000" y="2057400"/>
            <a:ext cx="3425825" cy="1371600"/>
            <a:chOff x="4343400" y="2057400"/>
            <a:chExt cx="3501696" cy="1371600"/>
          </a:xfrm>
        </p:grpSpPr>
        <p:pic>
          <p:nvPicPr>
            <p:cNvPr id="58382" name="Picture 15" descr="P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057400"/>
              <a:ext cx="3501696"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638281" y="2819400"/>
              <a:ext cx="856763" cy="338138"/>
            </a:xfrm>
            <a:prstGeom prst="rect">
              <a:avLst/>
            </a:prstGeom>
            <a:solidFill>
              <a:srgbClr val="FFFF00"/>
            </a:solidFill>
          </p:spPr>
          <p:txBody>
            <a:bodyPr wrap="none">
              <a:spAutoFit/>
            </a:bodyPr>
            <a:lstStyle/>
            <a:p>
              <a:pPr>
                <a:defRPr/>
              </a:pPr>
              <a:r>
                <a:rPr lang="en-US" sz="1600" dirty="0"/>
                <a:t>F</a:t>
              </a:r>
              <a:r>
                <a:rPr lang="en-US" sz="1600" dirty="0">
                  <a:latin typeface="+mn-lt"/>
                </a:rPr>
                <a:t>(</a:t>
              </a:r>
              <a:r>
                <a:rPr lang="en-US" sz="1600" dirty="0" err="1">
                  <a:latin typeface="+mn-lt"/>
                </a:rPr>
                <a:t>x,p</a:t>
              </a:r>
              <a:r>
                <a:rPr lang="en-US" sz="1600" baseline="-25000" dirty="0" err="1">
                  <a:latin typeface="+mn-lt"/>
                </a:rPr>
                <a:t>T</a:t>
              </a:r>
              <a:r>
                <a:rPr lang="en-US" sz="1600" dirty="0">
                  <a:latin typeface="+mn-lt"/>
                </a:rPr>
                <a:t>)</a:t>
              </a:r>
              <a:endParaRPr lang="en-US" sz="1600" dirty="0"/>
            </a:p>
          </p:txBody>
        </p:sp>
      </p:grpSp>
      <p:graphicFrame>
        <p:nvGraphicFramePr>
          <p:cNvPr id="12" name="Object 4"/>
          <p:cNvGraphicFramePr>
            <a:graphicFrameLocks noChangeAspect="1"/>
          </p:cNvGraphicFramePr>
          <p:nvPr/>
        </p:nvGraphicFramePr>
        <p:xfrm>
          <a:off x="4953000" y="1752600"/>
          <a:ext cx="3644900" cy="677863"/>
        </p:xfrm>
        <a:graphic>
          <a:graphicData uri="http://schemas.openxmlformats.org/presentationml/2006/ole">
            <mc:AlternateContent xmlns:mc="http://schemas.openxmlformats.org/markup-compatibility/2006">
              <mc:Choice xmlns:v="urn:schemas-microsoft-com:vml" Requires="v">
                <p:oleObj spid="_x0000_s305166" name="Equation" r:id="rId4" imgW="1778000" imgH="330200" progId="Equation.3">
                  <p:embed/>
                </p:oleObj>
              </mc:Choice>
              <mc:Fallback>
                <p:oleObj name="Equation" r:id="rId4" imgW="1778000" imgH="330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752600"/>
                        <a:ext cx="3644900" cy="6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4" name="TextBox 13"/>
          <p:cNvSpPr txBox="1"/>
          <p:nvPr/>
        </p:nvSpPr>
        <p:spPr>
          <a:xfrm>
            <a:off x="4876800" y="2819400"/>
            <a:ext cx="1981200" cy="708025"/>
          </a:xfrm>
          <a:prstGeom prst="rect">
            <a:avLst/>
          </a:prstGeom>
          <a:noFill/>
        </p:spPr>
        <p:txBody>
          <a:bodyPr>
            <a:spAutoFit/>
          </a:bodyPr>
          <a:lstStyle/>
          <a:p>
            <a:pPr>
              <a:defRPr/>
            </a:pPr>
            <a:r>
              <a:rPr lang="en-US" sz="2000" dirty="0">
                <a:latin typeface="+mn-lt"/>
              </a:rPr>
              <a:t>Fictitious measurement</a:t>
            </a:r>
          </a:p>
        </p:txBody>
      </p:sp>
      <p:sp>
        <p:nvSpPr>
          <p:cNvPr id="15" name="TextBox 14"/>
          <p:cNvSpPr txBox="1"/>
          <p:nvPr/>
        </p:nvSpPr>
        <p:spPr>
          <a:xfrm>
            <a:off x="6934200" y="2667000"/>
            <a:ext cx="2057400" cy="2000250"/>
          </a:xfrm>
          <a:prstGeom prst="rect">
            <a:avLst/>
          </a:prstGeom>
          <a:noFill/>
        </p:spPr>
        <p:txBody>
          <a:bodyPr>
            <a:spAutoFit/>
          </a:bodyPr>
          <a:lstStyle/>
          <a:p>
            <a:pPr>
              <a:defRPr/>
            </a:pPr>
            <a:r>
              <a:rPr lang="en-US" sz="2000" dirty="0">
                <a:latin typeface="+mn-lt"/>
              </a:rPr>
              <a:t>Large </a:t>
            </a:r>
            <a:r>
              <a:rPr lang="en-US" dirty="0"/>
              <a:t>m</a:t>
            </a:r>
            <a:r>
              <a:rPr lang="en-US" sz="2000" baseline="30000" dirty="0">
                <a:latin typeface="+mn-lt"/>
              </a:rPr>
              <a:t>2</a:t>
            </a:r>
            <a:r>
              <a:rPr lang="en-US" sz="2000" dirty="0">
                <a:latin typeface="+mn-lt"/>
              </a:rPr>
              <a:t> dependence governed by anomalous dim (i.e. splitting functions)</a:t>
            </a:r>
            <a:endParaRPr lang="en-US" dirty="0"/>
          </a:p>
        </p:txBody>
      </p:sp>
      <p:grpSp>
        <p:nvGrpSpPr>
          <p:cNvPr id="58376" name="Group 1"/>
          <p:cNvGrpSpPr>
            <a:grpSpLocks/>
          </p:cNvGrpSpPr>
          <p:nvPr/>
        </p:nvGrpSpPr>
        <p:grpSpPr bwMode="auto">
          <a:xfrm>
            <a:off x="673100" y="4419600"/>
            <a:ext cx="6540500" cy="993775"/>
            <a:chOff x="673100" y="4419600"/>
            <a:chExt cx="6540500" cy="993775"/>
          </a:xfrm>
        </p:grpSpPr>
        <p:graphicFrame>
          <p:nvGraphicFramePr>
            <p:cNvPr id="58380" name="Object 12"/>
            <p:cNvGraphicFramePr>
              <a:graphicFrameLocks noChangeAspect="1"/>
            </p:cNvGraphicFramePr>
            <p:nvPr/>
          </p:nvGraphicFramePr>
          <p:xfrm>
            <a:off x="673100" y="4419600"/>
            <a:ext cx="6540500" cy="993775"/>
          </p:xfrm>
          <a:graphic>
            <a:graphicData uri="http://schemas.openxmlformats.org/presentationml/2006/ole">
              <mc:AlternateContent xmlns:mc="http://schemas.openxmlformats.org/markup-compatibility/2006">
                <mc:Choice xmlns:v="urn:schemas-microsoft-com:vml" Requires="v">
                  <p:oleObj spid="_x0000_s305167" name="Equation" r:id="rId6" imgW="3162300" imgH="482600" progId="Equation.3">
                    <p:embed/>
                  </p:oleObj>
                </mc:Choice>
                <mc:Fallback>
                  <p:oleObj name="Equation" r:id="rId6" imgW="3162300" imgH="482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100" y="4419600"/>
                          <a:ext cx="6540500"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8" name="TextBox 17"/>
            <p:cNvSpPr txBox="1"/>
            <p:nvPr/>
          </p:nvSpPr>
          <p:spPr>
            <a:xfrm>
              <a:off x="1828800" y="4953000"/>
              <a:ext cx="1016000" cy="369888"/>
            </a:xfrm>
            <a:prstGeom prst="rect">
              <a:avLst/>
            </a:prstGeom>
            <a:noFill/>
          </p:spPr>
          <p:txBody>
            <a:bodyPr wrap="none">
              <a:spAutoFit/>
            </a:bodyPr>
            <a:lstStyle/>
            <a:p>
              <a:pPr>
                <a:defRPr/>
              </a:pPr>
              <a:r>
                <a:rPr lang="en-US" sz="1800" dirty="0">
                  <a:latin typeface="+mn-lt"/>
                </a:rPr>
                <a:t>p</a:t>
              </a:r>
              <a:r>
                <a:rPr lang="en-US" sz="1800" baseline="-25000" dirty="0">
                  <a:latin typeface="+mn-lt"/>
                </a:rPr>
                <a:t>T</a:t>
              </a:r>
              <a:r>
                <a:rPr lang="en-US" sz="1800" baseline="30000" dirty="0">
                  <a:latin typeface="+mn-lt"/>
                </a:rPr>
                <a:t>2</a:t>
              </a:r>
              <a:r>
                <a:rPr lang="en-US" sz="1800" dirty="0">
                  <a:latin typeface="+mn-lt"/>
                </a:rPr>
                <a:t> &gt; </a:t>
              </a:r>
              <a:r>
                <a:rPr lang="en-US" sz="1800" dirty="0">
                  <a:latin typeface="Symbol" charset="2"/>
                  <a:cs typeface="Symbol" charset="2"/>
                </a:rPr>
                <a:t>m</a:t>
              </a:r>
              <a:r>
                <a:rPr lang="en-US" sz="1800" baseline="30000" dirty="0">
                  <a:latin typeface="+mn-lt"/>
                </a:rPr>
                <a:t>2</a:t>
              </a:r>
            </a:p>
          </p:txBody>
        </p:sp>
      </p:grpSp>
      <p:cxnSp>
        <p:nvCxnSpPr>
          <p:cNvPr id="3" name="Straight Arrow Connector 2"/>
          <p:cNvCxnSpPr/>
          <p:nvPr/>
        </p:nvCxnSpPr>
        <p:spPr>
          <a:xfrm flipV="1">
            <a:off x="5562600" y="2362200"/>
            <a:ext cx="0" cy="3810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7848600" y="2286000"/>
            <a:ext cx="0" cy="3810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85800" y="6172200"/>
            <a:ext cx="6400800" cy="338138"/>
          </a:xfrm>
          <a:prstGeom prst="rect">
            <a:avLst/>
          </a:prstGeom>
          <a:solidFill>
            <a:schemeClr val="accent6">
              <a:lumMod val="20000"/>
              <a:lumOff val="80000"/>
            </a:schemeClr>
          </a:solidFill>
          <a:effectLst>
            <a:outerShdw blurRad="50800" dist="38100" dir="2700000" algn="tl" rotWithShape="0">
              <a:srgbClr val="000000">
                <a:alpha val="43000"/>
              </a:srgbClr>
            </a:outerShdw>
          </a:effectLst>
        </p:spPr>
        <p:txBody>
          <a:bodyPr>
            <a:spAutoFit/>
          </a:bodyPr>
          <a:lstStyle/>
          <a:p>
            <a:pPr>
              <a:defRPr/>
            </a:pPr>
            <a:r>
              <a:rPr lang="en-US" sz="1600" dirty="0">
                <a:latin typeface="+mn-lt"/>
              </a:rPr>
              <a:t>JC Collins, DE </a:t>
            </a:r>
            <a:r>
              <a:rPr lang="en-US" sz="1600" dirty="0" err="1">
                <a:latin typeface="+mn-lt"/>
              </a:rPr>
              <a:t>Soper</a:t>
            </a:r>
            <a:r>
              <a:rPr lang="en-US" sz="1600" dirty="0">
                <a:latin typeface="+mn-lt"/>
              </a:rPr>
              <a:t> and GF </a:t>
            </a:r>
            <a:r>
              <a:rPr lang="en-US" sz="1600" dirty="0" err="1">
                <a:latin typeface="+mn-lt"/>
              </a:rPr>
              <a:t>Sterman</a:t>
            </a:r>
            <a:r>
              <a:rPr lang="en-US" sz="1600" dirty="0">
                <a:latin typeface="+mn-lt"/>
              </a:rPr>
              <a:t>, NP B 250 (1985) 199</a:t>
            </a:r>
          </a:p>
        </p:txBody>
      </p:sp>
    </p:spTree>
    <p:extLst>
      <p:ext uri="{BB962C8B-B14F-4D97-AF65-F5344CB8AC3E}">
        <p14:creationId xmlns:p14="http://schemas.microsoft.com/office/powerpoint/2010/main" val="5603264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p:txBody>
          <a:bodyPr/>
          <a:lstStyle/>
          <a:p>
            <a:pPr eaLnBrk="1" hangingPunct="1">
              <a:defRPr/>
            </a:pPr>
            <a:r>
              <a:rPr lang="en-US" smtClean="0">
                <a:cs typeface="+mj-cs"/>
              </a:rPr>
              <a:t>Large values of momenta</a:t>
            </a:r>
          </a:p>
        </p:txBody>
      </p:sp>
      <p:sp>
        <p:nvSpPr>
          <p:cNvPr id="905219" name="Rectangle 3"/>
          <p:cNvSpPr>
            <a:spLocks noGrp="1" noChangeArrowheads="1"/>
          </p:cNvSpPr>
          <p:nvPr>
            <p:ph type="body" sz="half" idx="1"/>
          </p:nvPr>
        </p:nvSpPr>
        <p:spPr/>
        <p:txBody>
          <a:bodyPr/>
          <a:lstStyle/>
          <a:p>
            <a:pPr eaLnBrk="1" hangingPunct="1">
              <a:defRPr/>
            </a:pPr>
            <a:r>
              <a:rPr lang="en-US" sz="2400" smtClean="0">
                <a:cs typeface="+mn-cs"/>
              </a:rPr>
              <a:t>Calculable!</a:t>
            </a:r>
          </a:p>
        </p:txBody>
      </p:sp>
      <p:grpSp>
        <p:nvGrpSpPr>
          <p:cNvPr id="59395" name="Group 4"/>
          <p:cNvGrpSpPr>
            <a:grpSpLocks/>
          </p:cNvGrpSpPr>
          <p:nvPr/>
        </p:nvGrpSpPr>
        <p:grpSpPr bwMode="auto">
          <a:xfrm>
            <a:off x="4495800" y="1524000"/>
            <a:ext cx="4495800" cy="2971800"/>
            <a:chOff x="2928" y="960"/>
            <a:chExt cx="2832" cy="1872"/>
          </a:xfrm>
        </p:grpSpPr>
        <p:sp>
          <p:nvSpPr>
            <p:cNvPr id="905221" name="Rectangle 5"/>
            <p:cNvSpPr>
              <a:spLocks noChangeArrowheads="1"/>
            </p:cNvSpPr>
            <p:nvPr/>
          </p:nvSpPr>
          <p:spPr bwMode="auto">
            <a:xfrm>
              <a:off x="2928" y="960"/>
              <a:ext cx="2832" cy="1872"/>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aphicFrame>
          <p:nvGraphicFramePr>
            <p:cNvPr id="59414" name="Object 6"/>
            <p:cNvGraphicFramePr>
              <a:graphicFrameLocks noChangeAspect="1"/>
            </p:cNvGraphicFramePr>
            <p:nvPr/>
          </p:nvGraphicFramePr>
          <p:xfrm>
            <a:off x="3072" y="960"/>
            <a:ext cx="1655" cy="627"/>
          </p:xfrm>
          <a:graphic>
            <a:graphicData uri="http://schemas.openxmlformats.org/presentationml/2006/ole">
              <mc:AlternateContent xmlns:mc="http://schemas.openxmlformats.org/markup-compatibility/2006">
                <mc:Choice xmlns:v="urn:schemas-microsoft-com:vml" Requires="v">
                  <p:oleObj spid="_x0000_s306210" name="Equation" r:id="rId3" imgW="1269449" imgH="482391" progId="Equation.DSMT4">
                    <p:embed/>
                  </p:oleObj>
                </mc:Choice>
                <mc:Fallback>
                  <p:oleObj name="Equation" r:id="rId3" imgW="1269449" imgH="482391"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 y="960"/>
                          <a:ext cx="1655" cy="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9415" name="Object 7"/>
            <p:cNvGraphicFramePr>
              <a:graphicFrameLocks noChangeAspect="1"/>
            </p:cNvGraphicFramePr>
            <p:nvPr/>
          </p:nvGraphicFramePr>
          <p:xfrm>
            <a:off x="3072" y="1584"/>
            <a:ext cx="1782" cy="594"/>
          </p:xfrm>
          <a:graphic>
            <a:graphicData uri="http://schemas.openxmlformats.org/presentationml/2006/ole">
              <mc:AlternateContent xmlns:mc="http://schemas.openxmlformats.org/markup-compatibility/2006">
                <mc:Choice xmlns:v="urn:schemas-microsoft-com:vml" Requires="v">
                  <p:oleObj spid="_x0000_s306211" name="Equation" r:id="rId5" imgW="1447172" imgH="482391" progId="Equation.DSMT4">
                    <p:embed/>
                  </p:oleObj>
                </mc:Choice>
                <mc:Fallback>
                  <p:oleObj name="Equation" r:id="rId5" imgW="1447172" imgH="482391"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 y="1584"/>
                          <a:ext cx="1782" cy="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9416" name="Object 8"/>
            <p:cNvGraphicFramePr>
              <a:graphicFrameLocks noChangeAspect="1"/>
            </p:cNvGraphicFramePr>
            <p:nvPr/>
          </p:nvGraphicFramePr>
          <p:xfrm>
            <a:off x="3087" y="2208"/>
            <a:ext cx="2673" cy="593"/>
          </p:xfrm>
          <a:graphic>
            <a:graphicData uri="http://schemas.openxmlformats.org/presentationml/2006/ole">
              <mc:AlternateContent xmlns:mc="http://schemas.openxmlformats.org/markup-compatibility/2006">
                <mc:Choice xmlns:v="urn:schemas-microsoft-com:vml" Requires="v">
                  <p:oleObj spid="_x0000_s306212" name="Equation" r:id="rId7" imgW="2171700" imgH="482600" progId="Equation.DSMT4">
                    <p:embed/>
                  </p:oleObj>
                </mc:Choice>
                <mc:Fallback>
                  <p:oleObj name="Equation" r:id="rId7" imgW="2171700" imgH="482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87" y="2208"/>
                          <a:ext cx="2673" cy="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graphicFrame>
        <p:nvGraphicFramePr>
          <p:cNvPr id="59396" name="Object 9"/>
          <p:cNvGraphicFramePr>
            <a:graphicFrameLocks noChangeAspect="1"/>
          </p:cNvGraphicFramePr>
          <p:nvPr/>
        </p:nvGraphicFramePr>
        <p:xfrm>
          <a:off x="457200" y="4267200"/>
          <a:ext cx="3810000" cy="885825"/>
        </p:xfrm>
        <a:graphic>
          <a:graphicData uri="http://schemas.openxmlformats.org/presentationml/2006/ole">
            <mc:AlternateContent xmlns:mc="http://schemas.openxmlformats.org/markup-compatibility/2006">
              <mc:Choice xmlns:v="urn:schemas-microsoft-com:vml" Requires="v">
                <p:oleObj spid="_x0000_s306213" name="Equation" r:id="rId9" imgW="1905000" imgH="444500" progId="Equation.DSMT4">
                  <p:embed/>
                </p:oleObj>
              </mc:Choice>
              <mc:Fallback>
                <p:oleObj name="Equation" r:id="rId9" imgW="1905000" imgH="4445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4267200"/>
                        <a:ext cx="38100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59397" name="Picture 10" descr="qqladd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8200" y="2209800"/>
            <a:ext cx="3376613"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9398" name="Object 11"/>
          <p:cNvGraphicFramePr>
            <a:graphicFrameLocks noGrp="1" noChangeAspect="1"/>
          </p:cNvGraphicFramePr>
          <p:nvPr>
            <p:ph sz="half" idx="2"/>
          </p:nvPr>
        </p:nvGraphicFramePr>
        <p:xfrm>
          <a:off x="533400" y="5257800"/>
          <a:ext cx="1295400" cy="495300"/>
        </p:xfrm>
        <a:graphic>
          <a:graphicData uri="http://schemas.openxmlformats.org/presentationml/2006/ole">
            <mc:AlternateContent xmlns:mc="http://schemas.openxmlformats.org/markup-compatibility/2006">
              <mc:Choice xmlns:v="urn:schemas-microsoft-com:vml" Requires="v">
                <p:oleObj spid="_x0000_s306214" name="Equation" r:id="rId12" imgW="596900" imgH="228600" progId="Equation.DSMT4">
                  <p:embed/>
                </p:oleObj>
              </mc:Choice>
              <mc:Fallback>
                <p:oleObj name="Equation" r:id="rId12" imgW="596900" imgH="2286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 y="5257800"/>
                        <a:ext cx="1295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905228" name="Object 12"/>
          <p:cNvGraphicFramePr>
            <a:graphicFrameLocks noChangeAspect="1"/>
          </p:cNvGraphicFramePr>
          <p:nvPr/>
        </p:nvGraphicFramePr>
        <p:xfrm>
          <a:off x="4724400" y="4876800"/>
          <a:ext cx="2417763" cy="890588"/>
        </p:xfrm>
        <a:graphic>
          <a:graphicData uri="http://schemas.openxmlformats.org/presentationml/2006/ole">
            <mc:AlternateContent xmlns:mc="http://schemas.openxmlformats.org/markup-compatibility/2006">
              <mc:Choice xmlns:v="urn:schemas-microsoft-com:vml" Requires="v">
                <p:oleObj spid="_x0000_s306215" name="Equation" r:id="rId14" imgW="1167893" imgH="431613" progId="Equation.3">
                  <p:embed/>
                </p:oleObj>
              </mc:Choice>
              <mc:Fallback>
                <p:oleObj name="Equation" r:id="rId14" imgW="1167893" imgH="431613"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24400" y="4876800"/>
                        <a:ext cx="2417763" cy="89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05229" name="Text Box 13"/>
          <p:cNvSpPr txBox="1">
            <a:spLocks noChangeArrowheads="1"/>
          </p:cNvSpPr>
          <p:nvPr/>
        </p:nvSpPr>
        <p:spPr bwMode="auto">
          <a:xfrm>
            <a:off x="7467600" y="5105400"/>
            <a:ext cx="6000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dirty="0">
                <a:latin typeface="+mn-lt"/>
                <a:cs typeface="+mn-cs"/>
              </a:rPr>
              <a:t>etc</a:t>
            </a:r>
            <a:r>
              <a:rPr lang="en-US" dirty="0">
                <a:cs typeface="+mn-cs"/>
              </a:rPr>
              <a:t>.</a:t>
            </a:r>
          </a:p>
        </p:txBody>
      </p:sp>
      <p:sp>
        <p:nvSpPr>
          <p:cNvPr id="905230" name="Text Box 14"/>
          <p:cNvSpPr txBox="1">
            <a:spLocks noChangeArrowheads="1"/>
          </p:cNvSpPr>
          <p:nvPr/>
        </p:nvSpPr>
        <p:spPr bwMode="auto">
          <a:xfrm>
            <a:off x="5334000" y="6276975"/>
            <a:ext cx="3810000" cy="581025"/>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600">
                <a:latin typeface="+mn-lt"/>
                <a:cs typeface="+mn-cs"/>
              </a:rPr>
              <a:t>Bacchetta, Boer, Diehl, M </a:t>
            </a:r>
          </a:p>
          <a:p>
            <a:pPr>
              <a:defRPr/>
            </a:pPr>
            <a:r>
              <a:rPr lang="en-US" sz="1600">
                <a:latin typeface="+mn-lt"/>
                <a:cs typeface="+mn-cs"/>
              </a:rPr>
              <a:t>JHEP 0808:023, 2008 (arXiv:0803.0227)</a:t>
            </a:r>
            <a:endParaRPr lang="en-GB" sz="1600">
              <a:latin typeface="+mn-lt"/>
              <a:cs typeface="+mn-cs"/>
            </a:endParaRPr>
          </a:p>
        </p:txBody>
      </p:sp>
      <p:sp>
        <p:nvSpPr>
          <p:cNvPr id="905232" name="Oval 16"/>
          <p:cNvSpPr>
            <a:spLocks noChangeArrowheads="1"/>
          </p:cNvSpPr>
          <p:nvPr/>
        </p:nvSpPr>
        <p:spPr bwMode="auto">
          <a:xfrm>
            <a:off x="5867400" y="5029200"/>
            <a:ext cx="533400" cy="533400"/>
          </a:xfrm>
          <a:prstGeom prst="ellipse">
            <a:avLst/>
          </a:prstGeom>
          <a:noFill/>
          <a:ln w="28575">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05233" name="Text Box 17"/>
          <p:cNvSpPr txBox="1">
            <a:spLocks noChangeArrowheads="1"/>
          </p:cNvSpPr>
          <p:nvPr/>
        </p:nvSpPr>
        <p:spPr bwMode="auto">
          <a:xfrm>
            <a:off x="2209800" y="5181600"/>
            <a:ext cx="10636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latin typeface="+mn-lt"/>
                <a:cs typeface="+mn-cs"/>
              </a:rPr>
              <a:t>p</a:t>
            </a:r>
            <a:r>
              <a:rPr lang="en-US" sz="2000" baseline="-25000">
                <a:latin typeface="+mn-lt"/>
                <a:cs typeface="+mn-cs"/>
              </a:rPr>
              <a:t>0T</a:t>
            </a:r>
            <a:r>
              <a:rPr lang="en-US" sz="2000">
                <a:latin typeface="+mn-lt"/>
                <a:cs typeface="+mn-cs"/>
              </a:rPr>
              <a:t> ~ M</a:t>
            </a:r>
          </a:p>
        </p:txBody>
      </p:sp>
      <p:sp>
        <p:nvSpPr>
          <p:cNvPr id="905234" name="Text Box 18"/>
          <p:cNvSpPr txBox="1">
            <a:spLocks noChangeArrowheads="1"/>
          </p:cNvSpPr>
          <p:nvPr/>
        </p:nvSpPr>
        <p:spPr bwMode="auto">
          <a:xfrm>
            <a:off x="1355725" y="6127750"/>
            <a:ext cx="16859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latin typeface="+mn-lt"/>
                <a:cs typeface="+mn-cs"/>
              </a:rPr>
              <a:t>M &lt;&lt; p</a:t>
            </a:r>
            <a:r>
              <a:rPr lang="en-US" sz="2000" baseline="-25000">
                <a:latin typeface="+mn-lt"/>
                <a:cs typeface="+mn-cs"/>
              </a:rPr>
              <a:t>T</a:t>
            </a:r>
            <a:r>
              <a:rPr lang="en-US" sz="2000">
                <a:latin typeface="+mn-lt"/>
                <a:cs typeface="+mn-cs"/>
              </a:rPr>
              <a:t> &lt; Q</a:t>
            </a:r>
          </a:p>
        </p:txBody>
      </p:sp>
      <p:sp>
        <p:nvSpPr>
          <p:cNvPr id="905235" name="Rectangle 19"/>
          <p:cNvSpPr>
            <a:spLocks noChangeArrowheads="1"/>
          </p:cNvSpPr>
          <p:nvPr/>
        </p:nvSpPr>
        <p:spPr bwMode="auto">
          <a:xfrm>
            <a:off x="2133600" y="5181600"/>
            <a:ext cx="1143000" cy="457200"/>
          </a:xfrm>
          <a:prstGeom prst="rect">
            <a:avLst/>
          </a:prstGeom>
          <a:noFill/>
          <a:ln w="2540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05236" name="Rectangle 20"/>
          <p:cNvSpPr>
            <a:spLocks noChangeArrowheads="1"/>
          </p:cNvSpPr>
          <p:nvPr/>
        </p:nvSpPr>
        <p:spPr bwMode="auto">
          <a:xfrm>
            <a:off x="1295400" y="6096000"/>
            <a:ext cx="1828800" cy="457200"/>
          </a:xfrm>
          <a:prstGeom prst="rect">
            <a:avLst/>
          </a:prstGeom>
          <a:noFill/>
          <a:ln w="2540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05237" name="Line 21"/>
          <p:cNvSpPr>
            <a:spLocks noChangeShapeType="1"/>
          </p:cNvSpPr>
          <p:nvPr/>
        </p:nvSpPr>
        <p:spPr bwMode="auto">
          <a:xfrm flipH="1" flipV="1">
            <a:off x="1600200" y="5715000"/>
            <a:ext cx="762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905238" name="Line 22"/>
          <p:cNvSpPr>
            <a:spLocks noChangeShapeType="1"/>
          </p:cNvSpPr>
          <p:nvPr/>
        </p:nvSpPr>
        <p:spPr bwMode="auto">
          <a:xfrm flipH="1" flipV="1">
            <a:off x="2133600" y="4876800"/>
            <a:ext cx="1524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905239" name="Rectangle 23"/>
          <p:cNvSpPr>
            <a:spLocks noChangeArrowheads="1"/>
          </p:cNvSpPr>
          <p:nvPr/>
        </p:nvSpPr>
        <p:spPr bwMode="auto">
          <a:xfrm>
            <a:off x="1371600" y="2667000"/>
            <a:ext cx="2286000" cy="1219200"/>
          </a:xfrm>
          <a:prstGeom prst="rect">
            <a:avLst/>
          </a:prstGeom>
          <a:solidFill>
            <a:srgbClr val="FFFF99">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05240" name="Line 24"/>
          <p:cNvSpPr>
            <a:spLocks noChangeShapeType="1"/>
          </p:cNvSpPr>
          <p:nvPr/>
        </p:nvSpPr>
        <p:spPr bwMode="auto">
          <a:xfrm>
            <a:off x="990600" y="2667000"/>
            <a:ext cx="6096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905241" name="Text Box 25"/>
          <p:cNvSpPr txBox="1">
            <a:spLocks noChangeArrowheads="1"/>
          </p:cNvSpPr>
          <p:nvPr/>
        </p:nvSpPr>
        <p:spPr bwMode="auto">
          <a:xfrm>
            <a:off x="304800" y="2438400"/>
            <a:ext cx="6953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dirty="0">
                <a:latin typeface="+mn-lt"/>
                <a:cs typeface="+mn-cs"/>
              </a:rPr>
              <a:t>hard</a:t>
            </a:r>
          </a:p>
        </p:txBody>
      </p:sp>
      <p:sp>
        <p:nvSpPr>
          <p:cNvPr id="905242" name="Rectangle 26"/>
          <p:cNvSpPr>
            <a:spLocks noChangeArrowheads="1"/>
          </p:cNvSpPr>
          <p:nvPr/>
        </p:nvSpPr>
        <p:spPr bwMode="auto">
          <a:xfrm>
            <a:off x="228600" y="2438400"/>
            <a:ext cx="762000" cy="381000"/>
          </a:xfrm>
          <a:prstGeom prst="rect">
            <a:avLst/>
          </a:prstGeom>
          <a:noFill/>
          <a:ln w="25400">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5193222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052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52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052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052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29" grpId="0"/>
      <p:bldP spid="905232" grpId="0" animBg="1"/>
      <p:bldP spid="90523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pPr>
              <a:defRPr/>
            </a:pPr>
            <a:r>
              <a:rPr lang="en-US" dirty="0" smtClean="0"/>
              <a:t>Complications for TMDs</a:t>
            </a:r>
            <a:endParaRPr lang="en-US" dirty="0"/>
          </a:p>
        </p:txBody>
      </p:sp>
      <p:sp>
        <p:nvSpPr>
          <p:cNvPr id="5" name="Slide Number Placeholder 4"/>
          <p:cNvSpPr>
            <a:spLocks noGrp="1"/>
          </p:cNvSpPr>
          <p:nvPr>
            <p:ph type="sldNum" sz="quarter" idx="12"/>
          </p:nvPr>
        </p:nvSpPr>
        <p:spPr/>
        <p:txBody>
          <a:bodyPr/>
          <a:lstStyle/>
          <a:p>
            <a:pPr>
              <a:defRPr/>
            </a:pPr>
            <a:fld id="{8A91F415-DF34-2042-80C0-ABD430656473}" type="slidenum">
              <a:rPr lang="en-US" smtClean="0"/>
              <a:pPr>
                <a:defRPr/>
              </a:pPr>
              <a:t>48</a:t>
            </a:fld>
            <a:endParaRPr lang="en-US"/>
          </a:p>
        </p:txBody>
      </p:sp>
    </p:spTree>
    <p:extLst>
      <p:ext uri="{BB962C8B-B14F-4D97-AF65-F5344CB8AC3E}">
        <p14:creationId xmlns:p14="http://schemas.microsoft.com/office/powerpoint/2010/main" val="386837534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Hadron </a:t>
            </a:r>
            <a:r>
              <a:rPr lang="en-US" dirty="0" err="1" smtClean="0"/>
              <a:t>correlators</a:t>
            </a:r>
            <a:endParaRPr lang="en-US" dirty="0"/>
          </a:p>
        </p:txBody>
      </p:sp>
      <p:sp>
        <p:nvSpPr>
          <p:cNvPr id="6" name="Content Placeholder 5"/>
          <p:cNvSpPr>
            <a:spLocks noGrp="1"/>
          </p:cNvSpPr>
          <p:nvPr>
            <p:ph sz="half" idx="1"/>
          </p:nvPr>
        </p:nvSpPr>
        <p:spPr/>
        <p:txBody>
          <a:bodyPr/>
          <a:lstStyle/>
          <a:p>
            <a:pPr>
              <a:defRPr/>
            </a:pPr>
            <a:r>
              <a:rPr lang="en-US" sz="1800" dirty="0" err="1" smtClean="0"/>
              <a:t>Hadronic</a:t>
            </a:r>
            <a:r>
              <a:rPr lang="en-US" sz="1800" dirty="0" smtClean="0"/>
              <a:t> </a:t>
            </a:r>
            <a:r>
              <a:rPr lang="en-US" sz="1800" dirty="0" err="1" smtClean="0"/>
              <a:t>correlators</a:t>
            </a:r>
            <a:r>
              <a:rPr lang="en-US" sz="1800" dirty="0" smtClean="0"/>
              <a:t> establish the diagrammatic link between hadrons and </a:t>
            </a:r>
            <a:r>
              <a:rPr lang="en-US" sz="1800" dirty="0" err="1" smtClean="0"/>
              <a:t>partonic</a:t>
            </a:r>
            <a:r>
              <a:rPr lang="en-US" sz="1800" dirty="0" smtClean="0"/>
              <a:t> hard scattering amplitude</a:t>
            </a:r>
          </a:p>
          <a:p>
            <a:pPr>
              <a:defRPr/>
            </a:pPr>
            <a:r>
              <a:rPr lang="en-US" sz="1800" dirty="0" smtClean="0"/>
              <a:t>Quark, quark + gluon, gluon, …</a:t>
            </a:r>
          </a:p>
          <a:p>
            <a:pPr marL="0" indent="0">
              <a:buFontTx/>
              <a:buNone/>
              <a:defRPr/>
            </a:pPr>
            <a:endParaRPr lang="en-US" sz="1800" dirty="0"/>
          </a:p>
        </p:txBody>
      </p:sp>
      <p:sp>
        <p:nvSpPr>
          <p:cNvPr id="7" name="Content Placeholder 6"/>
          <p:cNvSpPr>
            <a:spLocks noGrp="1"/>
          </p:cNvSpPr>
          <p:nvPr>
            <p:ph sz="half" idx="2"/>
          </p:nvPr>
        </p:nvSpPr>
        <p:spPr/>
        <p:txBody>
          <a:bodyPr/>
          <a:lstStyle/>
          <a:p>
            <a:pPr>
              <a:defRPr/>
            </a:pPr>
            <a:r>
              <a:rPr lang="en-US" sz="1800" dirty="0" smtClean="0"/>
              <a:t>Disentangling a hard process into  collinear parts involving hadrons, hard scattering amplitude and soft factors is non-trivial</a:t>
            </a:r>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endParaRPr lang="en-US" sz="1800" dirty="0"/>
          </a:p>
          <a:p>
            <a:pPr marL="0" indent="0">
              <a:buFontTx/>
              <a:buNone/>
              <a:defRPr/>
            </a:pPr>
            <a:endParaRPr lang="en-US" sz="1800" dirty="0" smtClean="0"/>
          </a:p>
        </p:txBody>
      </p:sp>
      <p:sp>
        <p:nvSpPr>
          <p:cNvPr id="4" name="Slide Number Placeholder 3"/>
          <p:cNvSpPr>
            <a:spLocks noGrp="1"/>
          </p:cNvSpPr>
          <p:nvPr>
            <p:ph type="sldNum" sz="quarter" idx="12"/>
          </p:nvPr>
        </p:nvSpPr>
        <p:spPr/>
        <p:txBody>
          <a:bodyPr/>
          <a:lstStyle/>
          <a:p>
            <a:pPr>
              <a:defRPr/>
            </a:pPr>
            <a:fld id="{5B8999CD-6EE9-724C-8A4E-47C2E5897B72}" type="slidenum">
              <a:rPr lang="en-US" smtClean="0"/>
              <a:pPr>
                <a:defRPr/>
              </a:pPr>
              <a:t>49</a:t>
            </a:fld>
            <a:endParaRPr lang="en-US" dirty="0"/>
          </a:p>
        </p:txBody>
      </p:sp>
      <p:pic>
        <p:nvPicPr>
          <p:cNvPr id="21509" name="Picture 11" descr="hardproces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181600"/>
            <a:ext cx="17526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2" descr="hardprocess1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733800"/>
            <a:ext cx="17526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2514600"/>
            <a:ext cx="3429000"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105400" y="5105400"/>
            <a:ext cx="4038600" cy="584200"/>
          </a:xfrm>
          <a:prstGeom prst="rect">
            <a:avLst/>
          </a:prstGeom>
          <a:solidFill>
            <a:schemeClr val="accent6">
              <a:lumMod val="20000"/>
              <a:lumOff val="80000"/>
            </a:schemeClr>
          </a:solidFill>
          <a:effectLst>
            <a:outerShdw blurRad="50800" dist="38100" dir="2700000" algn="tl" rotWithShape="0">
              <a:srgbClr val="000000">
                <a:alpha val="43000"/>
              </a:srgbClr>
            </a:outerShdw>
          </a:effectLst>
        </p:spPr>
        <p:txBody>
          <a:bodyPr>
            <a:spAutoFit/>
          </a:bodyPr>
          <a:lstStyle/>
          <a:p>
            <a:pPr>
              <a:defRPr/>
            </a:pPr>
            <a:r>
              <a:rPr lang="en-US" sz="1600" dirty="0">
                <a:latin typeface="+mn-lt"/>
              </a:rPr>
              <a:t>J.C. Collins, Foundations of </a:t>
            </a:r>
            <a:r>
              <a:rPr lang="en-US" sz="1600" dirty="0" err="1">
                <a:latin typeface="+mn-lt"/>
              </a:rPr>
              <a:t>Perturbative</a:t>
            </a:r>
            <a:r>
              <a:rPr lang="en-US" sz="1600" dirty="0">
                <a:latin typeface="+mn-lt"/>
              </a:rPr>
              <a:t> QCD, Cambridge Univ. Press 2011</a:t>
            </a:r>
          </a:p>
        </p:txBody>
      </p:sp>
      <p:graphicFrame>
        <p:nvGraphicFramePr>
          <p:cNvPr id="21513" name="Object 7"/>
          <p:cNvGraphicFramePr>
            <a:graphicFrameLocks noChangeAspect="1"/>
          </p:cNvGraphicFramePr>
          <p:nvPr>
            <p:extLst>
              <p:ext uri="{D42A27DB-BD31-4B8C-83A1-F6EECF244321}">
                <p14:modId xmlns:p14="http://schemas.microsoft.com/office/powerpoint/2010/main" val="1398468189"/>
              </p:ext>
            </p:extLst>
          </p:nvPr>
        </p:nvGraphicFramePr>
        <p:xfrm>
          <a:off x="849313" y="3071813"/>
          <a:ext cx="3027362" cy="557212"/>
        </p:xfrm>
        <a:graphic>
          <a:graphicData uri="http://schemas.openxmlformats.org/presentationml/2006/ole">
            <mc:AlternateContent xmlns:mc="http://schemas.openxmlformats.org/markup-compatibility/2006">
              <mc:Choice xmlns:v="urn:schemas-microsoft-com:vml" Requires="v">
                <p:oleObj spid="_x0000_s227464" name="Equation" r:id="rId7" imgW="1803400" imgH="330200" progId="Equation.3">
                  <p:embed/>
                </p:oleObj>
              </mc:Choice>
              <mc:Fallback>
                <p:oleObj name="Equation" r:id="rId7" imgW="1803400" imgH="330200" progId="Equation.3">
                  <p:embed/>
                  <p:pic>
                    <p:nvPicPr>
                      <p:cNvPr id="0" name=""/>
                      <p:cNvPicPr>
                        <a:picLocks noChangeAspect="1" noChangeArrowheads="1"/>
                      </p:cNvPicPr>
                      <p:nvPr/>
                    </p:nvPicPr>
                    <p:blipFill>
                      <a:blip r:embed="rId8"/>
                      <a:srcRect/>
                      <a:stretch>
                        <a:fillRect/>
                      </a:stretch>
                    </p:blipFill>
                    <p:spPr bwMode="auto">
                      <a:xfrm>
                        <a:off x="849313" y="3071813"/>
                        <a:ext cx="3027362"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514" name="Object 8"/>
          <p:cNvGraphicFramePr>
            <a:graphicFrameLocks noChangeAspect="1"/>
          </p:cNvGraphicFramePr>
          <p:nvPr>
            <p:extLst>
              <p:ext uri="{D42A27DB-BD31-4B8C-83A1-F6EECF244321}">
                <p14:modId xmlns:p14="http://schemas.microsoft.com/office/powerpoint/2010/main" val="516068263"/>
              </p:ext>
            </p:extLst>
          </p:nvPr>
        </p:nvGraphicFramePr>
        <p:xfrm>
          <a:off x="2276475" y="4551363"/>
          <a:ext cx="1987550" cy="561975"/>
        </p:xfrm>
        <a:graphic>
          <a:graphicData uri="http://schemas.openxmlformats.org/presentationml/2006/ole">
            <mc:AlternateContent xmlns:mc="http://schemas.openxmlformats.org/markup-compatibility/2006">
              <mc:Choice xmlns:v="urn:schemas-microsoft-com:vml" Requires="v">
                <p:oleObj spid="_x0000_s227465" name="Equation" r:id="rId9" imgW="1168400" imgH="330200" progId="Equation.3">
                  <p:embed/>
                </p:oleObj>
              </mc:Choice>
              <mc:Fallback>
                <p:oleObj name="Equation" r:id="rId9" imgW="1168400" imgH="330200" progId="Equation.3">
                  <p:embed/>
                  <p:pic>
                    <p:nvPicPr>
                      <p:cNvPr id="0" name=""/>
                      <p:cNvPicPr>
                        <a:picLocks noChangeAspect="1" noChangeArrowheads="1"/>
                      </p:cNvPicPr>
                      <p:nvPr/>
                    </p:nvPicPr>
                    <p:blipFill>
                      <a:blip r:embed="rId10"/>
                      <a:srcRect/>
                      <a:stretch>
                        <a:fillRect/>
                      </a:stretch>
                    </p:blipFill>
                    <p:spPr bwMode="auto">
                      <a:xfrm>
                        <a:off x="2276475" y="4551363"/>
                        <a:ext cx="19875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515" name="Object 9"/>
          <p:cNvGraphicFramePr>
            <a:graphicFrameLocks noChangeAspect="1"/>
          </p:cNvGraphicFramePr>
          <p:nvPr>
            <p:extLst>
              <p:ext uri="{D42A27DB-BD31-4B8C-83A1-F6EECF244321}">
                <p14:modId xmlns:p14="http://schemas.microsoft.com/office/powerpoint/2010/main" val="1776124016"/>
              </p:ext>
            </p:extLst>
          </p:nvPr>
        </p:nvGraphicFramePr>
        <p:xfrm>
          <a:off x="2297113" y="5845175"/>
          <a:ext cx="3559175" cy="593725"/>
        </p:xfrm>
        <a:graphic>
          <a:graphicData uri="http://schemas.openxmlformats.org/presentationml/2006/ole">
            <mc:AlternateContent xmlns:mc="http://schemas.openxmlformats.org/markup-compatibility/2006">
              <mc:Choice xmlns:v="urn:schemas-microsoft-com:vml" Requires="v">
                <p:oleObj spid="_x0000_s227466" name="Equation" r:id="rId11" imgW="1981200" imgH="330200" progId="Equation.3">
                  <p:embed/>
                </p:oleObj>
              </mc:Choice>
              <mc:Fallback>
                <p:oleObj name="Equation" r:id="rId11" imgW="1981200" imgH="330200" progId="Equation.3">
                  <p:embed/>
                  <p:pic>
                    <p:nvPicPr>
                      <p:cNvPr id="0" name=""/>
                      <p:cNvPicPr>
                        <a:picLocks noChangeAspect="1" noChangeArrowheads="1"/>
                      </p:cNvPicPr>
                      <p:nvPr/>
                    </p:nvPicPr>
                    <p:blipFill>
                      <a:blip r:embed="rId12"/>
                      <a:srcRect/>
                      <a:stretch>
                        <a:fillRect/>
                      </a:stretch>
                    </p:blipFill>
                    <p:spPr bwMode="auto">
                      <a:xfrm>
                        <a:off x="2297113" y="5845175"/>
                        <a:ext cx="355917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Down Arrow 7"/>
          <p:cNvSpPr/>
          <p:nvPr/>
        </p:nvSpPr>
        <p:spPr>
          <a:xfrm>
            <a:off x="2895600" y="3733800"/>
            <a:ext cx="381000" cy="838200"/>
          </a:xfrm>
          <a:prstGeom prst="downArrow">
            <a:avLst/>
          </a:prstGeom>
          <a:solidFill>
            <a:srgbClr val="FF66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55189157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DEFDA38B-7AA7-6148-8B6B-4E75D25FDBEC}" type="slidenum">
              <a:rPr lang="en-US"/>
              <a:pPr>
                <a:defRPr/>
              </a:pPr>
              <a:t>5</a:t>
            </a:fld>
            <a:endParaRPr lang="en-US"/>
          </a:p>
        </p:txBody>
      </p:sp>
      <p:sp>
        <p:nvSpPr>
          <p:cNvPr id="163842" name="Rectangle 2"/>
          <p:cNvSpPr>
            <a:spLocks noGrp="1" noChangeArrowheads="1"/>
          </p:cNvSpPr>
          <p:nvPr>
            <p:ph type="title"/>
          </p:nvPr>
        </p:nvSpPr>
        <p:spPr>
          <a:xfrm>
            <a:off x="1524000" y="304800"/>
            <a:ext cx="7162800" cy="563563"/>
          </a:xfrm>
        </p:spPr>
        <p:txBody>
          <a:bodyPr/>
          <a:lstStyle/>
          <a:p>
            <a:pPr eaLnBrk="1" hangingPunct="1">
              <a:defRPr/>
            </a:pPr>
            <a:r>
              <a:rPr lang="en-US" dirty="0" smtClean="0">
                <a:cs typeface="+mj-cs"/>
              </a:rPr>
              <a:t>A real look at the proton</a:t>
            </a:r>
            <a:endParaRPr lang="en-GB" dirty="0" smtClean="0">
              <a:cs typeface="+mj-cs"/>
            </a:endParaRPr>
          </a:p>
        </p:txBody>
      </p:sp>
      <p:sp>
        <p:nvSpPr>
          <p:cNvPr id="163843" name="Rectangle 3"/>
          <p:cNvSpPr>
            <a:spLocks noGrp="1" noChangeArrowheads="1"/>
          </p:cNvSpPr>
          <p:nvPr>
            <p:ph type="body" idx="1"/>
          </p:nvPr>
        </p:nvSpPr>
        <p:spPr>
          <a:xfrm>
            <a:off x="990600" y="1600200"/>
            <a:ext cx="7696200" cy="881063"/>
          </a:xfrm>
        </p:spPr>
        <p:txBody>
          <a:bodyPr/>
          <a:lstStyle/>
          <a:p>
            <a:pPr eaLnBrk="1" hangingPunct="1">
              <a:buFontTx/>
              <a:buNone/>
              <a:defRPr/>
            </a:pPr>
            <a:r>
              <a:rPr lang="en-US" smtClean="0">
                <a:latin typeface="Symbol" charset="0"/>
                <a:cs typeface="+mn-cs"/>
              </a:rPr>
              <a:t>g</a:t>
            </a:r>
            <a:r>
              <a:rPr lang="en-US" smtClean="0">
                <a:cs typeface="+mn-cs"/>
              </a:rPr>
              <a:t> + N </a:t>
            </a:r>
            <a:r>
              <a:rPr lang="en-US" sz="2400" smtClean="0">
                <a:cs typeface="+mn-cs"/>
                <a:sym typeface="Wingdings" charset="0"/>
              </a:rPr>
              <a:t></a:t>
            </a:r>
            <a:r>
              <a:rPr lang="en-US" smtClean="0">
                <a:cs typeface="+mn-cs"/>
                <a:sym typeface="Wingdings" charset="0"/>
              </a:rPr>
              <a:t> ….</a:t>
            </a:r>
            <a:endParaRPr lang="en-GB" smtClean="0">
              <a:cs typeface="+mn-cs"/>
            </a:endParaRPr>
          </a:p>
        </p:txBody>
      </p:sp>
      <p:pic>
        <p:nvPicPr>
          <p:cNvPr id="24580" name="Picture 4" descr="excitation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8238" y="1905000"/>
            <a:ext cx="3684587" cy="406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excitati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895600"/>
            <a:ext cx="2362200"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6" name="Text Box 6"/>
          <p:cNvSpPr txBox="1">
            <a:spLocks noChangeArrowheads="1"/>
          </p:cNvSpPr>
          <p:nvPr/>
        </p:nvSpPr>
        <p:spPr bwMode="auto">
          <a:xfrm>
            <a:off x="838200" y="4953000"/>
            <a:ext cx="3355975" cy="10064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cs typeface="+mn-cs"/>
              </a:rPr>
              <a:t>Nucleon excitation spectrum</a:t>
            </a:r>
          </a:p>
          <a:p>
            <a:pPr>
              <a:defRPr/>
            </a:pPr>
            <a:r>
              <a:rPr lang="en-US" sz="2000">
                <a:cs typeface="+mn-cs"/>
              </a:rPr>
              <a:t>E ~ 1/R ~ 200 MeV</a:t>
            </a:r>
          </a:p>
          <a:p>
            <a:pPr>
              <a:defRPr/>
            </a:pPr>
            <a:r>
              <a:rPr lang="en-US" sz="2000">
                <a:cs typeface="+mn-cs"/>
              </a:rPr>
              <a:t>R ~ 1 fm</a:t>
            </a:r>
            <a:endParaRPr lang="en-GB" sz="2000">
              <a:cs typeface="+mn-cs"/>
            </a:endParaRPr>
          </a:p>
        </p:txBody>
      </p:sp>
    </p:spTree>
    <p:extLst>
      <p:ext uri="{BB962C8B-B14F-4D97-AF65-F5344CB8AC3E}">
        <p14:creationId xmlns:p14="http://schemas.microsoft.com/office/powerpoint/2010/main" val="29553799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0"/>
                                  </p:stCondLst>
                                  <p:childTnLst>
                                    <p:set>
                                      <p:cBhvr>
                                        <p:cTn id="6" dur="1" fill="hold">
                                          <p:stCondLst>
                                            <p:cond delay="499"/>
                                          </p:stCondLst>
                                        </p:cTn>
                                        <p:tgtEl>
                                          <p:spTgt spid="1638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6"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Soft part: hadron </a:t>
            </a:r>
            <a:r>
              <a:rPr lang="en-US" dirty="0" err="1" smtClean="0"/>
              <a:t>correlators</a:t>
            </a:r>
            <a:endParaRPr lang="en-US" dirty="0"/>
          </a:p>
        </p:txBody>
      </p:sp>
      <p:sp>
        <p:nvSpPr>
          <p:cNvPr id="3" name="Content Placeholder 2"/>
          <p:cNvSpPr>
            <a:spLocks noGrp="1"/>
          </p:cNvSpPr>
          <p:nvPr>
            <p:ph sz="half" idx="1"/>
          </p:nvPr>
        </p:nvSpPr>
        <p:spPr>
          <a:xfrm>
            <a:off x="228600" y="1371600"/>
            <a:ext cx="6781800" cy="5257800"/>
          </a:xfrm>
        </p:spPr>
        <p:txBody>
          <a:bodyPr/>
          <a:lstStyle/>
          <a:p>
            <a:pPr>
              <a:defRPr/>
            </a:pPr>
            <a:r>
              <a:rPr lang="en-US" sz="1800" dirty="0"/>
              <a:t>Forward matrix elements of </a:t>
            </a:r>
            <a:r>
              <a:rPr lang="en-US" sz="1800" dirty="0" err="1"/>
              <a:t>parton</a:t>
            </a:r>
            <a:r>
              <a:rPr lang="en-US" sz="1800" dirty="0"/>
              <a:t> fields describe distribution (and fragmentation) parts</a:t>
            </a:r>
          </a:p>
          <a:p>
            <a:pPr>
              <a:defRPr/>
            </a:pPr>
            <a:endParaRPr lang="en-US" sz="1800" dirty="0" smtClean="0"/>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endParaRPr lang="en-US" sz="1800" dirty="0" smtClean="0"/>
          </a:p>
          <a:p>
            <a:pPr>
              <a:defRPr/>
            </a:pPr>
            <a:r>
              <a:rPr lang="en-US" sz="1800" dirty="0" smtClean="0"/>
              <a:t>Also needed are multi-</a:t>
            </a:r>
            <a:r>
              <a:rPr lang="en-US" sz="1800" dirty="0" err="1" smtClean="0"/>
              <a:t>parton</a:t>
            </a:r>
            <a:r>
              <a:rPr lang="en-US" sz="1800" dirty="0" smtClean="0"/>
              <a:t> </a:t>
            </a:r>
            <a:r>
              <a:rPr lang="en-US" sz="1800" dirty="0" err="1" smtClean="0"/>
              <a:t>correlators</a:t>
            </a:r>
            <a:r>
              <a:rPr lang="en-US" sz="1800" dirty="0" smtClean="0"/>
              <a:t>  </a:t>
            </a:r>
          </a:p>
          <a:p>
            <a:pPr marL="0" indent="0">
              <a:buNone/>
              <a:defRPr/>
            </a:pPr>
            <a:r>
              <a:rPr lang="en-US" sz="1800" dirty="0" smtClean="0"/>
              <a:t>    </a:t>
            </a:r>
            <a:r>
              <a:rPr lang="en-US" sz="1800" dirty="0" smtClean="0">
                <a:solidFill>
                  <a:srgbClr val="FF6600"/>
                </a:solidFill>
              </a:rPr>
              <a:t> </a:t>
            </a:r>
          </a:p>
          <a:p>
            <a:pPr marL="0" indent="0">
              <a:buNone/>
              <a:defRPr/>
            </a:pPr>
            <a:endParaRPr lang="en-US" sz="1800" dirty="0">
              <a:solidFill>
                <a:srgbClr val="FF6600"/>
              </a:solidFill>
            </a:endParaRPr>
          </a:p>
          <a:p>
            <a:pPr>
              <a:defRPr/>
            </a:pPr>
            <a:endParaRPr lang="en-US" sz="1800" dirty="0" smtClean="0"/>
          </a:p>
          <a:p>
            <a:pPr marL="0" indent="0">
              <a:buFontTx/>
              <a:buNone/>
              <a:defRPr/>
            </a:pPr>
            <a:endParaRPr lang="en-US" sz="1800" dirty="0" smtClean="0"/>
          </a:p>
          <a:p>
            <a:pPr marL="0" indent="0">
              <a:buNone/>
              <a:defRPr/>
            </a:pPr>
            <a:endParaRPr lang="en-US" sz="1800" dirty="0" smtClean="0"/>
          </a:p>
        </p:txBody>
      </p:sp>
      <p:sp>
        <p:nvSpPr>
          <p:cNvPr id="5" name="Slide Number Placeholder 4"/>
          <p:cNvSpPr>
            <a:spLocks noGrp="1"/>
          </p:cNvSpPr>
          <p:nvPr>
            <p:ph type="sldNum" sz="quarter" idx="12"/>
          </p:nvPr>
        </p:nvSpPr>
        <p:spPr/>
        <p:txBody>
          <a:bodyPr/>
          <a:lstStyle/>
          <a:p>
            <a:pPr>
              <a:defRPr/>
            </a:pPr>
            <a:fld id="{BBD12ABE-E2AF-0043-8DCC-A68417D4A6B0}" type="slidenum">
              <a:rPr lang="en-US" smtClean="0"/>
              <a:pPr>
                <a:defRPr/>
              </a:pPr>
              <a:t>50</a:t>
            </a:fld>
            <a:endParaRPr lang="en-US"/>
          </a:p>
        </p:txBody>
      </p:sp>
      <p:graphicFrame>
        <p:nvGraphicFramePr>
          <p:cNvPr id="23556" name="Object 4"/>
          <p:cNvGraphicFramePr>
            <a:graphicFrameLocks noChangeAspect="1"/>
          </p:cNvGraphicFramePr>
          <p:nvPr>
            <p:extLst>
              <p:ext uri="{D42A27DB-BD31-4B8C-83A1-F6EECF244321}">
                <p14:modId xmlns:p14="http://schemas.microsoft.com/office/powerpoint/2010/main" val="2202045090"/>
              </p:ext>
            </p:extLst>
          </p:nvPr>
        </p:nvGraphicFramePr>
        <p:xfrm>
          <a:off x="685800" y="3033951"/>
          <a:ext cx="5638800" cy="766524"/>
        </p:xfrm>
        <a:graphic>
          <a:graphicData uri="http://schemas.openxmlformats.org/presentationml/2006/ole">
            <mc:AlternateContent xmlns:mc="http://schemas.openxmlformats.org/markup-compatibility/2006">
              <mc:Choice xmlns:v="urn:schemas-microsoft-com:vml" Requires="v">
                <p:oleObj spid="_x0000_s228451" name="Equation" r:id="rId4" imgW="3365500" imgH="457200" progId="Equation.3">
                  <p:embed/>
                </p:oleObj>
              </mc:Choice>
              <mc:Fallback>
                <p:oleObj name="Equation" r:id="rId4" imgW="336550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033951"/>
                        <a:ext cx="5638800" cy="766524"/>
                      </a:xfrm>
                      <a:prstGeom prst="rect">
                        <a:avLst/>
                      </a:prstGeom>
                      <a:noFill/>
                      <a:ln>
                        <a:noFill/>
                      </a:ln>
                      <a:extLst/>
                    </p:spPr>
                  </p:pic>
                </p:oleObj>
              </mc:Fallback>
            </mc:AlternateContent>
          </a:graphicData>
        </a:graphic>
      </p:graphicFrame>
      <p:graphicFrame>
        <p:nvGraphicFramePr>
          <p:cNvPr id="23557" name="Object 4"/>
          <p:cNvGraphicFramePr>
            <a:graphicFrameLocks noChangeAspect="1"/>
          </p:cNvGraphicFramePr>
          <p:nvPr>
            <p:extLst>
              <p:ext uri="{D42A27DB-BD31-4B8C-83A1-F6EECF244321}">
                <p14:modId xmlns:p14="http://schemas.microsoft.com/office/powerpoint/2010/main" val="2398135988"/>
              </p:ext>
            </p:extLst>
          </p:nvPr>
        </p:nvGraphicFramePr>
        <p:xfrm>
          <a:off x="685800" y="5029200"/>
          <a:ext cx="6860945" cy="762000"/>
        </p:xfrm>
        <a:graphic>
          <a:graphicData uri="http://schemas.openxmlformats.org/presentationml/2006/ole">
            <mc:AlternateContent xmlns:mc="http://schemas.openxmlformats.org/markup-compatibility/2006">
              <mc:Choice xmlns:v="urn:schemas-microsoft-com:vml" Requires="v">
                <p:oleObj spid="_x0000_s228452" name="Equation" r:id="rId6" imgW="4127500" imgH="457200" progId="Equation.3">
                  <p:embed/>
                </p:oleObj>
              </mc:Choice>
              <mc:Fallback>
                <p:oleObj name="Equation" r:id="rId6" imgW="4127500" imgH="457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5029200"/>
                        <a:ext cx="6860945" cy="762000"/>
                      </a:xfrm>
                      <a:prstGeom prst="rect">
                        <a:avLst/>
                      </a:prstGeom>
                      <a:noFill/>
                      <a:ln>
                        <a:noFill/>
                      </a:ln>
                      <a:extLst/>
                    </p:spPr>
                  </p:pic>
                </p:oleObj>
              </mc:Fallback>
            </mc:AlternateContent>
          </a:graphicData>
        </a:graphic>
      </p:graphicFrame>
      <p:grpSp>
        <p:nvGrpSpPr>
          <p:cNvPr id="23558" name="Group 3"/>
          <p:cNvGrpSpPr>
            <a:grpSpLocks/>
          </p:cNvGrpSpPr>
          <p:nvPr/>
        </p:nvGrpSpPr>
        <p:grpSpPr bwMode="auto">
          <a:xfrm>
            <a:off x="5638800" y="1981200"/>
            <a:ext cx="3429000" cy="1258888"/>
            <a:chOff x="5638800" y="1745291"/>
            <a:chExt cx="3429000" cy="1343126"/>
          </a:xfrm>
        </p:grpSpPr>
        <p:pic>
          <p:nvPicPr>
            <p:cNvPr id="23562" name="Picture 15" descr="Ph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1745291"/>
              <a:ext cx="3429000" cy="1343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934200" y="2439719"/>
              <a:ext cx="838200" cy="360764"/>
            </a:xfrm>
            <a:prstGeom prst="rect">
              <a:avLst/>
            </a:prstGeom>
            <a:solidFill>
              <a:srgbClr val="FFFF00"/>
            </a:solidFill>
          </p:spPr>
          <p:txBody>
            <a:bodyPr>
              <a:spAutoFit/>
            </a:bodyPr>
            <a:lstStyle/>
            <a:p>
              <a:pPr>
                <a:defRPr/>
              </a:pPr>
              <a:r>
                <a:rPr lang="en-US" sz="1600" dirty="0"/>
                <a:t> </a:t>
              </a:r>
              <a:r>
                <a:rPr lang="en-US" sz="1600" dirty="0">
                  <a:latin typeface="Symbol"/>
                </a:rPr>
                <a:t> F</a:t>
              </a:r>
              <a:r>
                <a:rPr lang="en-US" sz="1600" dirty="0">
                  <a:latin typeface="+mn-lt"/>
                </a:rPr>
                <a:t>(p)   </a:t>
              </a:r>
              <a:endParaRPr lang="en-US" sz="1600" dirty="0"/>
            </a:p>
          </p:txBody>
        </p:sp>
      </p:grpSp>
      <p:grpSp>
        <p:nvGrpSpPr>
          <p:cNvPr id="23559" name="Group 6"/>
          <p:cNvGrpSpPr>
            <a:grpSpLocks/>
          </p:cNvGrpSpPr>
          <p:nvPr/>
        </p:nvGrpSpPr>
        <p:grpSpPr bwMode="auto">
          <a:xfrm>
            <a:off x="5638800" y="3810000"/>
            <a:ext cx="3371850" cy="1371600"/>
            <a:chOff x="5638800" y="3809999"/>
            <a:chExt cx="3448841" cy="1371599"/>
          </a:xfrm>
        </p:grpSpPr>
        <p:pic>
          <p:nvPicPr>
            <p:cNvPr id="23560" name="Picture 3" descr="Phi_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8800" y="3809999"/>
              <a:ext cx="3448841" cy="137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6781919" y="4571998"/>
              <a:ext cx="1186960" cy="338138"/>
            </a:xfrm>
            <a:prstGeom prst="rect">
              <a:avLst/>
            </a:prstGeom>
            <a:solidFill>
              <a:srgbClr val="FFFF00"/>
            </a:solidFill>
          </p:spPr>
          <p:txBody>
            <a:bodyPr wrap="none">
              <a:spAutoFit/>
            </a:bodyPr>
            <a:lstStyle/>
            <a:p>
              <a:pPr>
                <a:defRPr/>
              </a:pPr>
              <a:r>
                <a:rPr lang="en-US" sz="1600" dirty="0">
                  <a:latin typeface="Symbol"/>
                </a:rPr>
                <a:t>F</a:t>
              </a:r>
              <a:r>
                <a:rPr lang="en-US" sz="1600" baseline="-25000" dirty="0"/>
                <a:t>A</a:t>
              </a:r>
              <a:r>
                <a:rPr lang="en-US" sz="1600" dirty="0">
                  <a:latin typeface="+mn-lt"/>
                </a:rPr>
                <a:t>(p-p</a:t>
              </a:r>
              <a:r>
                <a:rPr lang="en-US" sz="1600" baseline="-25000" dirty="0">
                  <a:latin typeface="+mn-lt"/>
                </a:rPr>
                <a:t>1</a:t>
              </a:r>
              <a:r>
                <a:rPr lang="en-US" sz="1600" dirty="0">
                  <a:latin typeface="+mn-lt"/>
                </a:rPr>
                <a:t>,p)</a:t>
              </a:r>
              <a:endParaRPr lang="en-US" sz="1600" dirty="0"/>
            </a:p>
          </p:txBody>
        </p:sp>
      </p:grpSp>
    </p:spTree>
    <p:extLst>
      <p:ext uri="{BB962C8B-B14F-4D97-AF65-F5344CB8AC3E}">
        <p14:creationId xmlns:p14="http://schemas.microsoft.com/office/powerpoint/2010/main" val="285761296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Color gauge invariance</a:t>
            </a:r>
            <a:endParaRPr lang="en-US" dirty="0"/>
          </a:p>
        </p:txBody>
      </p:sp>
      <p:sp>
        <p:nvSpPr>
          <p:cNvPr id="3" name="Content Placeholder 2"/>
          <p:cNvSpPr>
            <a:spLocks noGrp="1"/>
          </p:cNvSpPr>
          <p:nvPr>
            <p:ph sz="half" idx="1"/>
          </p:nvPr>
        </p:nvSpPr>
        <p:spPr>
          <a:xfrm>
            <a:off x="228600" y="1371600"/>
            <a:ext cx="8763000" cy="4754563"/>
          </a:xfrm>
        </p:spPr>
        <p:txBody>
          <a:bodyPr/>
          <a:lstStyle/>
          <a:p>
            <a:pPr>
              <a:defRPr/>
            </a:pPr>
            <a:r>
              <a:rPr lang="en-US" sz="1800" dirty="0" smtClean="0"/>
              <a:t>Gauge invariance in a non-local situation requires a gauge link U(0,</a:t>
            </a:r>
            <a:r>
              <a:rPr lang="en-US" sz="1800" dirty="0" smtClean="0">
                <a:latin typeface="Symbol" charset="2"/>
                <a:cs typeface="Symbol" charset="2"/>
              </a:rPr>
              <a:t>x</a:t>
            </a:r>
            <a:r>
              <a:rPr lang="en-US" sz="1800" dirty="0" smtClean="0">
                <a:cs typeface="Symbol" charset="2"/>
              </a:rPr>
              <a:t>)</a:t>
            </a:r>
            <a:endParaRPr lang="en-US" sz="1800" dirty="0" smtClean="0"/>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r>
              <a:rPr lang="en-US" sz="1800" dirty="0" smtClean="0"/>
              <a:t>Introduces path dependence for </a:t>
            </a:r>
            <a:r>
              <a:rPr lang="en-US" sz="1800" dirty="0" smtClean="0">
                <a:latin typeface="Symbol" charset="2"/>
                <a:cs typeface="Symbol" charset="2"/>
              </a:rPr>
              <a:t>F</a:t>
            </a:r>
            <a:r>
              <a:rPr lang="en-US" sz="1800" dirty="0" smtClean="0"/>
              <a:t>(</a:t>
            </a:r>
            <a:r>
              <a:rPr lang="en-US" sz="1800" dirty="0" err="1" smtClean="0"/>
              <a:t>x,p</a:t>
            </a:r>
            <a:r>
              <a:rPr lang="en-US" sz="1800" baseline="-25000" dirty="0" err="1" smtClean="0"/>
              <a:t>T</a:t>
            </a:r>
            <a:r>
              <a:rPr lang="en-US" sz="1800" dirty="0" smtClean="0"/>
              <a:t>)</a:t>
            </a:r>
            <a:endParaRPr lang="en-US" sz="1800" dirty="0"/>
          </a:p>
        </p:txBody>
      </p:sp>
      <p:sp>
        <p:nvSpPr>
          <p:cNvPr id="5" name="Slide Number Placeholder 4"/>
          <p:cNvSpPr>
            <a:spLocks noGrp="1"/>
          </p:cNvSpPr>
          <p:nvPr>
            <p:ph type="sldNum" sz="quarter" idx="12"/>
          </p:nvPr>
        </p:nvSpPr>
        <p:spPr/>
        <p:txBody>
          <a:bodyPr/>
          <a:lstStyle/>
          <a:p>
            <a:pPr>
              <a:defRPr/>
            </a:pPr>
            <a:fld id="{D55ACAEF-39B4-F64E-B5EB-78A04C28E588}" type="slidenum">
              <a:rPr lang="en-US" smtClean="0"/>
              <a:pPr>
                <a:defRPr/>
              </a:pPr>
              <a:t>51</a:t>
            </a:fld>
            <a:endParaRPr lang="en-US"/>
          </a:p>
        </p:txBody>
      </p:sp>
      <p:graphicFrame>
        <p:nvGraphicFramePr>
          <p:cNvPr id="43012" name="Object 8"/>
          <p:cNvGraphicFramePr>
            <a:graphicFrameLocks noChangeAspect="1"/>
          </p:cNvGraphicFramePr>
          <p:nvPr/>
        </p:nvGraphicFramePr>
        <p:xfrm>
          <a:off x="5715000" y="2514600"/>
          <a:ext cx="3276600" cy="806450"/>
        </p:xfrm>
        <a:graphic>
          <a:graphicData uri="http://schemas.openxmlformats.org/presentationml/2006/ole">
            <mc:AlternateContent xmlns:mc="http://schemas.openxmlformats.org/markup-compatibility/2006">
              <mc:Choice xmlns:v="urn:schemas-microsoft-com:vml" Requires="v">
                <p:oleObj spid="_x0000_s115296" name="Equation" r:id="rId4" imgW="1752600" imgH="431800" progId="Equation.3">
                  <p:embed/>
                </p:oleObj>
              </mc:Choice>
              <mc:Fallback>
                <p:oleObj name="Equation" r:id="rId4" imgW="1752600" imgH="431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514600"/>
                        <a:ext cx="3276600" cy="80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43013" name="Object 11"/>
          <p:cNvGraphicFramePr>
            <a:graphicFrameLocks noChangeAspect="1"/>
          </p:cNvGraphicFramePr>
          <p:nvPr/>
        </p:nvGraphicFramePr>
        <p:xfrm>
          <a:off x="609600" y="1905000"/>
          <a:ext cx="4973638" cy="809625"/>
        </p:xfrm>
        <a:graphic>
          <a:graphicData uri="http://schemas.openxmlformats.org/presentationml/2006/ole">
            <mc:AlternateContent xmlns:mc="http://schemas.openxmlformats.org/markup-compatibility/2006">
              <mc:Choice xmlns:v="urn:schemas-microsoft-com:vml" Requires="v">
                <p:oleObj spid="_x0000_s115297" name="Equation" r:id="rId6" imgW="2717800" imgH="444500" progId="Equation.3">
                  <p:embed/>
                </p:oleObj>
              </mc:Choice>
              <mc:Fallback>
                <p:oleObj name="Equation" r:id="rId6" imgW="2717800" imgH="4445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1905000"/>
                        <a:ext cx="4973638"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43014" name="Object 11"/>
          <p:cNvGraphicFramePr>
            <a:graphicFrameLocks noChangeAspect="1"/>
          </p:cNvGraphicFramePr>
          <p:nvPr/>
        </p:nvGraphicFramePr>
        <p:xfrm>
          <a:off x="609600" y="3200400"/>
          <a:ext cx="5973763" cy="809625"/>
        </p:xfrm>
        <a:graphic>
          <a:graphicData uri="http://schemas.openxmlformats.org/presentationml/2006/ole">
            <mc:AlternateContent xmlns:mc="http://schemas.openxmlformats.org/markup-compatibility/2006">
              <mc:Choice xmlns:v="urn:schemas-microsoft-com:vml" Requires="v">
                <p:oleObj spid="_x0000_s115298" name="Equation" r:id="rId8" imgW="3263900" imgH="444500" progId="Equation.3">
                  <p:embed/>
                </p:oleObj>
              </mc:Choice>
              <mc:Fallback>
                <p:oleObj name="Equation" r:id="rId8" imgW="3263900" imgH="4445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3200400"/>
                        <a:ext cx="5973763"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43015" name="Group 26"/>
          <p:cNvGrpSpPr>
            <a:grpSpLocks/>
          </p:cNvGrpSpPr>
          <p:nvPr/>
        </p:nvGrpSpPr>
        <p:grpSpPr bwMode="auto">
          <a:xfrm>
            <a:off x="4191000" y="4724400"/>
            <a:ext cx="4724400" cy="1833563"/>
            <a:chOff x="914400" y="4495800"/>
            <a:chExt cx="4724399" cy="1833265"/>
          </a:xfrm>
        </p:grpSpPr>
        <p:cxnSp>
          <p:nvCxnSpPr>
            <p:cNvPr id="11" name="Straight Arrow Connector 10"/>
            <p:cNvCxnSpPr/>
            <p:nvPr/>
          </p:nvCxnSpPr>
          <p:spPr>
            <a:xfrm flipV="1">
              <a:off x="2667000" y="4952926"/>
              <a:ext cx="0" cy="129518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914400" y="5867177"/>
              <a:ext cx="4038599"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Curved Connector 16"/>
            <p:cNvCxnSpPr/>
            <p:nvPr/>
          </p:nvCxnSpPr>
          <p:spPr>
            <a:xfrm flipV="1">
              <a:off x="2667000" y="5257676"/>
              <a:ext cx="1143000" cy="609501"/>
            </a:xfrm>
            <a:prstGeom prst="curvedConnector3">
              <a:avLst>
                <a:gd name="adj1" fmla="val 185407"/>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3020" name="TextBox 22"/>
            <p:cNvSpPr txBox="1">
              <a:spLocks noChangeArrowheads="1"/>
            </p:cNvSpPr>
            <p:nvPr/>
          </p:nvSpPr>
          <p:spPr bwMode="auto">
            <a:xfrm>
              <a:off x="2667000" y="5867400"/>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a:latin typeface="Symbol" charset="0"/>
                </a:rPr>
                <a:t>0</a:t>
              </a:r>
            </a:p>
          </p:txBody>
        </p:sp>
        <p:sp>
          <p:nvSpPr>
            <p:cNvPr id="24" name="TextBox 23"/>
            <p:cNvSpPr txBox="1"/>
            <p:nvPr/>
          </p:nvSpPr>
          <p:spPr>
            <a:xfrm>
              <a:off x="5029199" y="5638614"/>
              <a:ext cx="609600" cy="369272"/>
            </a:xfrm>
            <a:prstGeom prst="rect">
              <a:avLst/>
            </a:prstGeom>
            <a:noFill/>
          </p:spPr>
          <p:txBody>
            <a:bodyPr>
              <a:spAutoFit/>
            </a:bodyPr>
            <a:lstStyle/>
            <a:p>
              <a:pPr>
                <a:defRPr/>
              </a:pPr>
              <a:r>
                <a:rPr lang="en-US" dirty="0" err="1">
                  <a:latin typeface="Symbol"/>
                </a:rPr>
                <a:t>x</a:t>
              </a:r>
              <a:r>
                <a:rPr lang="en-US" dirty="0" err="1">
                  <a:latin typeface="+mn-lt"/>
                </a:rPr>
                <a:t>.P</a:t>
              </a:r>
              <a:endParaRPr lang="en-US" dirty="0"/>
            </a:p>
          </p:txBody>
        </p:sp>
        <p:sp>
          <p:nvSpPr>
            <p:cNvPr id="43022" name="TextBox 24"/>
            <p:cNvSpPr txBox="1">
              <a:spLocks noChangeArrowheads="1"/>
            </p:cNvSpPr>
            <p:nvPr/>
          </p:nvSpPr>
          <p:spPr bwMode="auto">
            <a:xfrm>
              <a:off x="2514600" y="4495800"/>
              <a:ext cx="53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a:latin typeface="Symbol" charset="0"/>
                </a:rPr>
                <a:t>x</a:t>
              </a:r>
              <a:r>
                <a:rPr lang="en-US" baseline="-25000">
                  <a:latin typeface="Symbol" charset="0"/>
                </a:rPr>
                <a:t>T</a:t>
              </a:r>
            </a:p>
          </p:txBody>
        </p:sp>
        <p:sp>
          <p:nvSpPr>
            <p:cNvPr id="43023" name="TextBox 25"/>
            <p:cNvSpPr txBox="1">
              <a:spLocks noChangeArrowheads="1"/>
            </p:cNvSpPr>
            <p:nvPr/>
          </p:nvSpPr>
          <p:spPr bwMode="auto">
            <a:xfrm>
              <a:off x="3429000" y="5029200"/>
              <a:ext cx="53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a:latin typeface="Symbol" charset="0"/>
                </a:rPr>
                <a:t>x</a:t>
              </a:r>
            </a:p>
          </p:txBody>
        </p:sp>
      </p:grpSp>
      <p:graphicFrame>
        <p:nvGraphicFramePr>
          <p:cNvPr id="43016" name="Object 11"/>
          <p:cNvGraphicFramePr>
            <a:graphicFrameLocks noChangeAspect="1"/>
          </p:cNvGraphicFramePr>
          <p:nvPr/>
        </p:nvGraphicFramePr>
        <p:xfrm>
          <a:off x="685800" y="4800600"/>
          <a:ext cx="3033713" cy="560388"/>
        </p:xfrm>
        <a:graphic>
          <a:graphicData uri="http://schemas.openxmlformats.org/presentationml/2006/ole">
            <mc:AlternateContent xmlns:mc="http://schemas.openxmlformats.org/markup-compatibility/2006">
              <mc:Choice xmlns:v="urn:schemas-microsoft-com:vml" Requires="v">
                <p:oleObj spid="_x0000_s115299" name="Equation" r:id="rId10" imgW="1371600" imgH="254000" progId="Equation.3">
                  <p:embed/>
                </p:oleObj>
              </mc:Choice>
              <mc:Fallback>
                <p:oleObj name="Equation" r:id="rId10" imgW="1371600" imgH="2540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 y="4800600"/>
                        <a:ext cx="3033713"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Oval 3"/>
          <p:cNvSpPr/>
          <p:nvPr/>
        </p:nvSpPr>
        <p:spPr>
          <a:xfrm>
            <a:off x="7010400" y="5410200"/>
            <a:ext cx="152400" cy="152400"/>
          </a:xfrm>
          <a:prstGeom prst="ellipse">
            <a:avLst/>
          </a:prstGeom>
          <a:solidFill>
            <a:schemeClr val="accent2">
              <a:lumMod val="60000"/>
              <a:lumOff val="4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867400" y="6019800"/>
            <a:ext cx="152400" cy="152400"/>
          </a:xfrm>
          <a:prstGeom prst="ellipse">
            <a:avLst/>
          </a:prstGeom>
          <a:solidFill>
            <a:schemeClr val="accent2">
              <a:lumMod val="60000"/>
              <a:lumOff val="4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41104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Twist analysis </a:t>
            </a:r>
            <a:r>
              <a:rPr lang="en-US" dirty="0" smtClean="0"/>
              <a:t>(2)</a:t>
            </a:r>
            <a:endParaRPr lang="en-US" dirty="0"/>
          </a:p>
        </p:txBody>
      </p:sp>
      <p:sp>
        <p:nvSpPr>
          <p:cNvPr id="3" name="Content Placeholder 2"/>
          <p:cNvSpPr>
            <a:spLocks noGrp="1"/>
          </p:cNvSpPr>
          <p:nvPr>
            <p:ph sz="half" idx="1"/>
          </p:nvPr>
        </p:nvSpPr>
        <p:spPr>
          <a:xfrm>
            <a:off x="228600" y="1371600"/>
            <a:ext cx="6172200" cy="4754563"/>
          </a:xfrm>
        </p:spPr>
        <p:txBody>
          <a:bodyPr/>
          <a:lstStyle/>
          <a:p>
            <a:pPr>
              <a:defRPr/>
            </a:pPr>
            <a:r>
              <a:rPr lang="en-US" sz="2000" dirty="0" smtClean="0"/>
              <a:t>Dimensional analysis to determine importance in an expansion in inverse hard scale</a:t>
            </a:r>
          </a:p>
          <a:p>
            <a:pPr>
              <a:defRPr/>
            </a:pPr>
            <a:r>
              <a:rPr lang="en-US" sz="2000" dirty="0" smtClean="0"/>
              <a:t>Maximize contractions with n</a:t>
            </a:r>
          </a:p>
          <a:p>
            <a:pPr>
              <a:defRPr/>
            </a:pPr>
            <a:endParaRPr lang="en-US" sz="2000" dirty="0"/>
          </a:p>
          <a:p>
            <a:pPr>
              <a:defRPr/>
            </a:pPr>
            <a:endParaRPr lang="en-US" sz="2000" dirty="0" smtClean="0"/>
          </a:p>
          <a:p>
            <a:pPr>
              <a:defRPr/>
            </a:pPr>
            <a:endParaRPr lang="en-US" sz="2000" dirty="0"/>
          </a:p>
          <a:p>
            <a:pPr>
              <a:defRPr/>
            </a:pPr>
            <a:r>
              <a:rPr lang="en-US" sz="2000" dirty="0" smtClean="0"/>
              <a:t>… or maximize # of P’s in </a:t>
            </a:r>
            <a:r>
              <a:rPr lang="en-US" sz="2000" dirty="0" err="1" smtClean="0"/>
              <a:t>parametrization</a:t>
            </a:r>
            <a:r>
              <a:rPr lang="en-US" sz="2000" dirty="0" smtClean="0"/>
              <a:t> of </a:t>
            </a:r>
            <a:r>
              <a:rPr lang="en-US" sz="2000" dirty="0" smtClean="0">
                <a:latin typeface="Symbol" charset="2"/>
                <a:cs typeface="Symbol" charset="2"/>
              </a:rPr>
              <a:t>F</a:t>
            </a:r>
            <a:r>
              <a:rPr lang="en-US" sz="2000" dirty="0" smtClean="0"/>
              <a:t> </a:t>
            </a:r>
            <a:endParaRPr lang="en-US" sz="2000" dirty="0" smtClean="0">
              <a:latin typeface="Symbol" charset="2"/>
              <a:cs typeface="Symbol" charset="2"/>
            </a:endParaRPr>
          </a:p>
          <a:p>
            <a:pPr>
              <a:defRPr/>
            </a:pPr>
            <a:endParaRPr lang="en-US" sz="2000" dirty="0"/>
          </a:p>
          <a:p>
            <a:pPr>
              <a:defRPr/>
            </a:pPr>
            <a:endParaRPr lang="en-US" sz="2000" dirty="0" smtClean="0"/>
          </a:p>
          <a:p>
            <a:pPr>
              <a:defRPr/>
            </a:pPr>
            <a:endParaRPr lang="en-US" sz="2000" dirty="0"/>
          </a:p>
          <a:p>
            <a:pPr>
              <a:defRPr/>
            </a:pPr>
            <a:r>
              <a:rPr lang="en-US" sz="2000" dirty="0" smtClean="0"/>
              <a:t>In addition </a:t>
            </a:r>
            <a:r>
              <a:rPr lang="en-US" sz="2000" dirty="0"/>
              <a:t>any number of </a:t>
            </a:r>
            <a:r>
              <a:rPr lang="en-US" sz="2000" dirty="0" smtClean="0"/>
              <a:t>collinear </a:t>
            </a:r>
            <a:r>
              <a:rPr lang="en-US" sz="2000" dirty="0" err="1" smtClean="0"/>
              <a:t>n.A</a:t>
            </a:r>
            <a:r>
              <a:rPr lang="en-US" sz="2000" dirty="0"/>
              <a:t>(</a:t>
            </a:r>
            <a:r>
              <a:rPr lang="en-US" sz="2000" dirty="0">
                <a:latin typeface="Symbol" charset="0"/>
              </a:rPr>
              <a:t>x</a:t>
            </a:r>
            <a:r>
              <a:rPr lang="en-US" sz="2000" dirty="0"/>
              <a:t>) = A</a:t>
            </a:r>
            <a:r>
              <a:rPr lang="en-US" sz="2000" baseline="30000" dirty="0"/>
              <a:t>n</a:t>
            </a:r>
            <a:r>
              <a:rPr lang="en-US" sz="2000" dirty="0"/>
              <a:t>(x) fields (dimension zero!</a:t>
            </a:r>
            <a:r>
              <a:rPr lang="en-US" sz="2000" dirty="0" smtClean="0"/>
              <a:t>), but of course in color gauge invariant combinations </a:t>
            </a:r>
          </a:p>
          <a:p>
            <a:pPr>
              <a:defRPr/>
            </a:pPr>
            <a:endParaRPr lang="en-US" sz="2000" dirty="0"/>
          </a:p>
        </p:txBody>
      </p:sp>
      <p:sp>
        <p:nvSpPr>
          <p:cNvPr id="5" name="Slide Number Placeholder 4"/>
          <p:cNvSpPr>
            <a:spLocks noGrp="1"/>
          </p:cNvSpPr>
          <p:nvPr>
            <p:ph type="sldNum" sz="quarter" idx="12"/>
          </p:nvPr>
        </p:nvSpPr>
        <p:spPr/>
        <p:txBody>
          <a:bodyPr/>
          <a:lstStyle/>
          <a:p>
            <a:pPr>
              <a:defRPr/>
            </a:pPr>
            <a:fld id="{536D0336-5964-E04B-B1BA-A7CBAC903507}" type="slidenum">
              <a:rPr lang="en-US" smtClean="0"/>
              <a:pPr>
                <a:defRPr/>
              </a:pPr>
              <a:t>52</a:t>
            </a:fld>
            <a:endParaRPr lang="en-US"/>
          </a:p>
        </p:txBody>
      </p:sp>
      <p:graphicFrame>
        <p:nvGraphicFramePr>
          <p:cNvPr id="60420" name="Object 4"/>
          <p:cNvGraphicFramePr>
            <a:graphicFrameLocks noChangeAspect="1"/>
          </p:cNvGraphicFramePr>
          <p:nvPr/>
        </p:nvGraphicFramePr>
        <p:xfrm>
          <a:off x="5486400" y="2081213"/>
          <a:ext cx="2703513" cy="423862"/>
        </p:xfrm>
        <a:graphic>
          <a:graphicData uri="http://schemas.openxmlformats.org/presentationml/2006/ole">
            <mc:AlternateContent xmlns:mc="http://schemas.openxmlformats.org/markup-compatibility/2006">
              <mc:Choice xmlns:v="urn:schemas-microsoft-com:vml" Requires="v">
                <p:oleObj spid="_x0000_s307234" name="Equation" r:id="rId3" imgW="1295400" imgH="203200" progId="Equation.3">
                  <p:embed/>
                </p:oleObj>
              </mc:Choice>
              <mc:Fallback>
                <p:oleObj name="Equation" r:id="rId3" imgW="1295400" imgH="203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081213"/>
                        <a:ext cx="2703513"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0421" name="Object 5"/>
          <p:cNvGraphicFramePr>
            <a:graphicFrameLocks noChangeAspect="1"/>
          </p:cNvGraphicFramePr>
          <p:nvPr/>
        </p:nvGraphicFramePr>
        <p:xfrm>
          <a:off x="5486400" y="2538413"/>
          <a:ext cx="2895600" cy="452437"/>
        </p:xfrm>
        <a:graphic>
          <a:graphicData uri="http://schemas.openxmlformats.org/presentationml/2006/ole">
            <mc:AlternateContent xmlns:mc="http://schemas.openxmlformats.org/markup-compatibility/2006">
              <mc:Choice xmlns:v="urn:schemas-microsoft-com:vml" Requires="v">
                <p:oleObj spid="_x0000_s307235" name="Equation" r:id="rId5" imgW="1460500" imgH="228600" progId="Equation.DSMT4">
                  <p:embed/>
                </p:oleObj>
              </mc:Choice>
              <mc:Fallback>
                <p:oleObj name="Equation" r:id="rId5" imgW="146050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2538413"/>
                        <a:ext cx="2895600"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0422" name="Object 4"/>
          <p:cNvGraphicFramePr>
            <a:graphicFrameLocks noChangeAspect="1"/>
          </p:cNvGraphicFramePr>
          <p:nvPr/>
        </p:nvGraphicFramePr>
        <p:xfrm>
          <a:off x="5486400" y="2995613"/>
          <a:ext cx="3516313" cy="536575"/>
        </p:xfrm>
        <a:graphic>
          <a:graphicData uri="http://schemas.openxmlformats.org/presentationml/2006/ole">
            <mc:AlternateContent xmlns:mc="http://schemas.openxmlformats.org/markup-compatibility/2006">
              <mc:Choice xmlns:v="urn:schemas-microsoft-com:vml" Requires="v">
                <p:oleObj spid="_x0000_s307236" name="Equation" r:id="rId7" imgW="1663700" imgH="254000" progId="Equation.3">
                  <p:embed/>
                </p:oleObj>
              </mc:Choice>
              <mc:Fallback>
                <p:oleObj name="Equation" r:id="rId7" imgW="1663700" imgH="2540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2995613"/>
                        <a:ext cx="351631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0423" name="Object 5"/>
          <p:cNvGraphicFramePr>
            <a:graphicFrameLocks noChangeAspect="1"/>
          </p:cNvGraphicFramePr>
          <p:nvPr/>
        </p:nvGraphicFramePr>
        <p:xfrm>
          <a:off x="685800" y="4038600"/>
          <a:ext cx="8016875" cy="904875"/>
        </p:xfrm>
        <a:graphic>
          <a:graphicData uri="http://schemas.openxmlformats.org/presentationml/2006/ole">
            <mc:AlternateContent xmlns:mc="http://schemas.openxmlformats.org/markup-compatibility/2006">
              <mc:Choice xmlns:v="urn:schemas-microsoft-com:vml" Requires="v">
                <p:oleObj spid="_x0000_s307237" name="Equation" r:id="rId9" imgW="3924300" imgH="444500" progId="Equation.3">
                  <p:embed/>
                </p:oleObj>
              </mc:Choice>
              <mc:Fallback>
                <p:oleObj name="Equation" r:id="rId9" imgW="3924300" imgH="4445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4038600"/>
                        <a:ext cx="8016875" cy="904875"/>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424" name="Object 6"/>
          <p:cNvGraphicFramePr>
            <a:graphicFrameLocks noChangeAspect="1"/>
          </p:cNvGraphicFramePr>
          <p:nvPr/>
        </p:nvGraphicFramePr>
        <p:xfrm>
          <a:off x="5943600" y="5715000"/>
          <a:ext cx="2995613" cy="503238"/>
        </p:xfrm>
        <a:graphic>
          <a:graphicData uri="http://schemas.openxmlformats.org/presentationml/2006/ole">
            <mc:AlternateContent xmlns:mc="http://schemas.openxmlformats.org/markup-compatibility/2006">
              <mc:Choice xmlns:v="urn:schemas-microsoft-com:vml" Requires="v">
                <p:oleObj spid="_x0000_s307238" name="Equation" r:id="rId11" imgW="1358900" imgH="228600" progId="Equation.DSMT4">
                  <p:embed/>
                </p:oleObj>
              </mc:Choice>
              <mc:Fallback>
                <p:oleObj name="Equation" r:id="rId11" imgW="1358900" imgH="2286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43600" y="5715000"/>
                        <a:ext cx="2995613"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0425" name="Object 7"/>
          <p:cNvGraphicFramePr>
            <a:graphicFrameLocks noChangeAspect="1"/>
          </p:cNvGraphicFramePr>
          <p:nvPr/>
        </p:nvGraphicFramePr>
        <p:xfrm>
          <a:off x="5943600" y="6172200"/>
          <a:ext cx="2968625" cy="503238"/>
        </p:xfrm>
        <a:graphic>
          <a:graphicData uri="http://schemas.openxmlformats.org/presentationml/2006/ole">
            <mc:AlternateContent xmlns:mc="http://schemas.openxmlformats.org/markup-compatibility/2006">
              <mc:Choice xmlns:v="urn:schemas-microsoft-com:vml" Requires="v">
                <p:oleObj spid="_x0000_s307239" name="Equation" r:id="rId13" imgW="1422400" imgH="241300" progId="Equation.3">
                  <p:embed/>
                </p:oleObj>
              </mc:Choice>
              <mc:Fallback>
                <p:oleObj name="Equation" r:id="rId13" imgW="1422400" imgH="2413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43600" y="6172200"/>
                        <a:ext cx="2968625"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5" name="Text Box 8"/>
          <p:cNvSpPr txBox="1">
            <a:spLocks noChangeArrowheads="1"/>
          </p:cNvSpPr>
          <p:nvPr/>
        </p:nvSpPr>
        <p:spPr bwMode="auto">
          <a:xfrm>
            <a:off x="4876800" y="5715000"/>
            <a:ext cx="9175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dirty="0">
                <a:latin typeface="+mn-lt"/>
              </a:rPr>
              <a:t>dim</a:t>
            </a:r>
            <a:r>
              <a:rPr lang="en-US" dirty="0"/>
              <a:t> 0:</a:t>
            </a:r>
          </a:p>
        </p:txBody>
      </p:sp>
      <p:sp>
        <p:nvSpPr>
          <p:cNvPr id="16" name="Text Box 9"/>
          <p:cNvSpPr txBox="1">
            <a:spLocks noChangeArrowheads="1"/>
          </p:cNvSpPr>
          <p:nvPr/>
        </p:nvSpPr>
        <p:spPr bwMode="auto">
          <a:xfrm>
            <a:off x="4876800" y="6248400"/>
            <a:ext cx="9112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dirty="0">
                <a:latin typeface="+mn-lt"/>
              </a:rPr>
              <a:t>dim 1:</a:t>
            </a:r>
          </a:p>
        </p:txBody>
      </p:sp>
    </p:spTree>
    <p:extLst>
      <p:ext uri="{BB962C8B-B14F-4D97-AF65-F5344CB8AC3E}">
        <p14:creationId xmlns:p14="http://schemas.microsoft.com/office/powerpoint/2010/main" val="130445468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6"/>
          <p:cNvSpPr>
            <a:spLocks noGrp="1"/>
          </p:cNvSpPr>
          <p:nvPr>
            <p:ph type="sldNum" sz="quarter" idx="12"/>
          </p:nvPr>
        </p:nvSpPr>
        <p:spPr/>
        <p:txBody>
          <a:bodyPr/>
          <a:lstStyle/>
          <a:p>
            <a:pPr>
              <a:defRPr/>
            </a:pPr>
            <a:fld id="{5C0953A6-56E5-B646-A064-85069C057006}" type="slidenum">
              <a:rPr lang="en-US"/>
              <a:pPr>
                <a:defRPr/>
              </a:pPr>
              <a:t>53</a:t>
            </a:fld>
            <a:endParaRPr lang="en-US"/>
          </a:p>
        </p:txBody>
      </p:sp>
      <p:sp>
        <p:nvSpPr>
          <p:cNvPr id="305154" name="Rectangle 2"/>
          <p:cNvSpPr>
            <a:spLocks noChangeArrowheads="1"/>
          </p:cNvSpPr>
          <p:nvPr/>
        </p:nvSpPr>
        <p:spPr bwMode="auto">
          <a:xfrm>
            <a:off x="228600" y="3124200"/>
            <a:ext cx="86106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30000"/>
              </a:spcBef>
              <a:buClr>
                <a:srgbClr val="FF0000"/>
              </a:buClr>
              <a:buFont typeface="Wingdings" charset="2"/>
              <a:buChar char="u"/>
              <a:defRPr/>
            </a:pPr>
            <a:r>
              <a:rPr lang="en-US" dirty="0">
                <a:latin typeface="+mn-lt"/>
                <a:cs typeface="+mn-cs"/>
              </a:rPr>
              <a:t>Gauge </a:t>
            </a:r>
            <a:r>
              <a:rPr lang="en-US" dirty="0" smtClean="0">
                <a:latin typeface="+mn-lt"/>
                <a:cs typeface="+mn-cs"/>
              </a:rPr>
              <a:t>links come from dimension zero (not suppressed!) collinear </a:t>
            </a:r>
            <a:r>
              <a:rPr lang="en-US" dirty="0" err="1" smtClean="0">
                <a:latin typeface="+mn-lt"/>
                <a:cs typeface="+mn-cs"/>
              </a:rPr>
              <a:t>A.n</a:t>
            </a:r>
            <a:r>
              <a:rPr lang="en-US" dirty="0" smtClean="0">
                <a:latin typeface="+mn-lt"/>
                <a:cs typeface="+mn-cs"/>
              </a:rPr>
              <a:t> gluons, but leads for </a:t>
            </a:r>
            <a:r>
              <a:rPr lang="en-US" dirty="0">
                <a:latin typeface="+mn-lt"/>
                <a:cs typeface="+mn-cs"/>
              </a:rPr>
              <a:t>TMD </a:t>
            </a:r>
            <a:r>
              <a:rPr lang="en-US" dirty="0" err="1" smtClean="0">
                <a:latin typeface="+mn-lt"/>
                <a:cs typeface="+mn-cs"/>
              </a:rPr>
              <a:t>correlators</a:t>
            </a:r>
            <a:r>
              <a:rPr lang="en-US" dirty="0" smtClean="0">
                <a:latin typeface="+mn-lt"/>
                <a:cs typeface="+mn-cs"/>
              </a:rPr>
              <a:t> to </a:t>
            </a:r>
            <a:r>
              <a:rPr lang="en-US" dirty="0">
                <a:solidFill>
                  <a:srgbClr val="FF0000"/>
                </a:solidFill>
                <a:latin typeface="+mn-lt"/>
                <a:cs typeface="+mn-cs"/>
              </a:rPr>
              <a:t>process-</a:t>
            </a:r>
            <a:r>
              <a:rPr lang="en-US" dirty="0" smtClean="0">
                <a:solidFill>
                  <a:srgbClr val="FF0000"/>
                </a:solidFill>
                <a:latin typeface="+mn-lt"/>
                <a:cs typeface="+mn-cs"/>
              </a:rPr>
              <a:t>dependence</a:t>
            </a:r>
            <a:r>
              <a:rPr lang="en-US" dirty="0" smtClean="0">
                <a:latin typeface="+mn-lt"/>
                <a:cs typeface="+mn-cs"/>
              </a:rPr>
              <a:t>:</a:t>
            </a:r>
            <a:endParaRPr lang="en-US" dirty="0">
              <a:latin typeface="+mn-lt"/>
              <a:cs typeface="+mn-cs"/>
            </a:endParaRPr>
          </a:p>
        </p:txBody>
      </p:sp>
      <p:sp>
        <p:nvSpPr>
          <p:cNvPr id="305155" name="Rectangle 3"/>
          <p:cNvSpPr>
            <a:spLocks noGrp="1" noChangeArrowheads="1"/>
          </p:cNvSpPr>
          <p:nvPr>
            <p:ph type="title"/>
          </p:nvPr>
        </p:nvSpPr>
        <p:spPr/>
        <p:txBody>
          <a:bodyPr/>
          <a:lstStyle/>
          <a:p>
            <a:pPr eaLnBrk="1" hangingPunct="1">
              <a:defRPr/>
            </a:pPr>
            <a:r>
              <a:rPr lang="en-US" dirty="0">
                <a:cs typeface="+mj-cs"/>
              </a:rPr>
              <a:t>W</a:t>
            </a:r>
            <a:r>
              <a:rPr lang="en-US" dirty="0" smtClean="0">
                <a:cs typeface="+mj-cs"/>
              </a:rPr>
              <a:t>hich gauge links?</a:t>
            </a:r>
          </a:p>
        </p:txBody>
      </p:sp>
      <p:graphicFrame>
        <p:nvGraphicFramePr>
          <p:cNvPr id="45060" name="Object 4"/>
          <p:cNvGraphicFramePr>
            <a:graphicFrameLocks noGrp="1" noChangeAspect="1"/>
          </p:cNvGraphicFramePr>
          <p:nvPr>
            <p:ph sz="half" idx="2"/>
            <p:extLst>
              <p:ext uri="{D42A27DB-BD31-4B8C-83A1-F6EECF244321}">
                <p14:modId xmlns:p14="http://schemas.microsoft.com/office/powerpoint/2010/main" val="1182022609"/>
              </p:ext>
            </p:extLst>
          </p:nvPr>
        </p:nvGraphicFramePr>
        <p:xfrm>
          <a:off x="381000" y="1447801"/>
          <a:ext cx="6934200" cy="805078"/>
        </p:xfrm>
        <a:graphic>
          <a:graphicData uri="http://schemas.openxmlformats.org/presentationml/2006/ole">
            <mc:AlternateContent xmlns:mc="http://schemas.openxmlformats.org/markup-compatibility/2006">
              <mc:Choice xmlns:v="urn:schemas-microsoft-com:vml" Requires="v">
                <p:oleObj spid="_x0000_s116058" name="Equation" r:id="rId4" imgW="3822700" imgH="444500" progId="Equation.DSMT4">
                  <p:embed/>
                </p:oleObj>
              </mc:Choice>
              <mc:Fallback>
                <p:oleObj name="Equation" r:id="rId4" imgW="3822700" imgH="4445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447801"/>
                        <a:ext cx="6934200" cy="805078"/>
                      </a:xfrm>
                      <a:prstGeom prst="rect">
                        <a:avLst/>
                      </a:prstGeom>
                      <a:noFill/>
                      <a:ln>
                        <a:noFill/>
                      </a:ln>
                      <a:extLst/>
                    </p:spPr>
                  </p:pic>
                </p:oleObj>
              </mc:Fallback>
            </mc:AlternateContent>
          </a:graphicData>
        </a:graphic>
      </p:graphicFrame>
      <p:graphicFrame>
        <p:nvGraphicFramePr>
          <p:cNvPr id="45061" name="Object 5"/>
          <p:cNvGraphicFramePr>
            <a:graphicFrameLocks noChangeAspect="1"/>
          </p:cNvGraphicFramePr>
          <p:nvPr>
            <p:extLst>
              <p:ext uri="{D42A27DB-BD31-4B8C-83A1-F6EECF244321}">
                <p14:modId xmlns:p14="http://schemas.microsoft.com/office/powerpoint/2010/main" val="2865508672"/>
              </p:ext>
            </p:extLst>
          </p:nvPr>
        </p:nvGraphicFramePr>
        <p:xfrm>
          <a:off x="381001" y="2286001"/>
          <a:ext cx="6324600" cy="792306"/>
        </p:xfrm>
        <a:graphic>
          <a:graphicData uri="http://schemas.openxmlformats.org/presentationml/2006/ole">
            <mc:AlternateContent xmlns:mc="http://schemas.openxmlformats.org/markup-compatibility/2006">
              <mc:Choice xmlns:v="urn:schemas-microsoft-com:vml" Requires="v">
                <p:oleObj spid="_x0000_s116059" name="Equation" r:id="rId6" imgW="3340100" imgH="419100" progId="Equation.3">
                  <p:embed/>
                </p:oleObj>
              </mc:Choice>
              <mc:Fallback>
                <p:oleObj name="Equation" r:id="rId6" imgW="3340100" imgH="4191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1" y="2286001"/>
                        <a:ext cx="6324600" cy="792306"/>
                      </a:xfrm>
                      <a:prstGeom prst="rect">
                        <a:avLst/>
                      </a:prstGeom>
                      <a:noFill/>
                      <a:ln>
                        <a:noFill/>
                      </a:ln>
                      <a:effectLst/>
                      <a:extLst/>
                    </p:spPr>
                  </p:pic>
                </p:oleObj>
              </mc:Fallback>
            </mc:AlternateContent>
          </a:graphicData>
        </a:graphic>
      </p:graphicFrame>
      <p:pic>
        <p:nvPicPr>
          <p:cNvPr id="45062" name="Picture 6" descr="linkdistime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5029200"/>
            <a:ext cx="2667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59" name="Text Box 7"/>
          <p:cNvSpPr txBox="1">
            <a:spLocks noChangeArrowheads="1"/>
          </p:cNvSpPr>
          <p:nvPr/>
        </p:nvSpPr>
        <p:spPr bwMode="auto">
          <a:xfrm>
            <a:off x="0" y="5334000"/>
            <a:ext cx="838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b="1" dirty="0">
                <a:solidFill>
                  <a:srgbClr val="FF0000"/>
                </a:solidFill>
                <a:latin typeface="Symbol"/>
                <a:cs typeface="+mn-cs"/>
                <a:sym typeface="Wingdings" charset="0"/>
              </a:rPr>
              <a:t>F</a:t>
            </a:r>
            <a:r>
              <a:rPr lang="en-US" b="1" baseline="30000" dirty="0">
                <a:solidFill>
                  <a:srgbClr val="FF0000"/>
                </a:solidFill>
                <a:cs typeface="+mn-cs"/>
                <a:sym typeface="Wingdings" charset="0"/>
              </a:rPr>
              <a:t>[-]</a:t>
            </a:r>
            <a:endParaRPr lang="en-GB" b="1" baseline="30000" dirty="0">
              <a:solidFill>
                <a:srgbClr val="FF0000"/>
              </a:solidFill>
              <a:cs typeface="+mn-cs"/>
              <a:sym typeface="Wingdings" charset="0"/>
            </a:endParaRPr>
          </a:p>
        </p:txBody>
      </p:sp>
      <p:pic>
        <p:nvPicPr>
          <p:cNvPr id="45064" name="Picture 8" descr="linkdisspace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57800" y="5029200"/>
            <a:ext cx="2971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61" name="Text Box 9"/>
          <p:cNvSpPr txBox="1">
            <a:spLocks noChangeArrowheads="1"/>
          </p:cNvSpPr>
          <p:nvPr/>
        </p:nvSpPr>
        <p:spPr bwMode="auto">
          <a:xfrm>
            <a:off x="8305800" y="5334000"/>
            <a:ext cx="838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b="1" dirty="0">
                <a:solidFill>
                  <a:srgbClr val="FF0000"/>
                </a:solidFill>
                <a:latin typeface="Symbol"/>
                <a:cs typeface="+mn-cs"/>
                <a:sym typeface="Wingdings" charset="0"/>
              </a:rPr>
              <a:t>F</a:t>
            </a:r>
            <a:r>
              <a:rPr lang="en-US" b="1" baseline="30000" dirty="0">
                <a:solidFill>
                  <a:srgbClr val="FF0000"/>
                </a:solidFill>
                <a:cs typeface="+mn-cs"/>
                <a:sym typeface="Wingdings" charset="0"/>
              </a:rPr>
              <a:t>[+]</a:t>
            </a:r>
            <a:endParaRPr lang="en-GB" b="1" baseline="30000" dirty="0">
              <a:solidFill>
                <a:srgbClr val="FF0000"/>
              </a:solidFill>
              <a:cs typeface="+mn-cs"/>
              <a:sym typeface="Wingdings" charset="0"/>
            </a:endParaRPr>
          </a:p>
        </p:txBody>
      </p:sp>
      <p:sp>
        <p:nvSpPr>
          <p:cNvPr id="305162" name="AutoShape 10"/>
          <p:cNvSpPr>
            <a:spLocks noChangeArrowheads="1"/>
          </p:cNvSpPr>
          <p:nvPr/>
        </p:nvSpPr>
        <p:spPr bwMode="auto">
          <a:xfrm>
            <a:off x="3657600" y="5334000"/>
            <a:ext cx="1447800" cy="304800"/>
          </a:xfrm>
          <a:prstGeom prst="leftRightArrow">
            <a:avLst>
              <a:gd name="adj1" fmla="val 50000"/>
              <a:gd name="adj2" fmla="val 95000"/>
            </a:avLst>
          </a:prstGeom>
          <a:solidFill>
            <a:srgbClr val="FF6600"/>
          </a:solidFill>
          <a:ln w="9525">
            <a:noFill/>
            <a:miter lim="800000"/>
            <a:headEnd/>
            <a:tailEnd/>
          </a:ln>
          <a:effectLst/>
          <a:extLst/>
        </p:spPr>
        <p:txBody>
          <a:bodyPr wrap="none" anchor="ctr"/>
          <a:lstStyle/>
          <a:p>
            <a:pPr>
              <a:defRPr/>
            </a:pPr>
            <a:endParaRPr lang="en-US">
              <a:cs typeface="+mn-cs"/>
            </a:endParaRPr>
          </a:p>
        </p:txBody>
      </p:sp>
      <p:sp>
        <p:nvSpPr>
          <p:cNvPr id="305163" name="Text Box 11"/>
          <p:cNvSpPr txBox="1">
            <a:spLocks noChangeArrowheads="1"/>
          </p:cNvSpPr>
          <p:nvPr/>
        </p:nvSpPr>
        <p:spPr bwMode="auto">
          <a:xfrm>
            <a:off x="3538181" y="5638800"/>
            <a:ext cx="15580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dirty="0">
                <a:solidFill>
                  <a:srgbClr val="FF0000"/>
                </a:solidFill>
                <a:latin typeface="+mn-lt"/>
                <a:cs typeface="+mn-cs"/>
              </a:rPr>
              <a:t>Time reversal</a:t>
            </a:r>
          </a:p>
        </p:txBody>
      </p:sp>
      <p:sp>
        <p:nvSpPr>
          <p:cNvPr id="305164" name="Text Box 12"/>
          <p:cNvSpPr txBox="1">
            <a:spLocks noChangeArrowheads="1"/>
          </p:cNvSpPr>
          <p:nvPr/>
        </p:nvSpPr>
        <p:spPr bwMode="auto">
          <a:xfrm>
            <a:off x="7772400" y="1676400"/>
            <a:ext cx="1143000" cy="36933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dirty="0">
                <a:latin typeface="+mn-lt"/>
                <a:cs typeface="+mn-cs"/>
              </a:rPr>
              <a:t>TMD</a:t>
            </a:r>
          </a:p>
        </p:txBody>
      </p:sp>
      <p:sp>
        <p:nvSpPr>
          <p:cNvPr id="305165" name="Text Box 13"/>
          <p:cNvSpPr txBox="1">
            <a:spLocks noChangeArrowheads="1"/>
          </p:cNvSpPr>
          <p:nvPr/>
        </p:nvSpPr>
        <p:spPr bwMode="auto">
          <a:xfrm>
            <a:off x="7772400" y="2514600"/>
            <a:ext cx="1143000" cy="36933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dirty="0">
                <a:latin typeface="+mn-lt"/>
                <a:cs typeface="+mn-cs"/>
              </a:rPr>
              <a:t>collinear</a:t>
            </a:r>
          </a:p>
        </p:txBody>
      </p:sp>
      <p:sp>
        <p:nvSpPr>
          <p:cNvPr id="305166" name="Rectangle 14"/>
          <p:cNvSpPr>
            <a:spLocks noChangeArrowheads="1"/>
          </p:cNvSpPr>
          <p:nvPr/>
        </p:nvSpPr>
        <p:spPr bwMode="auto">
          <a:xfrm>
            <a:off x="304800" y="1447800"/>
            <a:ext cx="7162800" cy="838200"/>
          </a:xfrm>
          <a:prstGeom prst="rect">
            <a:avLst/>
          </a:prstGeom>
          <a:noFill/>
          <a:ln w="12700">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45071" name="Picture 17" descr="linkthree4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24600" y="3810000"/>
            <a:ext cx="1295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2" name="Picture 18" descr="linkthree5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7800" y="3810000"/>
            <a:ext cx="12954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71" name="Line 19"/>
          <p:cNvSpPr>
            <a:spLocks noChangeShapeType="1"/>
          </p:cNvSpPr>
          <p:nvPr/>
        </p:nvSpPr>
        <p:spPr bwMode="auto">
          <a:xfrm flipV="1">
            <a:off x="1066800" y="4114800"/>
            <a:ext cx="609600" cy="609600"/>
          </a:xfrm>
          <a:prstGeom prst="line">
            <a:avLst/>
          </a:prstGeom>
          <a:noFill/>
          <a:ln w="635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05172" name="Line 20"/>
          <p:cNvSpPr>
            <a:spLocks noChangeShapeType="1"/>
          </p:cNvSpPr>
          <p:nvPr/>
        </p:nvSpPr>
        <p:spPr bwMode="auto">
          <a:xfrm flipV="1">
            <a:off x="6781800" y="4419600"/>
            <a:ext cx="609600" cy="609600"/>
          </a:xfrm>
          <a:prstGeom prst="line">
            <a:avLst/>
          </a:prstGeom>
          <a:noFill/>
          <a:ln w="6350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pic>
        <p:nvPicPr>
          <p:cNvPr id="45075" name="Picture 21" descr="hardprocess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05200" y="3886200"/>
            <a:ext cx="15240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781800" y="4724400"/>
            <a:ext cx="1012825" cy="400050"/>
          </a:xfrm>
          <a:prstGeom prst="rect">
            <a:avLst/>
          </a:prstGeom>
          <a:noFill/>
        </p:spPr>
        <p:txBody>
          <a:bodyPr wrap="none">
            <a:spAutoFit/>
          </a:bodyPr>
          <a:lstStyle/>
          <a:p>
            <a:pPr>
              <a:defRPr/>
            </a:pPr>
            <a:r>
              <a:rPr lang="en-US" sz="2000" dirty="0">
                <a:latin typeface="+mn-lt"/>
              </a:rPr>
              <a:t>… A</a:t>
            </a:r>
            <a:r>
              <a:rPr lang="en-US" sz="2000" baseline="30000" dirty="0">
                <a:latin typeface="+mn-lt"/>
              </a:rPr>
              <a:t>n</a:t>
            </a:r>
            <a:r>
              <a:rPr lang="en-US" sz="2000" dirty="0">
                <a:latin typeface="+mn-lt"/>
              </a:rPr>
              <a:t> …</a:t>
            </a:r>
          </a:p>
        </p:txBody>
      </p:sp>
      <p:sp>
        <p:nvSpPr>
          <p:cNvPr id="23" name="TextBox 22"/>
          <p:cNvSpPr txBox="1"/>
          <p:nvPr/>
        </p:nvSpPr>
        <p:spPr>
          <a:xfrm>
            <a:off x="228600" y="4495800"/>
            <a:ext cx="1012825" cy="400050"/>
          </a:xfrm>
          <a:prstGeom prst="rect">
            <a:avLst/>
          </a:prstGeom>
          <a:noFill/>
        </p:spPr>
        <p:txBody>
          <a:bodyPr wrap="none">
            <a:spAutoFit/>
          </a:bodyPr>
          <a:lstStyle/>
          <a:p>
            <a:pPr>
              <a:defRPr/>
            </a:pPr>
            <a:r>
              <a:rPr lang="en-US" sz="2000" dirty="0">
                <a:latin typeface="+mn-lt"/>
              </a:rPr>
              <a:t>… A</a:t>
            </a:r>
            <a:r>
              <a:rPr lang="en-US" sz="2000" baseline="30000" dirty="0">
                <a:latin typeface="+mn-lt"/>
              </a:rPr>
              <a:t>n</a:t>
            </a:r>
            <a:r>
              <a:rPr lang="en-US" sz="2000" dirty="0">
                <a:latin typeface="+mn-lt"/>
              </a:rPr>
              <a:t> …</a:t>
            </a:r>
          </a:p>
        </p:txBody>
      </p:sp>
      <p:sp>
        <p:nvSpPr>
          <p:cNvPr id="26" name="TextBox 25"/>
          <p:cNvSpPr txBox="1"/>
          <p:nvPr/>
        </p:nvSpPr>
        <p:spPr>
          <a:xfrm>
            <a:off x="0" y="6357329"/>
            <a:ext cx="5334000" cy="523220"/>
          </a:xfrm>
          <a:prstGeom prst="rect">
            <a:avLst/>
          </a:prstGeom>
          <a:solidFill>
            <a:schemeClr val="accent6">
              <a:lumMod val="20000"/>
              <a:lumOff val="80000"/>
            </a:schemeClr>
          </a:solidFill>
          <a:effectLst>
            <a:outerShdw blurRad="50800" dist="38100" dir="2700000" algn="tl" rotWithShape="0">
              <a:srgbClr val="000000">
                <a:alpha val="43000"/>
              </a:srgbClr>
            </a:outerShdw>
          </a:effectLst>
        </p:spPr>
        <p:txBody>
          <a:bodyPr>
            <a:spAutoFit/>
          </a:bodyPr>
          <a:lstStyle/>
          <a:p>
            <a:pPr>
              <a:defRPr/>
            </a:pPr>
            <a:r>
              <a:rPr lang="en-US" sz="1400" dirty="0">
                <a:latin typeface="+mn-lt"/>
              </a:rPr>
              <a:t>AV </a:t>
            </a:r>
            <a:r>
              <a:rPr lang="en-US" sz="1400" dirty="0" err="1">
                <a:latin typeface="+mn-lt"/>
              </a:rPr>
              <a:t>Belitsky</a:t>
            </a:r>
            <a:r>
              <a:rPr lang="en-US" sz="1400" dirty="0">
                <a:latin typeface="+mn-lt"/>
              </a:rPr>
              <a:t>, X </a:t>
            </a:r>
            <a:r>
              <a:rPr lang="en-US" sz="1400" dirty="0" err="1">
                <a:latin typeface="+mn-lt"/>
              </a:rPr>
              <a:t>Ji</a:t>
            </a:r>
            <a:r>
              <a:rPr lang="en-US" sz="1400" dirty="0">
                <a:latin typeface="+mn-lt"/>
              </a:rPr>
              <a:t> and F Yuan, NP B 656 (2003) 165</a:t>
            </a:r>
          </a:p>
          <a:p>
            <a:pPr>
              <a:defRPr/>
            </a:pPr>
            <a:r>
              <a:rPr lang="en-US" sz="1400" dirty="0">
                <a:latin typeface="+mn-lt"/>
              </a:rPr>
              <a:t>D Boer</a:t>
            </a:r>
            <a:r>
              <a:rPr lang="en-US" sz="1400">
                <a:latin typeface="+mn-lt"/>
              </a:rPr>
              <a:t>, </a:t>
            </a:r>
            <a:r>
              <a:rPr lang="en-US" sz="1400" smtClean="0">
                <a:latin typeface="+mn-lt"/>
              </a:rPr>
              <a:t>PJM </a:t>
            </a:r>
            <a:r>
              <a:rPr lang="en-US" sz="1400" dirty="0">
                <a:latin typeface="+mn-lt"/>
              </a:rPr>
              <a:t>and F </a:t>
            </a:r>
            <a:r>
              <a:rPr lang="en-US" sz="1400" dirty="0" err="1">
                <a:latin typeface="+mn-lt"/>
              </a:rPr>
              <a:t>Pijlman</a:t>
            </a:r>
            <a:r>
              <a:rPr lang="en-US" sz="1400" dirty="0">
                <a:latin typeface="+mn-lt"/>
              </a:rPr>
              <a:t>, NP B 667 (2003) 201</a:t>
            </a:r>
          </a:p>
        </p:txBody>
      </p:sp>
      <p:grpSp>
        <p:nvGrpSpPr>
          <p:cNvPr id="4" name="Group 3"/>
          <p:cNvGrpSpPr/>
          <p:nvPr/>
        </p:nvGrpSpPr>
        <p:grpSpPr>
          <a:xfrm>
            <a:off x="228600" y="3810000"/>
            <a:ext cx="8458200" cy="445532"/>
            <a:chOff x="228600" y="3810000"/>
            <a:chExt cx="8458200" cy="445532"/>
          </a:xfrm>
        </p:grpSpPr>
        <p:sp>
          <p:nvSpPr>
            <p:cNvPr id="27" name="TextBox 26"/>
            <p:cNvSpPr txBox="1"/>
            <p:nvPr/>
          </p:nvSpPr>
          <p:spPr bwMode="auto">
            <a:xfrm flipH="1">
              <a:off x="7467600" y="3810000"/>
              <a:ext cx="1219200" cy="369332"/>
            </a:xfrm>
            <a:prstGeom prst="rect">
              <a:avLst/>
            </a:prstGeom>
            <a:solidFill>
              <a:srgbClr val="FFFAB7"/>
            </a:solidFill>
          </p:spPr>
          <p:txBody>
            <a:bodyPr wrap="square">
              <a:spAutoFit/>
            </a:bodyPr>
            <a:lstStyle/>
            <a:p>
              <a:pPr>
                <a:defRPr/>
              </a:pPr>
              <a:r>
                <a:rPr lang="en-US" dirty="0">
                  <a:latin typeface="+mn-lt"/>
                </a:rPr>
                <a:t>   </a:t>
              </a:r>
              <a:r>
                <a:rPr lang="en-US" dirty="0" smtClean="0">
                  <a:latin typeface="+mn-lt"/>
                </a:rPr>
                <a:t>SIDIS</a:t>
              </a:r>
              <a:endParaRPr lang="en-US" dirty="0"/>
            </a:p>
          </p:txBody>
        </p:sp>
        <p:sp>
          <p:nvSpPr>
            <p:cNvPr id="29" name="TextBox 28"/>
            <p:cNvSpPr txBox="1"/>
            <p:nvPr/>
          </p:nvSpPr>
          <p:spPr bwMode="auto">
            <a:xfrm flipH="1">
              <a:off x="228600" y="3886200"/>
              <a:ext cx="914400" cy="369332"/>
            </a:xfrm>
            <a:prstGeom prst="rect">
              <a:avLst/>
            </a:prstGeom>
            <a:solidFill>
              <a:srgbClr val="FFFAB7"/>
            </a:solidFill>
          </p:spPr>
          <p:txBody>
            <a:bodyPr wrap="square">
              <a:spAutoFit/>
            </a:bodyPr>
            <a:lstStyle/>
            <a:p>
              <a:pPr>
                <a:defRPr/>
              </a:pPr>
              <a:r>
                <a:rPr lang="en-US" dirty="0">
                  <a:latin typeface="+mn-lt"/>
                </a:rPr>
                <a:t> </a:t>
              </a:r>
              <a:r>
                <a:rPr lang="en-US" dirty="0" smtClean="0">
                  <a:latin typeface="+mn-lt"/>
                  <a:sym typeface="Wingdings"/>
                </a:rPr>
                <a:t>DY</a:t>
              </a:r>
              <a:endParaRPr lang="en-US" dirty="0"/>
            </a:p>
          </p:txBody>
        </p:sp>
      </p:grpSp>
    </p:spTree>
    <p:extLst>
      <p:ext uri="{BB962C8B-B14F-4D97-AF65-F5344CB8AC3E}">
        <p14:creationId xmlns:p14="http://schemas.microsoft.com/office/powerpoint/2010/main" val="31458794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516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5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62" grpId="0" animBg="1"/>
      <p:bldP spid="30516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Rectangle 2"/>
          <p:cNvSpPr>
            <a:spLocks noGrp="1" noChangeArrowheads="1"/>
          </p:cNvSpPr>
          <p:nvPr>
            <p:ph type="title"/>
          </p:nvPr>
        </p:nvSpPr>
        <p:spPr/>
        <p:txBody>
          <a:bodyPr/>
          <a:lstStyle/>
          <a:p>
            <a:r>
              <a:rPr lang="en-US" dirty="0" smtClean="0"/>
              <a:t>Some details on the gauge links (1)</a:t>
            </a:r>
            <a:endParaRPr lang="en-US" dirty="0"/>
          </a:p>
        </p:txBody>
      </p:sp>
      <p:sp>
        <p:nvSpPr>
          <p:cNvPr id="3" name="Content Placeholder 2"/>
          <p:cNvSpPr>
            <a:spLocks noGrp="1"/>
          </p:cNvSpPr>
          <p:nvPr>
            <p:ph idx="1"/>
          </p:nvPr>
        </p:nvSpPr>
        <p:spPr>
          <a:xfrm>
            <a:off x="228600" y="1371600"/>
            <a:ext cx="8686800" cy="4754563"/>
          </a:xfrm>
        </p:spPr>
        <p:txBody>
          <a:bodyPr/>
          <a:lstStyle/>
          <a:p>
            <a:r>
              <a:rPr lang="en-US" sz="1800" dirty="0" smtClean="0"/>
              <a:t>Proper gluon fields (F rather than A, Wilson lines and boundary terms)</a:t>
            </a:r>
          </a:p>
          <a:p>
            <a:endParaRPr lang="en-US" sz="1800" dirty="0"/>
          </a:p>
          <a:p>
            <a:endParaRPr lang="en-US" sz="1800" dirty="0" smtClean="0"/>
          </a:p>
          <a:p>
            <a:endParaRPr lang="en-US" sz="1800" dirty="0" smtClean="0"/>
          </a:p>
          <a:p>
            <a:r>
              <a:rPr lang="en-US" sz="1800" dirty="0" err="1" smtClean="0"/>
              <a:t>Resummation</a:t>
            </a:r>
            <a:r>
              <a:rPr lang="en-US" sz="1800" dirty="0" smtClean="0"/>
              <a:t> of soft </a:t>
            </a:r>
            <a:r>
              <a:rPr lang="en-US" sz="1800" dirty="0" err="1" smtClean="0"/>
              <a:t>n.A</a:t>
            </a:r>
            <a:r>
              <a:rPr lang="en-US" sz="1800" dirty="0" smtClean="0"/>
              <a:t> gluons (coupling to outgoing color-line) for one </a:t>
            </a:r>
            <a:r>
              <a:rPr lang="en-US" sz="1800" dirty="0" err="1" smtClean="0"/>
              <a:t>correlator</a:t>
            </a:r>
            <a:r>
              <a:rPr lang="en-US" sz="1800" dirty="0"/>
              <a:t> </a:t>
            </a:r>
            <a:r>
              <a:rPr lang="en-US" sz="1800" dirty="0" smtClean="0"/>
              <a:t>produces a gauge-line (along n)</a:t>
            </a:r>
          </a:p>
          <a:p>
            <a:endParaRPr lang="en-US" sz="1800" dirty="0"/>
          </a:p>
          <a:p>
            <a:endParaRPr lang="en-US" sz="1800" dirty="0" smtClean="0"/>
          </a:p>
          <a:p>
            <a:endParaRPr lang="en-US" sz="1800" dirty="0" smtClean="0"/>
          </a:p>
          <a:p>
            <a:endParaRPr lang="en-US" sz="1800" dirty="0"/>
          </a:p>
          <a:p>
            <a:r>
              <a:rPr lang="en-US" sz="1800" dirty="0" smtClean="0"/>
              <a:t>Boundary terms give transverse pieces</a:t>
            </a:r>
          </a:p>
          <a:p>
            <a:endParaRPr lang="en-US" sz="1800" dirty="0"/>
          </a:p>
          <a:p>
            <a:endParaRPr lang="en-US" sz="1800" dirty="0" smtClean="0"/>
          </a:p>
          <a:p>
            <a:pPr marL="0" indent="0">
              <a:buNone/>
            </a:pPr>
            <a:endParaRPr lang="en-US" sz="1800" dirty="0"/>
          </a:p>
        </p:txBody>
      </p:sp>
      <p:pic>
        <p:nvPicPr>
          <p:cNvPr id="8" name="Picture 4" descr="gaugelink-13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6600" y="3505200"/>
            <a:ext cx="5334000" cy="9523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6"/>
          <p:cNvGraphicFramePr>
            <a:graphicFrameLocks noChangeAspect="1"/>
          </p:cNvGraphicFramePr>
          <p:nvPr>
            <p:extLst>
              <p:ext uri="{D42A27DB-BD31-4B8C-83A1-F6EECF244321}">
                <p14:modId xmlns:p14="http://schemas.microsoft.com/office/powerpoint/2010/main" val="3035830391"/>
              </p:ext>
            </p:extLst>
          </p:nvPr>
        </p:nvGraphicFramePr>
        <p:xfrm>
          <a:off x="1219200" y="1905000"/>
          <a:ext cx="7391399" cy="766083"/>
        </p:xfrm>
        <a:graphic>
          <a:graphicData uri="http://schemas.openxmlformats.org/presentationml/2006/ole">
            <mc:AlternateContent xmlns:mc="http://schemas.openxmlformats.org/markup-compatibility/2006">
              <mc:Choice xmlns:v="urn:schemas-microsoft-com:vml" Requires="v">
                <p:oleObj spid="_x0000_s233504" name="Equation" r:id="rId4" imgW="4406760" imgH="457200" progId="Equation.3">
                  <p:embed/>
                </p:oleObj>
              </mc:Choice>
              <mc:Fallback>
                <p:oleObj name="Equation" r:id="rId4" imgW="440676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905000"/>
                        <a:ext cx="7391399" cy="76608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51243393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Rectangle 2"/>
          <p:cNvSpPr>
            <a:spLocks noGrp="1" noChangeArrowheads="1"/>
          </p:cNvSpPr>
          <p:nvPr>
            <p:ph type="title"/>
          </p:nvPr>
        </p:nvSpPr>
        <p:spPr/>
        <p:txBody>
          <a:bodyPr/>
          <a:lstStyle/>
          <a:p>
            <a:r>
              <a:rPr lang="en-US" dirty="0" smtClean="0"/>
              <a:t>Some details on the gauge links (2)</a:t>
            </a:r>
            <a:endParaRPr lang="en-US" dirty="0"/>
          </a:p>
        </p:txBody>
      </p:sp>
      <p:sp>
        <p:nvSpPr>
          <p:cNvPr id="3" name="Content Placeholder 2"/>
          <p:cNvSpPr>
            <a:spLocks noGrp="1"/>
          </p:cNvSpPr>
          <p:nvPr>
            <p:ph idx="1"/>
          </p:nvPr>
        </p:nvSpPr>
        <p:spPr>
          <a:xfrm>
            <a:off x="228600" y="1371600"/>
            <a:ext cx="8686800" cy="4754563"/>
          </a:xfrm>
        </p:spPr>
        <p:txBody>
          <a:bodyPr/>
          <a:lstStyle/>
          <a:p>
            <a:r>
              <a:rPr lang="en-US" sz="1800" dirty="0" err="1" smtClean="0"/>
              <a:t>Resummation</a:t>
            </a:r>
            <a:r>
              <a:rPr lang="en-US" sz="1800" dirty="0" smtClean="0"/>
              <a:t> of soft </a:t>
            </a:r>
            <a:r>
              <a:rPr lang="en-US" sz="1800" dirty="0" err="1" smtClean="0"/>
              <a:t>n.A</a:t>
            </a:r>
            <a:r>
              <a:rPr lang="en-US" sz="1800" dirty="0" smtClean="0"/>
              <a:t> gluons (coupling to outgoing color-line) for one </a:t>
            </a:r>
            <a:r>
              <a:rPr lang="en-US" sz="1800" dirty="0" err="1" smtClean="0"/>
              <a:t>correlator</a:t>
            </a:r>
            <a:r>
              <a:rPr lang="en-US" sz="1800" dirty="0"/>
              <a:t> </a:t>
            </a:r>
            <a:r>
              <a:rPr lang="en-US" sz="1800" dirty="0" smtClean="0"/>
              <a:t>produces a gauge-line (along n)</a:t>
            </a:r>
          </a:p>
          <a:p>
            <a:endParaRPr lang="en-US" sz="1800" dirty="0"/>
          </a:p>
          <a:p>
            <a:endParaRPr lang="en-US" sz="1800" dirty="0" smtClean="0"/>
          </a:p>
          <a:p>
            <a:pPr marL="0" indent="0">
              <a:buNone/>
            </a:pPr>
            <a:endParaRPr lang="en-US" sz="1800" dirty="0"/>
          </a:p>
          <a:p>
            <a:endParaRPr lang="en-US" sz="1800" dirty="0" smtClean="0"/>
          </a:p>
          <a:p>
            <a:r>
              <a:rPr lang="en-US" sz="1800" dirty="0" smtClean="0"/>
              <a:t>The lowest order contributions for soft gluons from two different </a:t>
            </a:r>
            <a:r>
              <a:rPr lang="en-US" sz="1800" dirty="0" err="1" smtClean="0"/>
              <a:t>correlators</a:t>
            </a:r>
            <a:r>
              <a:rPr lang="en-US" sz="1800" dirty="0" smtClean="0"/>
              <a:t> coupling to outgoing color-line </a:t>
            </a:r>
            <a:r>
              <a:rPr lang="en-US" sz="1800" dirty="0" err="1" smtClean="0"/>
              <a:t>resums</a:t>
            </a:r>
            <a:r>
              <a:rPr lang="en-US" sz="1800" dirty="0" smtClean="0"/>
              <a:t> into </a:t>
            </a:r>
            <a:r>
              <a:rPr lang="en-US" sz="1800" dirty="0" smtClean="0">
                <a:solidFill>
                  <a:srgbClr val="FF0000"/>
                </a:solidFill>
              </a:rPr>
              <a:t>gauge-knots</a:t>
            </a:r>
            <a:r>
              <a:rPr lang="en-US" sz="1800" dirty="0" smtClean="0"/>
              <a:t>:  shuffle product of all relevant gauge-lines from that (external initial/final state) line.</a:t>
            </a:r>
          </a:p>
          <a:p>
            <a:endParaRPr lang="en-US" sz="1800" dirty="0"/>
          </a:p>
          <a:p>
            <a:endParaRPr lang="en-US" sz="1800" dirty="0" smtClean="0"/>
          </a:p>
          <a:p>
            <a:endParaRPr lang="en-US" sz="1800" dirty="0"/>
          </a:p>
          <a:p>
            <a:endParaRPr lang="en-US" sz="1800" dirty="0" smtClean="0"/>
          </a:p>
          <a:p>
            <a:endParaRPr lang="en-US" sz="1800" dirty="0"/>
          </a:p>
          <a:p>
            <a:r>
              <a:rPr lang="en-US" sz="1800" dirty="0" smtClean="0"/>
              <a:t>Contributions of A</a:t>
            </a:r>
            <a:r>
              <a:rPr lang="en-US" sz="1800" baseline="30000" dirty="0" smtClean="0"/>
              <a:t>n</a:t>
            </a:r>
            <a:r>
              <a:rPr lang="en-US" sz="1800" dirty="0" smtClean="0"/>
              <a:t> gluons can be moved to incoming quark leg (and give gauge links for collinear TMDs). This does not work for A</a:t>
            </a:r>
            <a:r>
              <a:rPr lang="en-US" sz="1800" baseline="-25000" dirty="0" smtClean="0"/>
              <a:t>T</a:t>
            </a:r>
            <a:r>
              <a:rPr lang="en-US" sz="1800" dirty="0" smtClean="0"/>
              <a:t> gluons (no Ward identity and color factors!)</a:t>
            </a:r>
          </a:p>
          <a:p>
            <a:endParaRPr lang="en-US" sz="1800" dirty="0"/>
          </a:p>
          <a:p>
            <a:endParaRPr lang="en-US" sz="1800" dirty="0" smtClean="0"/>
          </a:p>
          <a:p>
            <a:endParaRPr lang="en-US" sz="1800" dirty="0"/>
          </a:p>
          <a:p>
            <a:pPr marL="0" indent="0">
              <a:buNone/>
            </a:pPr>
            <a:endParaRPr lang="en-US" sz="1800" dirty="0"/>
          </a:p>
        </p:txBody>
      </p:sp>
      <p:pic>
        <p:nvPicPr>
          <p:cNvPr id="855044" name="Picture 4" descr="gaugelink-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62200" y="4343400"/>
            <a:ext cx="6248400" cy="14015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gaugelink-13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6600" y="2057400"/>
            <a:ext cx="5334000" cy="952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39890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6"/>
          <p:cNvSpPr>
            <a:spLocks noGrp="1"/>
          </p:cNvSpPr>
          <p:nvPr>
            <p:ph type="sldNum" sz="quarter" idx="12"/>
          </p:nvPr>
        </p:nvSpPr>
        <p:spPr/>
        <p:txBody>
          <a:bodyPr/>
          <a:lstStyle/>
          <a:p>
            <a:pPr>
              <a:defRPr/>
            </a:pPr>
            <a:fld id="{86F568EF-3C46-524A-A453-74C0A9538704}" type="slidenum">
              <a:rPr lang="en-US"/>
              <a:pPr>
                <a:defRPr/>
              </a:pPr>
              <a:t>56</a:t>
            </a:fld>
            <a:endParaRPr lang="en-US"/>
          </a:p>
        </p:txBody>
      </p:sp>
      <p:sp>
        <p:nvSpPr>
          <p:cNvPr id="307202" name="Rectangle 2"/>
          <p:cNvSpPr>
            <a:spLocks noGrp="1" noChangeArrowheads="1"/>
          </p:cNvSpPr>
          <p:nvPr>
            <p:ph type="title"/>
          </p:nvPr>
        </p:nvSpPr>
        <p:spPr/>
        <p:txBody>
          <a:bodyPr/>
          <a:lstStyle/>
          <a:p>
            <a:pPr eaLnBrk="1" hangingPunct="1">
              <a:defRPr/>
            </a:pPr>
            <a:r>
              <a:rPr lang="en-US" dirty="0" smtClean="0">
                <a:latin typeface="+mn-lt"/>
                <a:cs typeface="+mj-cs"/>
              </a:rPr>
              <a:t>Which gauge links?</a:t>
            </a:r>
          </a:p>
        </p:txBody>
      </p:sp>
      <p:graphicFrame>
        <p:nvGraphicFramePr>
          <p:cNvPr id="47107" name="Object 3"/>
          <p:cNvGraphicFramePr>
            <a:graphicFrameLocks noGrp="1" noChangeAspect="1"/>
          </p:cNvGraphicFramePr>
          <p:nvPr>
            <p:ph sz="half" idx="1"/>
            <p:extLst>
              <p:ext uri="{D42A27DB-BD31-4B8C-83A1-F6EECF244321}">
                <p14:modId xmlns:p14="http://schemas.microsoft.com/office/powerpoint/2010/main" val="2857123607"/>
              </p:ext>
            </p:extLst>
          </p:nvPr>
        </p:nvGraphicFramePr>
        <p:xfrm>
          <a:off x="482600" y="1371600"/>
          <a:ext cx="7975600" cy="845514"/>
        </p:xfrm>
        <a:graphic>
          <a:graphicData uri="http://schemas.openxmlformats.org/presentationml/2006/ole">
            <mc:AlternateContent xmlns:mc="http://schemas.openxmlformats.org/markup-compatibility/2006">
              <mc:Choice xmlns:v="urn:schemas-microsoft-com:vml" Requires="v">
                <p:oleObj spid="_x0000_s117080" name="Equation" r:id="rId3" imgW="4432300" imgH="469900" progId="Equation.3">
                  <p:embed/>
                </p:oleObj>
              </mc:Choice>
              <mc:Fallback>
                <p:oleObj name="Equation" r:id="rId3" imgW="4432300" imgH="469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600" y="1371600"/>
                        <a:ext cx="7975600" cy="845514"/>
                      </a:xfrm>
                      <a:prstGeom prst="rect">
                        <a:avLst/>
                      </a:prstGeom>
                      <a:noFill/>
                      <a:ln>
                        <a:noFill/>
                      </a:ln>
                      <a:extLst/>
                    </p:spPr>
                  </p:pic>
                </p:oleObj>
              </mc:Fallback>
            </mc:AlternateContent>
          </a:graphicData>
        </a:graphic>
      </p:graphicFrame>
      <p:sp>
        <p:nvSpPr>
          <p:cNvPr id="307204" name="Rectangle 4"/>
          <p:cNvSpPr>
            <a:spLocks noChangeArrowheads="1"/>
          </p:cNvSpPr>
          <p:nvPr/>
        </p:nvSpPr>
        <p:spPr bwMode="auto">
          <a:xfrm>
            <a:off x="228600" y="2257425"/>
            <a:ext cx="838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90000"/>
              </a:lnSpc>
              <a:spcBef>
                <a:spcPct val="20000"/>
              </a:spcBef>
              <a:buClr>
                <a:srgbClr val="FF0000"/>
              </a:buClr>
              <a:buFont typeface="Wingdings" charset="2"/>
              <a:buChar char="u"/>
              <a:defRPr/>
            </a:pPr>
            <a:r>
              <a:rPr lang="en-US" dirty="0">
                <a:latin typeface="+mn-lt"/>
                <a:cs typeface="+mn-cs"/>
              </a:rPr>
              <a:t>The TMD gluon </a:t>
            </a:r>
            <a:r>
              <a:rPr lang="en-US" dirty="0" err="1">
                <a:latin typeface="+mn-lt"/>
                <a:cs typeface="+mn-cs"/>
              </a:rPr>
              <a:t>correlators</a:t>
            </a:r>
            <a:r>
              <a:rPr lang="en-US" dirty="0">
                <a:latin typeface="+mn-lt"/>
                <a:cs typeface="+mn-cs"/>
              </a:rPr>
              <a:t> contain </a:t>
            </a:r>
            <a:r>
              <a:rPr lang="en-US" dirty="0">
                <a:solidFill>
                  <a:srgbClr val="FF0000"/>
                </a:solidFill>
                <a:latin typeface="+mn-lt"/>
                <a:cs typeface="+mn-cs"/>
              </a:rPr>
              <a:t>two</a:t>
            </a:r>
            <a:r>
              <a:rPr lang="en-US" dirty="0">
                <a:latin typeface="+mn-lt"/>
                <a:cs typeface="+mn-cs"/>
              </a:rPr>
              <a:t> links, which can have different paths. Note that standard field displacement involves C = C</a:t>
            </a:r>
            <a:r>
              <a:rPr lang="ja-JP" altLang="en-US" dirty="0">
                <a:latin typeface="+mn-lt"/>
                <a:cs typeface="+mn-cs"/>
              </a:rPr>
              <a:t>’</a:t>
            </a:r>
            <a:r>
              <a:rPr lang="en-US" dirty="0">
                <a:latin typeface="+mn-lt"/>
                <a:cs typeface="+mn-cs"/>
              </a:rPr>
              <a:t> </a:t>
            </a:r>
          </a:p>
          <a:p>
            <a:pPr marL="342900" indent="-342900">
              <a:lnSpc>
                <a:spcPct val="90000"/>
              </a:lnSpc>
              <a:spcBef>
                <a:spcPct val="20000"/>
              </a:spcBef>
              <a:buClr>
                <a:srgbClr val="FF0000"/>
              </a:buClr>
              <a:buFont typeface="Wingdings" charset="2"/>
              <a:buChar char="u"/>
              <a:defRPr/>
            </a:pPr>
            <a:endParaRPr lang="en-US" dirty="0">
              <a:latin typeface="+mn-lt"/>
              <a:cs typeface="+mn-cs"/>
            </a:endParaRPr>
          </a:p>
          <a:p>
            <a:pPr marL="342900" indent="-342900">
              <a:lnSpc>
                <a:spcPct val="90000"/>
              </a:lnSpc>
              <a:spcBef>
                <a:spcPct val="20000"/>
              </a:spcBef>
              <a:buClr>
                <a:srgbClr val="FF0000"/>
              </a:buClr>
              <a:buFont typeface="Wingdings" charset="2"/>
              <a:buChar char="u"/>
              <a:defRPr/>
            </a:pPr>
            <a:endParaRPr lang="en-US" dirty="0">
              <a:latin typeface="+mn-lt"/>
              <a:cs typeface="+mn-cs"/>
            </a:endParaRPr>
          </a:p>
          <a:p>
            <a:pPr marL="342900" indent="-342900">
              <a:lnSpc>
                <a:spcPct val="90000"/>
              </a:lnSpc>
              <a:spcBef>
                <a:spcPct val="20000"/>
              </a:spcBef>
              <a:buClr>
                <a:srgbClr val="FF0000"/>
              </a:buClr>
              <a:buFont typeface="Wingdings" charset="2"/>
              <a:buChar char="u"/>
              <a:defRPr/>
            </a:pPr>
            <a:r>
              <a:rPr lang="en-US" dirty="0">
                <a:latin typeface="+mn-lt"/>
                <a:cs typeface="+mn-cs"/>
              </a:rPr>
              <a:t>Basic (simplest) gauge links for gluon TMD </a:t>
            </a:r>
            <a:r>
              <a:rPr lang="en-US" dirty="0" err="1">
                <a:latin typeface="+mn-lt"/>
                <a:cs typeface="+mn-cs"/>
              </a:rPr>
              <a:t>correlators</a:t>
            </a:r>
            <a:r>
              <a:rPr lang="en-US" dirty="0">
                <a:latin typeface="+mn-lt"/>
                <a:cs typeface="+mn-cs"/>
              </a:rPr>
              <a:t>:</a:t>
            </a:r>
          </a:p>
        </p:txBody>
      </p:sp>
      <p:graphicFrame>
        <p:nvGraphicFramePr>
          <p:cNvPr id="47109" name="Object 5"/>
          <p:cNvGraphicFramePr>
            <a:graphicFrameLocks noGrp="1" noChangeAspect="1"/>
          </p:cNvGraphicFramePr>
          <p:nvPr>
            <p:ph sz="half" idx="2"/>
            <p:extLst>
              <p:ext uri="{D42A27DB-BD31-4B8C-83A1-F6EECF244321}">
                <p14:modId xmlns:p14="http://schemas.microsoft.com/office/powerpoint/2010/main" val="3790296430"/>
              </p:ext>
            </p:extLst>
          </p:nvPr>
        </p:nvGraphicFramePr>
        <p:xfrm>
          <a:off x="1143000" y="2895600"/>
          <a:ext cx="3223263" cy="457200"/>
        </p:xfrm>
        <a:graphic>
          <a:graphicData uri="http://schemas.openxmlformats.org/presentationml/2006/ole">
            <mc:AlternateContent xmlns:mc="http://schemas.openxmlformats.org/markup-compatibility/2006">
              <mc:Choice xmlns:v="urn:schemas-microsoft-com:vml" Requires="v">
                <p:oleObj spid="_x0000_s117081" name="Equation" r:id="rId5" imgW="1790700" imgH="254000" progId="Equation.3">
                  <p:embed/>
                </p:oleObj>
              </mc:Choice>
              <mc:Fallback>
                <p:oleObj name="Equation" r:id="rId5" imgW="1790700" imgH="254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2895600"/>
                        <a:ext cx="3223263" cy="457200"/>
                      </a:xfrm>
                      <a:prstGeom prst="rect">
                        <a:avLst/>
                      </a:prstGeom>
                      <a:noFill/>
                      <a:ln>
                        <a:noFill/>
                      </a:ln>
                      <a:extLst/>
                    </p:spPr>
                  </p:pic>
                </p:oleObj>
              </mc:Fallback>
            </mc:AlternateContent>
          </a:graphicData>
        </a:graphic>
      </p:graphicFrame>
      <p:pic>
        <p:nvPicPr>
          <p:cNvPr id="47110" name="Picture 6" descr="link5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4086225"/>
            <a:ext cx="28194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7" descr="link5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0200" y="4038600"/>
            <a:ext cx="2819400"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8" descr="link5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0200" y="5105400"/>
            <a:ext cx="2859088"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9" descr="link5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1200" y="5133975"/>
            <a:ext cx="27432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10" name="Text Box 10"/>
          <p:cNvSpPr txBox="1">
            <a:spLocks noChangeArrowheads="1"/>
          </p:cNvSpPr>
          <p:nvPr/>
        </p:nvSpPr>
        <p:spPr bwMode="auto">
          <a:xfrm>
            <a:off x="685800" y="4495800"/>
            <a:ext cx="9797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err="1">
                <a:solidFill>
                  <a:srgbClr val="FF0000"/>
                </a:solidFill>
                <a:latin typeface="Symbol"/>
                <a:cs typeface="+mn-cs"/>
                <a:sym typeface="Wingdings" charset="0"/>
              </a:rPr>
              <a:t>F</a:t>
            </a:r>
            <a:r>
              <a:rPr lang="en-US" sz="2000" b="1" baseline="-25000" dirty="0" err="1">
                <a:solidFill>
                  <a:srgbClr val="FF0000"/>
                </a:solidFill>
                <a:latin typeface="+mn-lt"/>
                <a:cs typeface="+mn-cs"/>
                <a:sym typeface="Wingdings" charset="0"/>
              </a:rPr>
              <a:t>g</a:t>
            </a:r>
            <a:r>
              <a:rPr lang="en-US" sz="2000" b="1" baseline="30000" dirty="0">
                <a:solidFill>
                  <a:srgbClr val="FF0000"/>
                </a:solidFill>
                <a:cs typeface="+mn-cs"/>
                <a:sym typeface="Wingdings" charset="0"/>
              </a:rPr>
              <a:t>[+,+]</a:t>
            </a:r>
            <a:endParaRPr lang="en-GB" sz="2000" b="1" baseline="30000" dirty="0">
              <a:solidFill>
                <a:srgbClr val="FF0000"/>
              </a:solidFill>
              <a:cs typeface="+mn-cs"/>
              <a:sym typeface="Wingdings" charset="0"/>
            </a:endParaRPr>
          </a:p>
        </p:txBody>
      </p:sp>
      <p:sp>
        <p:nvSpPr>
          <p:cNvPr id="307211" name="Text Box 11"/>
          <p:cNvSpPr txBox="1">
            <a:spLocks noChangeArrowheads="1"/>
          </p:cNvSpPr>
          <p:nvPr/>
        </p:nvSpPr>
        <p:spPr bwMode="auto">
          <a:xfrm>
            <a:off x="4724400" y="4419600"/>
            <a:ext cx="8441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err="1">
                <a:solidFill>
                  <a:srgbClr val="FF0000"/>
                </a:solidFill>
                <a:latin typeface="Symbol"/>
                <a:cs typeface="+mn-cs"/>
                <a:sym typeface="Wingdings" charset="0"/>
              </a:rPr>
              <a:t>F</a:t>
            </a:r>
            <a:r>
              <a:rPr lang="en-US" sz="2000" b="1" baseline="-25000" dirty="0" err="1">
                <a:solidFill>
                  <a:srgbClr val="FF0000"/>
                </a:solidFill>
                <a:latin typeface="+mn-lt"/>
                <a:cs typeface="+mn-cs"/>
                <a:sym typeface="Wingdings" charset="0"/>
              </a:rPr>
              <a:t>g</a:t>
            </a:r>
            <a:r>
              <a:rPr lang="en-US" sz="2000" b="1" baseline="30000" dirty="0">
                <a:solidFill>
                  <a:srgbClr val="FF0000"/>
                </a:solidFill>
                <a:cs typeface="+mn-cs"/>
                <a:sym typeface="Wingdings" charset="0"/>
              </a:rPr>
              <a:t>[-,-]</a:t>
            </a:r>
            <a:endParaRPr lang="en-GB" sz="2000" b="1" baseline="30000" dirty="0">
              <a:solidFill>
                <a:srgbClr val="FF0000"/>
              </a:solidFill>
              <a:cs typeface="+mn-cs"/>
              <a:sym typeface="Wingdings" charset="0"/>
            </a:endParaRPr>
          </a:p>
        </p:txBody>
      </p:sp>
      <p:sp>
        <p:nvSpPr>
          <p:cNvPr id="307212" name="Text Box 12"/>
          <p:cNvSpPr txBox="1">
            <a:spLocks noChangeArrowheads="1"/>
          </p:cNvSpPr>
          <p:nvPr/>
        </p:nvSpPr>
        <p:spPr bwMode="auto">
          <a:xfrm>
            <a:off x="685800" y="5486400"/>
            <a:ext cx="9286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b="1" dirty="0" err="1">
                <a:solidFill>
                  <a:srgbClr val="FF0000"/>
                </a:solidFill>
                <a:latin typeface="Symbol"/>
                <a:cs typeface="+mn-cs"/>
                <a:sym typeface="Wingdings" charset="0"/>
              </a:rPr>
              <a:t>F</a:t>
            </a:r>
            <a:r>
              <a:rPr lang="en-US" sz="2000" b="1" baseline="-25000" dirty="0" err="1">
                <a:solidFill>
                  <a:srgbClr val="FF0000"/>
                </a:solidFill>
                <a:latin typeface="+mn-lt"/>
                <a:cs typeface="+mn-cs"/>
                <a:sym typeface="Wingdings" charset="0"/>
              </a:rPr>
              <a:t>g</a:t>
            </a:r>
            <a:r>
              <a:rPr lang="en-US" sz="2000" b="1" baseline="30000" dirty="0">
                <a:solidFill>
                  <a:srgbClr val="FF0000"/>
                </a:solidFill>
                <a:cs typeface="+mn-cs"/>
                <a:sym typeface="Wingdings" charset="0"/>
              </a:rPr>
              <a:t>[+,-]</a:t>
            </a:r>
            <a:endParaRPr lang="en-GB" sz="2000" b="1" baseline="30000" dirty="0">
              <a:solidFill>
                <a:srgbClr val="FF0000"/>
              </a:solidFill>
              <a:cs typeface="+mn-cs"/>
              <a:sym typeface="Wingdings" charset="0"/>
            </a:endParaRPr>
          </a:p>
        </p:txBody>
      </p:sp>
      <p:sp>
        <p:nvSpPr>
          <p:cNvPr id="307213" name="Text Box 13"/>
          <p:cNvSpPr txBox="1">
            <a:spLocks noChangeArrowheads="1"/>
          </p:cNvSpPr>
          <p:nvPr/>
        </p:nvSpPr>
        <p:spPr bwMode="auto">
          <a:xfrm>
            <a:off x="4800600" y="5486400"/>
            <a:ext cx="9156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err="1">
                <a:solidFill>
                  <a:srgbClr val="FF0000"/>
                </a:solidFill>
                <a:latin typeface="Symbol"/>
                <a:cs typeface="+mn-cs"/>
                <a:sym typeface="Wingdings" charset="0"/>
              </a:rPr>
              <a:t>F</a:t>
            </a:r>
            <a:r>
              <a:rPr lang="en-US" sz="2000" b="1" baseline="-25000" dirty="0" err="1">
                <a:solidFill>
                  <a:srgbClr val="FF0000"/>
                </a:solidFill>
                <a:latin typeface="+mn-lt"/>
                <a:cs typeface="+mn-cs"/>
                <a:sym typeface="Wingdings" charset="0"/>
              </a:rPr>
              <a:t>g</a:t>
            </a:r>
            <a:r>
              <a:rPr lang="en-US" sz="2000" b="1" baseline="30000" dirty="0">
                <a:solidFill>
                  <a:srgbClr val="FF0000"/>
                </a:solidFill>
                <a:cs typeface="+mn-cs"/>
                <a:sym typeface="Wingdings" charset="0"/>
              </a:rPr>
              <a:t>[-,+]</a:t>
            </a:r>
            <a:endParaRPr lang="en-GB" sz="2000" b="1" baseline="30000" dirty="0">
              <a:solidFill>
                <a:srgbClr val="FF0000"/>
              </a:solidFill>
              <a:cs typeface="+mn-cs"/>
              <a:sym typeface="Wingdings" charset="0"/>
            </a:endParaRPr>
          </a:p>
        </p:txBody>
      </p:sp>
      <p:sp>
        <p:nvSpPr>
          <p:cNvPr id="307214" name="Rectangle 14"/>
          <p:cNvSpPr>
            <a:spLocks noChangeArrowheads="1"/>
          </p:cNvSpPr>
          <p:nvPr/>
        </p:nvSpPr>
        <p:spPr bwMode="auto">
          <a:xfrm>
            <a:off x="381000" y="1371600"/>
            <a:ext cx="8229600" cy="838200"/>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7" name="TextBox 16"/>
          <p:cNvSpPr txBox="1"/>
          <p:nvPr/>
        </p:nvSpPr>
        <p:spPr>
          <a:xfrm>
            <a:off x="0" y="6334780"/>
            <a:ext cx="4876800" cy="523220"/>
          </a:xfrm>
          <a:prstGeom prst="rect">
            <a:avLst/>
          </a:prstGeom>
          <a:solidFill>
            <a:schemeClr val="accent6">
              <a:lumMod val="20000"/>
              <a:lumOff val="80000"/>
            </a:schemeClr>
          </a:solidFill>
          <a:effectLst>
            <a:outerShdw blurRad="50800" dist="38100" dir="2700000" algn="tl" rotWithShape="0">
              <a:srgbClr val="000000">
                <a:alpha val="43000"/>
              </a:srgbClr>
            </a:outerShdw>
          </a:effectLst>
        </p:spPr>
        <p:txBody>
          <a:bodyPr wrap="square">
            <a:spAutoFit/>
          </a:bodyPr>
          <a:lstStyle/>
          <a:p>
            <a:pPr>
              <a:defRPr/>
            </a:pPr>
            <a:r>
              <a:rPr lang="en-US" sz="1400" dirty="0">
                <a:latin typeface="+mn-lt"/>
              </a:rPr>
              <a:t>C </a:t>
            </a:r>
            <a:r>
              <a:rPr lang="en-US" sz="1400" dirty="0" err="1">
                <a:latin typeface="+mn-lt"/>
              </a:rPr>
              <a:t>Bomhof</a:t>
            </a:r>
            <a:r>
              <a:rPr lang="en-US" sz="1400" dirty="0">
                <a:latin typeface="+mn-lt"/>
              </a:rPr>
              <a:t>, PJM, F </a:t>
            </a:r>
            <a:r>
              <a:rPr lang="en-US" sz="1400" dirty="0" err="1">
                <a:latin typeface="+mn-lt"/>
              </a:rPr>
              <a:t>Pijlman</a:t>
            </a:r>
            <a:r>
              <a:rPr lang="en-US" sz="1400" dirty="0">
                <a:latin typeface="+mn-lt"/>
              </a:rPr>
              <a:t>; EPJ C 47 (2006) 147</a:t>
            </a:r>
          </a:p>
          <a:p>
            <a:pPr>
              <a:defRPr/>
            </a:pPr>
            <a:r>
              <a:rPr lang="en-US" sz="1400" dirty="0">
                <a:latin typeface="+mn-lt"/>
              </a:rPr>
              <a:t>F Dominguez, B-W Xiao, F Yuan, PRL 106 (2011) 022301 </a:t>
            </a:r>
          </a:p>
        </p:txBody>
      </p:sp>
      <p:grpSp>
        <p:nvGrpSpPr>
          <p:cNvPr id="9" name="Group 8"/>
          <p:cNvGrpSpPr/>
          <p:nvPr/>
        </p:nvGrpSpPr>
        <p:grpSpPr>
          <a:xfrm>
            <a:off x="5791200" y="3429000"/>
            <a:ext cx="3048000" cy="3307795"/>
            <a:chOff x="5791200" y="3429000"/>
            <a:chExt cx="3048000" cy="3307795"/>
          </a:xfrm>
        </p:grpSpPr>
        <p:cxnSp>
          <p:nvCxnSpPr>
            <p:cNvPr id="18" name="Straight Arrow Connector 17"/>
            <p:cNvCxnSpPr>
              <a:stCxn id="2" idx="2"/>
            </p:cNvCxnSpPr>
            <p:nvPr/>
          </p:nvCxnSpPr>
          <p:spPr bwMode="auto">
            <a:xfrm flipH="1">
              <a:off x="7772400" y="3890963"/>
              <a:ext cx="228600" cy="45243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bwMode="auto">
            <a:xfrm flipV="1">
              <a:off x="6553200" y="5943601"/>
              <a:ext cx="0" cy="4572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bwMode="auto">
            <a:xfrm flipH="1">
              <a:off x="7162800" y="3429000"/>
              <a:ext cx="1676400" cy="461963"/>
            </a:xfrm>
            <a:prstGeom prst="rect">
              <a:avLst/>
            </a:prstGeom>
            <a:solidFill>
              <a:srgbClr val="FFFAB7"/>
            </a:solidFill>
          </p:spPr>
          <p:txBody>
            <a:bodyPr>
              <a:spAutoFit/>
            </a:bodyPr>
            <a:lstStyle/>
            <a:p>
              <a:pPr>
                <a:defRPr/>
              </a:pPr>
              <a:r>
                <a:rPr lang="en-US" dirty="0">
                  <a:latin typeface="+mn-lt"/>
                </a:rPr>
                <a:t>   </a:t>
              </a:r>
              <a:r>
                <a:rPr lang="en-US" dirty="0" err="1">
                  <a:latin typeface="+mn-lt"/>
                </a:rPr>
                <a:t>gg</a:t>
              </a:r>
              <a:r>
                <a:rPr lang="en-US" dirty="0">
                  <a:latin typeface="+mn-lt"/>
                </a:rPr>
                <a:t> </a:t>
              </a:r>
              <a:r>
                <a:rPr lang="en-US" dirty="0">
                  <a:latin typeface="Wingdings"/>
                  <a:ea typeface="Wingdings"/>
                  <a:cs typeface="Wingdings"/>
                  <a:sym typeface="Wingdings"/>
                </a:rPr>
                <a:t></a:t>
              </a:r>
              <a:r>
                <a:rPr lang="en-US" dirty="0">
                  <a:sym typeface="Wingdings"/>
                </a:rPr>
                <a:t> </a:t>
              </a:r>
              <a:r>
                <a:rPr lang="en-US" dirty="0">
                  <a:latin typeface="+mn-lt"/>
                  <a:sym typeface="Wingdings"/>
                </a:rPr>
                <a:t>H</a:t>
              </a:r>
              <a:endParaRPr lang="en-US" dirty="0"/>
            </a:p>
          </p:txBody>
        </p:sp>
        <p:grpSp>
          <p:nvGrpSpPr>
            <p:cNvPr id="7" name="Group 6"/>
            <p:cNvGrpSpPr/>
            <p:nvPr/>
          </p:nvGrpSpPr>
          <p:grpSpPr>
            <a:xfrm>
              <a:off x="5791200" y="6367463"/>
              <a:ext cx="1981200" cy="369332"/>
              <a:chOff x="5791200" y="6367463"/>
              <a:chExt cx="1981200" cy="369332"/>
            </a:xfrm>
          </p:grpSpPr>
          <p:sp>
            <p:nvSpPr>
              <p:cNvPr id="23" name="TextBox 22"/>
              <p:cNvSpPr txBox="1"/>
              <p:nvPr/>
            </p:nvSpPr>
            <p:spPr bwMode="auto">
              <a:xfrm flipH="1">
                <a:off x="5791200" y="6367463"/>
                <a:ext cx="1981200" cy="369332"/>
              </a:xfrm>
              <a:prstGeom prst="rect">
                <a:avLst/>
              </a:prstGeom>
              <a:solidFill>
                <a:srgbClr val="FFFAB7"/>
              </a:solidFill>
            </p:spPr>
            <p:txBody>
              <a:bodyPr wrap="square">
                <a:spAutoFit/>
              </a:bodyPr>
              <a:lstStyle/>
              <a:p>
                <a:pPr>
                  <a:defRPr/>
                </a:pPr>
                <a:r>
                  <a:rPr lang="en-US" dirty="0">
                    <a:latin typeface="+mn-lt"/>
                  </a:rPr>
                  <a:t> in </a:t>
                </a:r>
                <a:r>
                  <a:rPr lang="en-US" dirty="0" err="1" smtClean="0">
                    <a:latin typeface="+mn-lt"/>
                  </a:rPr>
                  <a:t>gg</a:t>
                </a:r>
                <a:r>
                  <a:rPr lang="en-US" dirty="0" smtClean="0">
                    <a:latin typeface="+mn-lt"/>
                  </a:rPr>
                  <a:t>  </a:t>
                </a:r>
                <a:r>
                  <a:rPr lang="en-US" dirty="0" smtClean="0">
                    <a:latin typeface="Wingdings"/>
                    <a:ea typeface="Wingdings"/>
                    <a:cs typeface="Wingdings"/>
                    <a:sym typeface="Wingdings"/>
                  </a:rPr>
                  <a:t></a:t>
                </a:r>
                <a:r>
                  <a:rPr lang="en-US" dirty="0" smtClean="0">
                    <a:sym typeface="Wingdings"/>
                  </a:rPr>
                  <a:t> </a:t>
                </a:r>
                <a:r>
                  <a:rPr lang="en-US" dirty="0" smtClean="0">
                    <a:latin typeface="+mn-lt"/>
                    <a:sym typeface="Wingdings"/>
                  </a:rPr>
                  <a:t>QQ </a:t>
                </a:r>
                <a:endParaRPr lang="en-US" dirty="0"/>
              </a:p>
            </p:txBody>
          </p:sp>
          <p:cxnSp>
            <p:nvCxnSpPr>
              <p:cNvPr id="4" name="Straight Connector 3"/>
              <p:cNvCxnSpPr/>
              <p:nvPr/>
            </p:nvCxnSpPr>
            <p:spPr>
              <a:xfrm>
                <a:off x="7086600" y="6400800"/>
                <a:ext cx="1524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41418863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Which gauge links?</a:t>
            </a:r>
            <a:endParaRPr lang="en-US" dirty="0"/>
          </a:p>
        </p:txBody>
      </p:sp>
      <p:sp>
        <p:nvSpPr>
          <p:cNvPr id="3" name="Content Placeholder 2"/>
          <p:cNvSpPr>
            <a:spLocks noGrp="1"/>
          </p:cNvSpPr>
          <p:nvPr>
            <p:ph sz="half" idx="1"/>
          </p:nvPr>
        </p:nvSpPr>
        <p:spPr>
          <a:xfrm>
            <a:off x="228600" y="1371600"/>
            <a:ext cx="8763000" cy="4754563"/>
          </a:xfrm>
        </p:spPr>
        <p:txBody>
          <a:bodyPr/>
          <a:lstStyle/>
          <a:p>
            <a:pPr>
              <a:defRPr/>
            </a:pPr>
            <a:r>
              <a:rPr lang="en-US" sz="1800" dirty="0" smtClean="0"/>
              <a:t>With more (initial state) hadrons color gets entangled, e.g. in </a:t>
            </a:r>
            <a:r>
              <a:rPr lang="en-US" sz="1800" dirty="0" err="1" smtClean="0"/>
              <a:t>pp</a:t>
            </a:r>
            <a:endParaRPr lang="en-US" sz="1800" dirty="0" smtClean="0"/>
          </a:p>
          <a:p>
            <a:pPr>
              <a:defRPr/>
            </a:pPr>
            <a:endParaRPr lang="en-US" sz="1800" dirty="0" smtClean="0"/>
          </a:p>
          <a:p>
            <a:pPr>
              <a:defRPr/>
            </a:pPr>
            <a:endParaRPr lang="en-US" sz="1800" dirty="0" smtClean="0"/>
          </a:p>
          <a:p>
            <a:pPr>
              <a:defRPr/>
            </a:pPr>
            <a:endParaRPr lang="en-US" sz="1800" dirty="0"/>
          </a:p>
          <a:p>
            <a:pPr>
              <a:defRPr/>
            </a:pPr>
            <a:endParaRPr lang="en-US" sz="1800" dirty="0" smtClean="0"/>
          </a:p>
          <a:p>
            <a:pPr>
              <a:defRPr/>
            </a:pPr>
            <a:endParaRPr lang="en-US" sz="1800" dirty="0"/>
          </a:p>
          <a:p>
            <a:pPr>
              <a:defRPr/>
            </a:pPr>
            <a:r>
              <a:rPr lang="en-US" sz="1800" dirty="0" smtClean="0"/>
              <a:t>Gauge knot U</a:t>
            </a:r>
            <a:r>
              <a:rPr lang="en-US" sz="1800" baseline="-25000" dirty="0" smtClean="0"/>
              <a:t>+</a:t>
            </a:r>
            <a:r>
              <a:rPr lang="en-US" sz="1800" dirty="0" smtClean="0"/>
              <a:t>[p</a:t>
            </a:r>
            <a:r>
              <a:rPr lang="en-US" sz="1800" baseline="-25000" dirty="0" smtClean="0"/>
              <a:t>1</a:t>
            </a:r>
            <a:r>
              <a:rPr lang="en-US" sz="1800" dirty="0" smtClean="0"/>
              <a:t>,p</a:t>
            </a:r>
            <a:r>
              <a:rPr lang="en-US" sz="1800" baseline="-25000" dirty="0" smtClean="0"/>
              <a:t>2</a:t>
            </a:r>
            <a:r>
              <a:rPr lang="en-US" sz="1800" dirty="0" smtClean="0"/>
              <a:t>,…]</a:t>
            </a:r>
          </a:p>
          <a:p>
            <a:pPr>
              <a:defRPr/>
            </a:pPr>
            <a:endParaRPr lang="en-US" sz="1800" dirty="0"/>
          </a:p>
          <a:p>
            <a:pPr>
              <a:defRPr/>
            </a:pPr>
            <a:endParaRPr lang="en-US" sz="1800" dirty="0" smtClean="0"/>
          </a:p>
          <a:p>
            <a:pPr marL="0" indent="0">
              <a:buFontTx/>
              <a:buNone/>
              <a:defRPr/>
            </a:pPr>
            <a:endParaRPr lang="en-US" sz="1800" dirty="0" smtClean="0"/>
          </a:p>
          <a:p>
            <a:pPr>
              <a:defRPr/>
            </a:pPr>
            <a:r>
              <a:rPr lang="en-US" sz="1800" dirty="0" smtClean="0"/>
              <a:t>Outgoing color contributes to a future pointing gauge link in </a:t>
            </a:r>
            <a:r>
              <a:rPr lang="en-US" sz="1800" dirty="0" smtClean="0">
                <a:latin typeface="Symbol" charset="2"/>
                <a:cs typeface="Symbol" charset="2"/>
              </a:rPr>
              <a:t>F</a:t>
            </a:r>
            <a:r>
              <a:rPr lang="en-US" sz="1800" dirty="0" smtClean="0"/>
              <a:t>(p</a:t>
            </a:r>
            <a:r>
              <a:rPr lang="en-US" sz="1800" baseline="-25000" dirty="0"/>
              <a:t>2</a:t>
            </a:r>
            <a:r>
              <a:rPr lang="en-US" sz="1800" dirty="0" smtClean="0"/>
              <a:t>) and future pointing part of a gauge loop in the gauge link for </a:t>
            </a:r>
            <a:r>
              <a:rPr lang="en-US" sz="1800" dirty="0" smtClean="0">
                <a:latin typeface="Symbol" charset="2"/>
                <a:cs typeface="Symbol" charset="2"/>
              </a:rPr>
              <a:t>F</a:t>
            </a:r>
            <a:r>
              <a:rPr lang="en-US" sz="1800" dirty="0" smtClean="0"/>
              <a:t>(p</a:t>
            </a:r>
            <a:r>
              <a:rPr lang="en-US" sz="1800" baseline="-25000" dirty="0"/>
              <a:t>1</a:t>
            </a:r>
            <a:r>
              <a:rPr lang="en-US" sz="1800" dirty="0" smtClean="0"/>
              <a:t>)</a:t>
            </a:r>
          </a:p>
          <a:p>
            <a:pPr>
              <a:defRPr/>
            </a:pPr>
            <a:endParaRPr lang="en-US" sz="1800" dirty="0" smtClean="0"/>
          </a:p>
          <a:p>
            <a:pPr>
              <a:defRPr/>
            </a:pPr>
            <a:r>
              <a:rPr lang="en-US" sz="1800" dirty="0" smtClean="0"/>
              <a:t>This causes trouble with factorization</a:t>
            </a:r>
            <a:endParaRPr lang="en-US" sz="1800" dirty="0"/>
          </a:p>
        </p:txBody>
      </p:sp>
      <p:sp>
        <p:nvSpPr>
          <p:cNvPr id="5" name="Slide Number Placeholder 4"/>
          <p:cNvSpPr>
            <a:spLocks noGrp="1"/>
          </p:cNvSpPr>
          <p:nvPr>
            <p:ph type="sldNum" sz="quarter" idx="12"/>
          </p:nvPr>
        </p:nvSpPr>
        <p:spPr/>
        <p:txBody>
          <a:bodyPr/>
          <a:lstStyle/>
          <a:p>
            <a:pPr>
              <a:defRPr/>
            </a:pPr>
            <a:fld id="{4A491E86-6901-E94C-AEC3-5078EE088720}" type="slidenum">
              <a:rPr lang="en-US" smtClean="0"/>
              <a:pPr>
                <a:defRPr/>
              </a:pPr>
              <a:t>57</a:t>
            </a:fld>
            <a:endParaRPr lang="en-US"/>
          </a:p>
        </p:txBody>
      </p:sp>
      <p:pic>
        <p:nvPicPr>
          <p:cNvPr id="49157" name="Picture 3" descr="qq_scattering_empty_verbreed_gauge_connections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981200"/>
            <a:ext cx="259080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0" y="6534332"/>
            <a:ext cx="3581400" cy="304800"/>
          </a:xfrm>
          <a:prstGeom prst="rect">
            <a:avLst/>
          </a:prstGeom>
          <a:solidFill>
            <a:schemeClr val="accent6">
              <a:lumMod val="20000"/>
              <a:lumOff val="80000"/>
            </a:schemeClr>
          </a:solidFill>
          <a:effectLst>
            <a:outerShdw blurRad="50800" dist="38100" dir="2700000" algn="tl" rotWithShape="0">
              <a:srgbClr val="000000">
                <a:alpha val="43000"/>
              </a:srgbClr>
            </a:outerShdw>
          </a:effectLst>
        </p:spPr>
        <p:txBody>
          <a:bodyPr wrap="square">
            <a:spAutoFit/>
          </a:bodyPr>
          <a:lstStyle/>
          <a:p>
            <a:pPr>
              <a:defRPr/>
            </a:pPr>
            <a:r>
              <a:rPr lang="en-US" sz="1400" dirty="0"/>
              <a:t>T.C. Rogers, PJM, PR D81 (2010) 094006</a:t>
            </a:r>
          </a:p>
        </p:txBody>
      </p:sp>
      <p:cxnSp>
        <p:nvCxnSpPr>
          <p:cNvPr id="8" name="Straight Arrow Connector 7"/>
          <p:cNvCxnSpPr/>
          <p:nvPr/>
        </p:nvCxnSpPr>
        <p:spPr>
          <a:xfrm flipV="1">
            <a:off x="3276600" y="3124200"/>
            <a:ext cx="1524000"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490018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Which gauge links?</a:t>
            </a:r>
            <a:endParaRPr lang="en-US" dirty="0"/>
          </a:p>
        </p:txBody>
      </p:sp>
      <p:sp>
        <p:nvSpPr>
          <p:cNvPr id="4" name="Content Placeholder 3"/>
          <p:cNvSpPr>
            <a:spLocks noGrp="1"/>
          </p:cNvSpPr>
          <p:nvPr>
            <p:ph sz="half" idx="2"/>
          </p:nvPr>
        </p:nvSpPr>
        <p:spPr>
          <a:xfrm>
            <a:off x="381000" y="1371600"/>
            <a:ext cx="8534400" cy="4754563"/>
          </a:xfrm>
        </p:spPr>
        <p:txBody>
          <a:bodyPr/>
          <a:lstStyle/>
          <a:p>
            <a:pPr>
              <a:defRPr/>
            </a:pPr>
            <a:endParaRPr lang="en-US" sz="1800" dirty="0" smtClean="0"/>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endParaRPr lang="en-US" sz="1800" dirty="0"/>
          </a:p>
          <a:p>
            <a:pPr marL="0" indent="0">
              <a:buFontTx/>
              <a:buNone/>
              <a:defRPr/>
            </a:pPr>
            <a:endParaRPr lang="en-US" sz="1800" dirty="0"/>
          </a:p>
          <a:p>
            <a:pPr>
              <a:defRPr/>
            </a:pPr>
            <a:endParaRPr lang="en-US" sz="1800" dirty="0" smtClean="0"/>
          </a:p>
          <a:p>
            <a:pPr>
              <a:defRPr/>
            </a:pPr>
            <a:r>
              <a:rPr lang="en-US" sz="1800" dirty="0" smtClean="0"/>
              <a:t>Can be color-detangled if only </a:t>
            </a:r>
            <a:r>
              <a:rPr lang="en-US" sz="1800" dirty="0" err="1" smtClean="0"/>
              <a:t>p</a:t>
            </a:r>
            <a:r>
              <a:rPr lang="en-US" sz="1800" baseline="-25000" dirty="0" err="1" smtClean="0"/>
              <a:t>T</a:t>
            </a:r>
            <a:r>
              <a:rPr lang="en-US" sz="1800" dirty="0" smtClean="0"/>
              <a:t> of one </a:t>
            </a:r>
            <a:r>
              <a:rPr lang="en-US" sz="1800" dirty="0" err="1" smtClean="0"/>
              <a:t>correlator</a:t>
            </a:r>
            <a:r>
              <a:rPr lang="en-US" sz="1800" dirty="0" smtClean="0"/>
              <a:t> is relevant (using polarization, …) but must include Wilson loops in final U</a:t>
            </a:r>
            <a:endParaRPr lang="en-US" sz="1800" dirty="0"/>
          </a:p>
        </p:txBody>
      </p:sp>
      <p:sp>
        <p:nvSpPr>
          <p:cNvPr id="5" name="Slide Number Placeholder 4"/>
          <p:cNvSpPr>
            <a:spLocks noGrp="1"/>
          </p:cNvSpPr>
          <p:nvPr>
            <p:ph type="sldNum" sz="quarter" idx="12"/>
          </p:nvPr>
        </p:nvSpPr>
        <p:spPr/>
        <p:txBody>
          <a:bodyPr/>
          <a:lstStyle/>
          <a:p>
            <a:pPr>
              <a:defRPr/>
            </a:pPr>
            <a:fld id="{4A491E86-6901-E94C-AEC3-5078EE088720}" type="slidenum">
              <a:rPr lang="en-US" smtClean="0"/>
              <a:pPr>
                <a:defRPr/>
              </a:pPr>
              <a:t>58</a:t>
            </a:fld>
            <a:endParaRPr lang="en-US"/>
          </a:p>
        </p:txBody>
      </p:sp>
      <p:grpSp>
        <p:nvGrpSpPr>
          <p:cNvPr id="49158" name="Group 32"/>
          <p:cNvGrpSpPr>
            <a:grpSpLocks/>
          </p:cNvGrpSpPr>
          <p:nvPr/>
        </p:nvGrpSpPr>
        <p:grpSpPr bwMode="auto">
          <a:xfrm>
            <a:off x="685800" y="1524000"/>
            <a:ext cx="5486400" cy="3040929"/>
            <a:chOff x="0" y="857"/>
            <a:chExt cx="3600" cy="2150"/>
          </a:xfrm>
        </p:grpSpPr>
        <p:grpSp>
          <p:nvGrpSpPr>
            <p:cNvPr id="49161" name="Group 27"/>
            <p:cNvGrpSpPr>
              <a:grpSpLocks/>
            </p:cNvGrpSpPr>
            <p:nvPr/>
          </p:nvGrpSpPr>
          <p:grpSpPr bwMode="auto">
            <a:xfrm>
              <a:off x="0" y="857"/>
              <a:ext cx="3600" cy="2150"/>
              <a:chOff x="144" y="905"/>
              <a:chExt cx="3600" cy="2150"/>
            </a:xfrm>
          </p:grpSpPr>
          <p:pic>
            <p:nvPicPr>
              <p:cNvPr id="49166" name="Picture 9" descr="qq_scattering_empty_verbreed_gauge_connec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 y="1068"/>
                <a:ext cx="1920" cy="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9167" name="Object 10"/>
              <p:cNvGraphicFramePr>
                <a:graphicFrameLocks noChangeAspect="1"/>
              </p:cNvGraphicFramePr>
              <p:nvPr>
                <p:extLst>
                  <p:ext uri="{D42A27DB-BD31-4B8C-83A1-F6EECF244321}">
                    <p14:modId xmlns:p14="http://schemas.microsoft.com/office/powerpoint/2010/main" val="4125805995"/>
                  </p:ext>
                </p:extLst>
              </p:nvPr>
            </p:nvGraphicFramePr>
            <p:xfrm>
              <a:off x="1344" y="2798"/>
              <a:ext cx="1192" cy="257"/>
            </p:xfrm>
            <a:graphic>
              <a:graphicData uri="http://schemas.openxmlformats.org/presentationml/2006/ole">
                <mc:AlternateContent xmlns:mc="http://schemas.openxmlformats.org/markup-compatibility/2006">
                  <mc:Choice xmlns:v="urn:schemas-microsoft-com:vml" Requires="v">
                    <p:oleObj spid="_x0000_s234661" name="Equation" r:id="rId5" imgW="1117600" imgH="241300" progId="Equation.3">
                      <p:embed/>
                    </p:oleObj>
                  </mc:Choice>
                  <mc:Fallback>
                    <p:oleObj name="Equation" r:id="rId5" imgW="1117600" imgH="241300" progId="Equation.3">
                      <p:embed/>
                      <p:pic>
                        <p:nvPicPr>
                          <p:cNvPr id="0" name=""/>
                          <p:cNvPicPr>
                            <a:picLocks noChangeAspect="1" noChangeArrowheads="1"/>
                          </p:cNvPicPr>
                          <p:nvPr/>
                        </p:nvPicPr>
                        <p:blipFill>
                          <a:blip r:embed="rId6"/>
                          <a:srcRect/>
                          <a:stretch>
                            <a:fillRect/>
                          </a:stretch>
                        </p:blipFill>
                        <p:spPr bwMode="auto">
                          <a:xfrm>
                            <a:off x="1344" y="2798"/>
                            <a:ext cx="1192" cy="257"/>
                          </a:xfrm>
                          <a:prstGeom prst="rect">
                            <a:avLst/>
                          </a:prstGeom>
                          <a:noFill/>
                          <a:ln>
                            <a:noFill/>
                          </a:ln>
                          <a:effectLst/>
                          <a:extLst/>
                        </p:spPr>
                      </p:pic>
                    </p:oleObj>
                  </mc:Fallback>
                </mc:AlternateContent>
              </a:graphicData>
            </a:graphic>
          </p:graphicFrame>
          <p:graphicFrame>
            <p:nvGraphicFramePr>
              <p:cNvPr id="49168" name="Object 11"/>
              <p:cNvGraphicFramePr>
                <a:graphicFrameLocks noChangeAspect="1"/>
              </p:cNvGraphicFramePr>
              <p:nvPr>
                <p:extLst>
                  <p:ext uri="{D42A27DB-BD31-4B8C-83A1-F6EECF244321}">
                    <p14:modId xmlns:p14="http://schemas.microsoft.com/office/powerpoint/2010/main" val="2537946754"/>
                  </p:ext>
                </p:extLst>
              </p:nvPr>
            </p:nvGraphicFramePr>
            <p:xfrm>
              <a:off x="2694" y="1228"/>
              <a:ext cx="576" cy="448"/>
            </p:xfrm>
            <a:graphic>
              <a:graphicData uri="http://schemas.openxmlformats.org/presentationml/2006/ole">
                <mc:AlternateContent xmlns:mc="http://schemas.openxmlformats.org/markup-compatibility/2006">
                  <mc:Choice xmlns:v="urn:schemas-microsoft-com:vml" Requires="v">
                    <p:oleObj spid="_x0000_s234662" name="Equation" r:id="rId7" imgW="342603" imgH="266469" progId="Equation.DSMT4">
                      <p:embed/>
                    </p:oleObj>
                  </mc:Choice>
                  <mc:Fallback>
                    <p:oleObj name="Equation" r:id="rId7" imgW="342603" imgH="266469"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4" y="1228"/>
                            <a:ext cx="576" cy="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49169" name="Object 12"/>
              <p:cNvGraphicFramePr>
                <a:graphicFrameLocks noChangeAspect="1"/>
              </p:cNvGraphicFramePr>
              <p:nvPr/>
            </p:nvGraphicFramePr>
            <p:xfrm>
              <a:off x="576" y="2160"/>
              <a:ext cx="630" cy="398"/>
            </p:xfrm>
            <a:graphic>
              <a:graphicData uri="http://schemas.openxmlformats.org/presentationml/2006/ole">
                <mc:AlternateContent xmlns:mc="http://schemas.openxmlformats.org/markup-compatibility/2006">
                  <mc:Choice xmlns:v="urn:schemas-microsoft-com:vml" Requires="v">
                    <p:oleObj spid="_x0000_s234663" name="Equation" r:id="rId9" imgW="380835" imgH="241195" progId="Equation.DSMT4">
                      <p:embed/>
                    </p:oleObj>
                  </mc:Choice>
                  <mc:Fallback>
                    <p:oleObj name="Equation" r:id="rId9" imgW="380835" imgH="241195"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 y="2160"/>
                            <a:ext cx="630" cy="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49170" name="Object 13"/>
              <p:cNvGraphicFramePr>
                <a:graphicFrameLocks noChangeAspect="1"/>
              </p:cNvGraphicFramePr>
              <p:nvPr/>
            </p:nvGraphicFramePr>
            <p:xfrm>
              <a:off x="2688" y="2174"/>
              <a:ext cx="576" cy="406"/>
            </p:xfrm>
            <a:graphic>
              <a:graphicData uri="http://schemas.openxmlformats.org/presentationml/2006/ole">
                <mc:AlternateContent xmlns:mc="http://schemas.openxmlformats.org/markup-compatibility/2006">
                  <mc:Choice xmlns:v="urn:schemas-microsoft-com:vml" Requires="v">
                    <p:oleObj spid="_x0000_s234664" name="Equation" r:id="rId11" imgW="342751" imgH="241195" progId="Equation.DSMT4">
                      <p:embed/>
                    </p:oleObj>
                  </mc:Choice>
                  <mc:Fallback>
                    <p:oleObj name="Equation" r:id="rId11" imgW="342751" imgH="241195"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88" y="2174"/>
                            <a:ext cx="576" cy="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49171" name="Object 14"/>
              <p:cNvGraphicFramePr>
                <a:graphicFrameLocks noChangeAspect="1"/>
              </p:cNvGraphicFramePr>
              <p:nvPr>
                <p:extLst>
                  <p:ext uri="{D42A27DB-BD31-4B8C-83A1-F6EECF244321}">
                    <p14:modId xmlns:p14="http://schemas.microsoft.com/office/powerpoint/2010/main" val="852994018"/>
                  </p:ext>
                </p:extLst>
              </p:nvPr>
            </p:nvGraphicFramePr>
            <p:xfrm>
              <a:off x="594" y="1282"/>
              <a:ext cx="605" cy="423"/>
            </p:xfrm>
            <a:graphic>
              <a:graphicData uri="http://schemas.openxmlformats.org/presentationml/2006/ole">
                <mc:AlternateContent xmlns:mc="http://schemas.openxmlformats.org/markup-compatibility/2006">
                  <mc:Choice xmlns:v="urn:schemas-microsoft-com:vml" Requires="v">
                    <p:oleObj spid="_x0000_s234665" name="Equation" r:id="rId13" imgW="380835" imgH="266584" progId="Equation.DSMT4">
                      <p:embed/>
                    </p:oleObj>
                  </mc:Choice>
                  <mc:Fallback>
                    <p:oleObj name="Equation" r:id="rId13" imgW="380835" imgH="266584"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4" y="1282"/>
                            <a:ext cx="605" cy="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49172" name="Object 15"/>
              <p:cNvGraphicFramePr>
                <a:graphicFrameLocks noChangeAspect="1"/>
              </p:cNvGraphicFramePr>
              <p:nvPr/>
            </p:nvGraphicFramePr>
            <p:xfrm>
              <a:off x="144" y="1757"/>
              <a:ext cx="1075" cy="424"/>
            </p:xfrm>
            <a:graphic>
              <a:graphicData uri="http://schemas.openxmlformats.org/presentationml/2006/ole">
                <mc:AlternateContent xmlns:mc="http://schemas.openxmlformats.org/markup-compatibility/2006">
                  <mc:Choice xmlns:v="urn:schemas-microsoft-com:vml" Requires="v">
                    <p:oleObj spid="_x0000_s234666" name="Equation" r:id="rId15" imgW="672808" imgH="266584" progId="Equation.DSMT4">
                      <p:embed/>
                    </p:oleObj>
                  </mc:Choice>
                  <mc:Fallback>
                    <p:oleObj name="Equation" r:id="rId15" imgW="672808" imgH="266584"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4" y="1757"/>
                            <a:ext cx="1075" cy="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0" name="Line 16"/>
              <p:cNvSpPr>
                <a:spLocks noChangeShapeType="1"/>
              </p:cNvSpPr>
              <p:nvPr/>
            </p:nvSpPr>
            <p:spPr bwMode="auto">
              <a:xfrm flipV="1">
                <a:off x="1200" y="1884"/>
                <a:ext cx="288" cy="1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1" name="Line 17"/>
              <p:cNvSpPr>
                <a:spLocks noChangeShapeType="1"/>
              </p:cNvSpPr>
              <p:nvPr/>
            </p:nvSpPr>
            <p:spPr bwMode="auto">
              <a:xfrm>
                <a:off x="1200" y="2064"/>
                <a:ext cx="288" cy="6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2" name="Line 18"/>
              <p:cNvSpPr>
                <a:spLocks noChangeShapeType="1"/>
              </p:cNvSpPr>
              <p:nvPr/>
            </p:nvSpPr>
            <p:spPr bwMode="auto">
              <a:xfrm flipH="1" flipV="1">
                <a:off x="2352" y="1884"/>
                <a:ext cx="288" cy="1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3" name="Line 19"/>
              <p:cNvSpPr>
                <a:spLocks noChangeShapeType="1"/>
              </p:cNvSpPr>
              <p:nvPr/>
            </p:nvSpPr>
            <p:spPr bwMode="auto">
              <a:xfrm flipH="1">
                <a:off x="2352" y="2064"/>
                <a:ext cx="288" cy="6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aphicFrame>
            <p:nvGraphicFramePr>
              <p:cNvPr id="49177" name="Object 24"/>
              <p:cNvGraphicFramePr>
                <a:graphicFrameLocks noChangeAspect="1"/>
              </p:cNvGraphicFramePr>
              <p:nvPr>
                <p:extLst>
                  <p:ext uri="{D42A27DB-BD31-4B8C-83A1-F6EECF244321}">
                    <p14:modId xmlns:p14="http://schemas.microsoft.com/office/powerpoint/2010/main" val="798720899"/>
                  </p:ext>
                </p:extLst>
              </p:nvPr>
            </p:nvGraphicFramePr>
            <p:xfrm>
              <a:off x="1380" y="905"/>
              <a:ext cx="1129" cy="268"/>
            </p:xfrm>
            <a:graphic>
              <a:graphicData uri="http://schemas.openxmlformats.org/presentationml/2006/ole">
                <mc:AlternateContent xmlns:mc="http://schemas.openxmlformats.org/markup-compatibility/2006">
                  <mc:Choice xmlns:v="urn:schemas-microsoft-com:vml" Requires="v">
                    <p:oleObj spid="_x0000_s234667" name="Equation" r:id="rId17" imgW="1016000" imgH="241300" progId="Equation.3">
                      <p:embed/>
                    </p:oleObj>
                  </mc:Choice>
                  <mc:Fallback>
                    <p:oleObj name="Equation" r:id="rId17" imgW="1016000" imgH="241300" progId="Equation.3">
                      <p:embed/>
                      <p:pic>
                        <p:nvPicPr>
                          <p:cNvPr id="0" name=""/>
                          <p:cNvPicPr>
                            <a:picLocks noChangeAspect="1" noChangeArrowheads="1"/>
                          </p:cNvPicPr>
                          <p:nvPr/>
                        </p:nvPicPr>
                        <p:blipFill>
                          <a:blip r:embed="rId18"/>
                          <a:srcRect/>
                          <a:stretch>
                            <a:fillRect/>
                          </a:stretch>
                        </p:blipFill>
                        <p:spPr bwMode="auto">
                          <a:xfrm>
                            <a:off x="1380" y="905"/>
                            <a:ext cx="1129" cy="268"/>
                          </a:xfrm>
                          <a:prstGeom prst="rect">
                            <a:avLst/>
                          </a:prstGeom>
                          <a:noFill/>
                          <a:ln>
                            <a:noFill/>
                          </a:ln>
                          <a:effectLst/>
                          <a:extLst/>
                        </p:spPr>
                      </p:pic>
                    </p:oleObj>
                  </mc:Fallback>
                </mc:AlternateContent>
              </a:graphicData>
            </a:graphic>
          </p:graphicFrame>
          <p:graphicFrame>
            <p:nvGraphicFramePr>
              <p:cNvPr id="49178" name="Object 25"/>
              <p:cNvGraphicFramePr>
                <a:graphicFrameLocks noChangeAspect="1"/>
              </p:cNvGraphicFramePr>
              <p:nvPr/>
            </p:nvGraphicFramePr>
            <p:xfrm>
              <a:off x="2688" y="1776"/>
              <a:ext cx="1056" cy="425"/>
            </p:xfrm>
            <a:graphic>
              <a:graphicData uri="http://schemas.openxmlformats.org/presentationml/2006/ole">
                <mc:AlternateContent xmlns:mc="http://schemas.openxmlformats.org/markup-compatibility/2006">
                  <mc:Choice xmlns:v="urn:schemas-microsoft-com:vml" Requires="v">
                    <p:oleObj spid="_x0000_s234668" name="Equation" r:id="rId19" imgW="660113" imgH="266584" progId="Equation.3">
                      <p:embed/>
                    </p:oleObj>
                  </mc:Choice>
                  <mc:Fallback>
                    <p:oleObj name="Equation" r:id="rId19" imgW="660113" imgH="266584"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688" y="1776"/>
                            <a:ext cx="1056" cy="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9" name="Oval 28"/>
            <p:cNvSpPr>
              <a:spLocks noChangeArrowheads="1"/>
            </p:cNvSpPr>
            <p:nvPr/>
          </p:nvSpPr>
          <p:spPr bwMode="auto">
            <a:xfrm>
              <a:off x="2448" y="1632"/>
              <a:ext cx="480" cy="24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0" name="Oval 29"/>
            <p:cNvSpPr>
              <a:spLocks noChangeArrowheads="1"/>
            </p:cNvSpPr>
            <p:nvPr/>
          </p:nvSpPr>
          <p:spPr bwMode="auto">
            <a:xfrm>
              <a:off x="2400" y="2064"/>
              <a:ext cx="480" cy="24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1" name="Oval 30"/>
            <p:cNvSpPr>
              <a:spLocks noChangeArrowheads="1"/>
            </p:cNvSpPr>
            <p:nvPr/>
          </p:nvSpPr>
          <p:spPr bwMode="auto">
            <a:xfrm>
              <a:off x="672" y="2064"/>
              <a:ext cx="480" cy="192"/>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 name="Oval 31"/>
            <p:cNvSpPr>
              <a:spLocks noChangeArrowheads="1"/>
            </p:cNvSpPr>
            <p:nvPr/>
          </p:nvSpPr>
          <p:spPr bwMode="auto">
            <a:xfrm>
              <a:off x="672" y="1632"/>
              <a:ext cx="480" cy="192"/>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29" name="TextBox 28"/>
          <p:cNvSpPr txBox="1"/>
          <p:nvPr/>
        </p:nvSpPr>
        <p:spPr>
          <a:xfrm>
            <a:off x="0" y="6534332"/>
            <a:ext cx="3352800" cy="304800"/>
          </a:xfrm>
          <a:prstGeom prst="rect">
            <a:avLst/>
          </a:prstGeom>
          <a:solidFill>
            <a:schemeClr val="accent6">
              <a:lumMod val="20000"/>
              <a:lumOff val="80000"/>
            </a:schemeClr>
          </a:solidFill>
          <a:effectLst>
            <a:outerShdw blurRad="50800" dist="38100" dir="2700000" algn="tl" rotWithShape="0">
              <a:srgbClr val="000000">
                <a:alpha val="43000"/>
              </a:srgbClr>
            </a:outerShdw>
          </a:effectLst>
        </p:spPr>
        <p:txBody>
          <a:bodyPr wrap="square">
            <a:spAutoFit/>
          </a:bodyPr>
          <a:lstStyle/>
          <a:p>
            <a:pPr>
              <a:defRPr/>
            </a:pPr>
            <a:r>
              <a:rPr lang="en-US" sz="1400" dirty="0" smtClean="0"/>
              <a:t>MGA Buffing, </a:t>
            </a:r>
            <a:r>
              <a:rPr lang="en-US" sz="1400" dirty="0"/>
              <a:t>PJM, JHEP 07 (2011) 065</a:t>
            </a:r>
          </a:p>
        </p:txBody>
      </p:sp>
    </p:spTree>
    <p:extLst>
      <p:ext uri="{BB962C8B-B14F-4D97-AF65-F5344CB8AC3E}">
        <p14:creationId xmlns:p14="http://schemas.microsoft.com/office/powerpoint/2010/main" val="351516962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bwMode="auto">
          <a:xfrm>
            <a:off x="3276600" y="1676400"/>
            <a:ext cx="56388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20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Blip>
                <a:blip r:embed="rId3"/>
              </a:buBlip>
              <a:defRPr sz="2000">
                <a:solidFill>
                  <a:schemeClr val="tx1"/>
                </a:solidFill>
                <a:latin typeface="+mn-lt"/>
                <a:ea typeface="+mn-ea"/>
              </a:defRPr>
            </a:lvl2pPr>
            <a:lvl3pPr marL="1143000" indent="-228600" algn="l" rtl="0" eaLnBrk="0" fontAlgn="base" hangingPunct="0">
              <a:spcBef>
                <a:spcPct val="20000"/>
              </a:spcBef>
              <a:spcAft>
                <a:spcPct val="0"/>
              </a:spcAft>
              <a:buBlip>
                <a:blip r:embed="rId4"/>
              </a:buBlip>
              <a:defRPr>
                <a:solidFill>
                  <a:schemeClr val="tx1"/>
                </a:solidFill>
                <a:latin typeface="+mn-lt"/>
                <a:ea typeface="+mn-ea"/>
              </a:defRPr>
            </a:lvl3pPr>
            <a:lvl4pPr marL="1600200" indent="-228600" algn="l" rtl="0" eaLnBrk="0" fontAlgn="base" hangingPunct="0">
              <a:spcBef>
                <a:spcPct val="20000"/>
              </a:spcBef>
              <a:spcAft>
                <a:spcPct val="0"/>
              </a:spcAft>
              <a:buBlip>
                <a:blip r:embed="rId4"/>
              </a:buBlip>
              <a:defRPr>
                <a:solidFill>
                  <a:schemeClr val="tx1"/>
                </a:solidFill>
                <a:latin typeface="+mn-lt"/>
                <a:ea typeface="+mn-ea"/>
              </a:defRPr>
            </a:lvl4pPr>
            <a:lvl5pPr marL="2057400" indent="-228600" algn="l" rtl="0" eaLnBrk="0" fontAlgn="base" hangingPunct="0">
              <a:spcBef>
                <a:spcPct val="20000"/>
              </a:spcBef>
              <a:spcAft>
                <a:spcPct val="0"/>
              </a:spcAft>
              <a:buBlip>
                <a:blip r:embed="rId2"/>
              </a:buBlip>
              <a:defRPr sz="1600">
                <a:solidFill>
                  <a:schemeClr val="tx1"/>
                </a:solidFill>
                <a:latin typeface="+mn-lt"/>
                <a:ea typeface="+mn-ea"/>
              </a:defRPr>
            </a:lvl5pPr>
            <a:lvl6pPr marL="2514600" indent="-228600" algn="l" rtl="0" fontAlgn="base">
              <a:spcBef>
                <a:spcPct val="20000"/>
              </a:spcBef>
              <a:spcAft>
                <a:spcPct val="0"/>
              </a:spcAft>
              <a:buBlip>
                <a:blip r:embed="rId2"/>
              </a:buBlip>
              <a:defRPr sz="1600">
                <a:solidFill>
                  <a:schemeClr val="tx1"/>
                </a:solidFill>
                <a:latin typeface="+mn-lt"/>
                <a:ea typeface="+mn-ea"/>
              </a:defRPr>
            </a:lvl6pPr>
            <a:lvl7pPr marL="2971800" indent="-228600" algn="l" rtl="0" fontAlgn="base">
              <a:spcBef>
                <a:spcPct val="20000"/>
              </a:spcBef>
              <a:spcAft>
                <a:spcPct val="0"/>
              </a:spcAft>
              <a:buBlip>
                <a:blip r:embed="rId2"/>
              </a:buBlip>
              <a:defRPr sz="1600">
                <a:solidFill>
                  <a:schemeClr val="tx1"/>
                </a:solidFill>
                <a:latin typeface="+mn-lt"/>
                <a:ea typeface="+mn-ea"/>
              </a:defRPr>
            </a:lvl7pPr>
            <a:lvl8pPr marL="3429000" indent="-228600" algn="l" rtl="0" fontAlgn="base">
              <a:spcBef>
                <a:spcPct val="20000"/>
              </a:spcBef>
              <a:spcAft>
                <a:spcPct val="0"/>
              </a:spcAft>
              <a:buBlip>
                <a:blip r:embed="rId2"/>
              </a:buBlip>
              <a:defRPr sz="1600">
                <a:solidFill>
                  <a:schemeClr val="tx1"/>
                </a:solidFill>
                <a:latin typeface="+mn-lt"/>
                <a:ea typeface="+mn-ea"/>
              </a:defRPr>
            </a:lvl8pPr>
            <a:lvl9pPr marL="3886200" indent="-228600" algn="l" rtl="0" fontAlgn="base">
              <a:spcBef>
                <a:spcPct val="20000"/>
              </a:spcBef>
              <a:spcAft>
                <a:spcPct val="0"/>
              </a:spcAft>
              <a:buBlip>
                <a:blip r:embed="rId2"/>
              </a:buBlip>
              <a:defRPr sz="1600">
                <a:solidFill>
                  <a:schemeClr val="tx1"/>
                </a:solidFill>
                <a:latin typeface="+mn-lt"/>
                <a:ea typeface="+mn-ea"/>
              </a:defRPr>
            </a:lvl9pPr>
          </a:lstStyle>
          <a:p>
            <a:pPr marL="0" indent="0">
              <a:buFontTx/>
              <a:buNone/>
              <a:defRPr/>
            </a:pPr>
            <a:r>
              <a:rPr lang="en-US" sz="1800" dirty="0" smtClean="0">
                <a:solidFill>
                  <a:srgbClr val="FF0000"/>
                </a:solidFill>
              </a:rPr>
              <a:t> </a:t>
            </a:r>
          </a:p>
          <a:p>
            <a:pPr>
              <a:defRPr/>
            </a:pPr>
            <a:endParaRPr lang="en-US" sz="1800" dirty="0" smtClean="0"/>
          </a:p>
          <a:p>
            <a:pPr>
              <a:defRPr/>
            </a:pPr>
            <a:endParaRPr lang="en-US" sz="1800" dirty="0" smtClean="0"/>
          </a:p>
          <a:p>
            <a:pPr marL="0" indent="0">
              <a:buNone/>
              <a:defRPr/>
            </a:pPr>
            <a:endParaRPr lang="en-US" sz="1800" dirty="0" smtClean="0"/>
          </a:p>
          <a:p>
            <a:pPr marL="0" indent="0">
              <a:buNone/>
              <a:defRPr/>
            </a:pPr>
            <a:endParaRPr lang="en-US" sz="1800" dirty="0" smtClean="0"/>
          </a:p>
          <a:p>
            <a:pPr>
              <a:defRPr/>
            </a:pPr>
            <a:r>
              <a:rPr lang="en-US" sz="1800" dirty="0" smtClean="0"/>
              <a:t>Complications for </a:t>
            </a:r>
            <a:r>
              <a:rPr lang="en-US" sz="1800" dirty="0"/>
              <a:t>DY at measured Q</a:t>
            </a:r>
            <a:r>
              <a:rPr lang="en-US" sz="1800" baseline="-25000" dirty="0"/>
              <a:t>T</a:t>
            </a:r>
            <a:r>
              <a:rPr lang="en-US" sz="1800" dirty="0"/>
              <a:t> </a:t>
            </a:r>
            <a:r>
              <a:rPr lang="en-US" sz="1800" dirty="0" smtClean="0"/>
              <a:t>if </a:t>
            </a:r>
            <a:r>
              <a:rPr lang="en-US" sz="1800" dirty="0"/>
              <a:t>the transverse momentum of two initial state hadrons is </a:t>
            </a:r>
            <a:r>
              <a:rPr lang="en-US" sz="1800" dirty="0" smtClean="0"/>
              <a:t>involved</a:t>
            </a:r>
            <a:endParaRPr lang="en-US" sz="1800" dirty="0"/>
          </a:p>
          <a:p>
            <a:pPr>
              <a:defRPr/>
            </a:pPr>
            <a:endParaRPr lang="en-US" sz="1800" dirty="0"/>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endParaRPr lang="en-US" sz="1800" dirty="0"/>
          </a:p>
          <a:p>
            <a:pPr>
              <a:defRPr/>
            </a:pPr>
            <a:endParaRPr lang="en-US" sz="1800" dirty="0" smtClean="0"/>
          </a:p>
          <a:p>
            <a:pPr marL="0" indent="0">
              <a:buFontTx/>
              <a:buNone/>
              <a:defRPr/>
            </a:pPr>
            <a:endParaRPr lang="en-US" sz="1800" dirty="0" smtClean="0"/>
          </a:p>
          <a:p>
            <a:pPr>
              <a:defRPr/>
            </a:pPr>
            <a:endParaRPr lang="en-US" sz="1800" dirty="0" smtClean="0"/>
          </a:p>
          <a:p>
            <a:pPr marL="0" indent="0">
              <a:buFontTx/>
              <a:buNone/>
              <a:defRPr/>
            </a:pPr>
            <a:endParaRPr lang="en-US" sz="1800" dirty="0" smtClean="0"/>
          </a:p>
          <a:p>
            <a:pPr>
              <a:defRPr/>
            </a:pPr>
            <a:endParaRPr lang="en-US" sz="1800" dirty="0" smtClean="0"/>
          </a:p>
          <a:p>
            <a:pPr>
              <a:defRPr/>
            </a:pPr>
            <a:endParaRPr lang="en-US" sz="1800" dirty="0" smtClean="0"/>
          </a:p>
          <a:p>
            <a:pPr>
              <a:defRPr/>
            </a:pPr>
            <a:endParaRPr lang="en-US" sz="1800" dirty="0" smtClean="0"/>
          </a:p>
          <a:p>
            <a:pPr>
              <a:defRPr/>
            </a:pPr>
            <a:endParaRPr lang="en-US" sz="1800" dirty="0" smtClean="0"/>
          </a:p>
        </p:txBody>
      </p:sp>
      <p:pic>
        <p:nvPicPr>
          <p:cNvPr id="21" name="Content Placeholder 20" descr="DY.jpg"/>
          <p:cNvPicPr>
            <a:picLocks noGrp="1" noChangeAspect="1"/>
          </p:cNvPicPr>
          <p:nvPr>
            <p:ph idx="1"/>
          </p:nvPr>
        </p:nvPicPr>
        <p:blipFill rotWithShape="1">
          <a:blip r:embed="rId5">
            <a:extLst>
              <a:ext uri="{28A0092B-C50C-407E-A947-70E740481C1C}">
                <a14:useLocalDpi xmlns:a14="http://schemas.microsoft.com/office/drawing/2010/main" val="0"/>
              </a:ext>
            </a:extLst>
          </a:blip>
          <a:srcRect l="1" t="-810" r="-155645" b="-50962"/>
          <a:stretch/>
        </p:blipFill>
        <p:spPr>
          <a:xfrm>
            <a:off x="609600" y="1295400"/>
            <a:ext cx="6629400" cy="3628482"/>
          </a:xfrm>
        </p:spPr>
      </p:pic>
      <p:sp>
        <p:nvSpPr>
          <p:cNvPr id="2" name="Title 1"/>
          <p:cNvSpPr>
            <a:spLocks noGrp="1"/>
          </p:cNvSpPr>
          <p:nvPr>
            <p:ph type="title"/>
          </p:nvPr>
        </p:nvSpPr>
        <p:spPr/>
        <p:txBody>
          <a:bodyPr/>
          <a:lstStyle/>
          <a:p>
            <a:r>
              <a:rPr lang="en-US" dirty="0" smtClean="0"/>
              <a:t> Trouble appears already in DY</a:t>
            </a:r>
            <a:endParaRPr lang="en-US" dirty="0"/>
          </a:p>
        </p:txBody>
      </p:sp>
      <p:sp>
        <p:nvSpPr>
          <p:cNvPr id="4" name="Slide Number Placeholder 3"/>
          <p:cNvSpPr>
            <a:spLocks noGrp="1"/>
          </p:cNvSpPr>
          <p:nvPr>
            <p:ph type="sldNum" sz="quarter" idx="12"/>
          </p:nvPr>
        </p:nvSpPr>
        <p:spPr/>
        <p:txBody>
          <a:bodyPr/>
          <a:lstStyle/>
          <a:p>
            <a:pPr>
              <a:defRPr/>
            </a:pPr>
            <a:fld id="{55FF5543-E671-FF41-AAA2-21C7701FC712}" type="slidenum">
              <a:rPr lang="en-US" smtClean="0"/>
              <a:pPr>
                <a:defRPr/>
              </a:pPr>
              <a:t>59</a:t>
            </a:fld>
            <a:endParaRPr lang="en-US"/>
          </a:p>
        </p:txBody>
      </p:sp>
      <p:pic>
        <p:nvPicPr>
          <p:cNvPr id="3" name="Picture 2"/>
          <p:cNvPicPr>
            <a:picLocks noChangeAspect="1"/>
          </p:cNvPicPr>
          <p:nvPr/>
        </p:nvPicPr>
        <p:blipFill>
          <a:blip r:embed="rId6"/>
          <a:stretch>
            <a:fillRect/>
          </a:stretch>
        </p:blipFill>
        <p:spPr>
          <a:xfrm>
            <a:off x="3810000" y="1752600"/>
            <a:ext cx="4803648" cy="1219200"/>
          </a:xfrm>
          <a:prstGeom prst="rect">
            <a:avLst/>
          </a:prstGeom>
        </p:spPr>
      </p:pic>
      <p:grpSp>
        <p:nvGrpSpPr>
          <p:cNvPr id="5" name="Group 4"/>
          <p:cNvGrpSpPr/>
          <p:nvPr/>
        </p:nvGrpSpPr>
        <p:grpSpPr>
          <a:xfrm>
            <a:off x="304800" y="3886200"/>
            <a:ext cx="3276600" cy="2667000"/>
            <a:chOff x="304800" y="3886200"/>
            <a:chExt cx="3276600" cy="2667000"/>
          </a:xfrm>
        </p:grpSpPr>
        <p:pic>
          <p:nvPicPr>
            <p:cNvPr id="22" name="Picture 21" descr="DY_GL.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3886200"/>
              <a:ext cx="3276600" cy="2667000"/>
            </a:xfrm>
            <a:prstGeom prst="rect">
              <a:avLst/>
            </a:prstGeom>
          </p:spPr>
        </p:pic>
        <p:cxnSp>
          <p:nvCxnSpPr>
            <p:cNvPr id="15" name="Straight Arrow Connector 14"/>
            <p:cNvCxnSpPr/>
            <p:nvPr/>
          </p:nvCxnSpPr>
          <p:spPr>
            <a:xfrm>
              <a:off x="2089102" y="4536688"/>
              <a:ext cx="528682" cy="975732"/>
            </a:xfrm>
            <a:prstGeom prst="straightConnector1">
              <a:avLst/>
            </a:prstGeom>
            <a:ln w="50800">
              <a:solidFill>
                <a:srgbClr val="FF0000">
                  <a:alpha val="73000"/>
                </a:srgbClr>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a:off x="1296079" y="4536688"/>
              <a:ext cx="462597" cy="975732"/>
            </a:xfrm>
            <a:prstGeom prst="straightConnector1">
              <a:avLst/>
            </a:prstGeom>
            <a:ln w="50800">
              <a:solidFill>
                <a:srgbClr val="FF0000">
                  <a:alpha val="78000"/>
                </a:srgbClr>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296079" y="4926981"/>
              <a:ext cx="462597" cy="975732"/>
            </a:xfrm>
            <a:prstGeom prst="straightConnector1">
              <a:avLst/>
            </a:prstGeom>
            <a:ln w="50800">
              <a:solidFill>
                <a:srgbClr val="FF0000">
                  <a:alpha val="74000"/>
                </a:srgbClr>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2155188" y="4926981"/>
              <a:ext cx="462597" cy="975732"/>
            </a:xfrm>
            <a:prstGeom prst="straightConnector1">
              <a:avLst/>
            </a:prstGeom>
            <a:ln w="50800">
              <a:solidFill>
                <a:srgbClr val="FF0000">
                  <a:alpha val="73000"/>
                </a:srgbClr>
              </a:solidFill>
              <a:prstDash val="sysDash"/>
              <a:headEnd type="triangle"/>
              <a:tailEnd type="none"/>
            </a:ln>
          </p:spPr>
          <p:style>
            <a:lnRef idx="2">
              <a:schemeClr val="accent1"/>
            </a:lnRef>
            <a:fillRef idx="0">
              <a:schemeClr val="accent1"/>
            </a:fillRef>
            <a:effectRef idx="1">
              <a:schemeClr val="accent1"/>
            </a:effectRef>
            <a:fontRef idx="minor">
              <a:schemeClr val="tx1"/>
            </a:fontRef>
          </p:style>
        </p:cxnSp>
      </p:grpSp>
      <p:cxnSp>
        <p:nvCxnSpPr>
          <p:cNvPr id="17" name="Straight Connector 16"/>
          <p:cNvCxnSpPr/>
          <p:nvPr/>
        </p:nvCxnSpPr>
        <p:spPr>
          <a:xfrm>
            <a:off x="4953000" y="1828800"/>
            <a:ext cx="2590800" cy="9144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4953000" y="1828800"/>
            <a:ext cx="2590800" cy="9144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71736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EA2FDCCE-FCF8-0E4B-8D49-E6766C3894DD}" type="slidenum">
              <a:rPr lang="en-US"/>
              <a:pPr>
                <a:defRPr/>
              </a:pPr>
              <a:t>6</a:t>
            </a:fld>
            <a:endParaRPr lang="en-US"/>
          </a:p>
        </p:txBody>
      </p:sp>
      <p:sp>
        <p:nvSpPr>
          <p:cNvPr id="164866" name="Rectangle 2"/>
          <p:cNvSpPr>
            <a:spLocks noGrp="1" noChangeArrowheads="1"/>
          </p:cNvSpPr>
          <p:nvPr>
            <p:ph type="title"/>
          </p:nvPr>
        </p:nvSpPr>
        <p:spPr>
          <a:xfrm>
            <a:off x="1524000" y="304800"/>
            <a:ext cx="7162800" cy="563563"/>
          </a:xfrm>
        </p:spPr>
        <p:txBody>
          <a:bodyPr/>
          <a:lstStyle/>
          <a:p>
            <a:pPr eaLnBrk="1" hangingPunct="1">
              <a:defRPr/>
            </a:pPr>
            <a:r>
              <a:rPr lang="en-US" dirty="0" smtClean="0">
                <a:cs typeface="+mj-cs"/>
              </a:rPr>
              <a:t>A (weak) look at the nucleon </a:t>
            </a:r>
            <a:endParaRPr lang="en-GB" dirty="0" smtClean="0">
              <a:cs typeface="+mj-cs"/>
            </a:endParaRPr>
          </a:p>
        </p:txBody>
      </p:sp>
      <p:pic>
        <p:nvPicPr>
          <p:cNvPr id="25603" name="Picture 3" descr="betadec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095500"/>
            <a:ext cx="23622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8" name="Text Box 4"/>
          <p:cNvSpPr txBox="1">
            <a:spLocks noChangeArrowheads="1"/>
          </p:cNvSpPr>
          <p:nvPr/>
        </p:nvSpPr>
        <p:spPr bwMode="auto">
          <a:xfrm>
            <a:off x="5257800" y="1905000"/>
            <a:ext cx="25177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a:cs typeface="+mn-cs"/>
              </a:rPr>
              <a:t>n </a:t>
            </a:r>
            <a:r>
              <a:rPr lang="en-US" sz="2000">
                <a:cs typeface="+mn-cs"/>
                <a:sym typeface="Wingdings" charset="0"/>
              </a:rPr>
              <a:t></a:t>
            </a:r>
            <a:r>
              <a:rPr lang="en-US" sz="2800">
                <a:cs typeface="+mn-cs"/>
                <a:sym typeface="Wingdings" charset="0"/>
              </a:rPr>
              <a:t> p + e</a:t>
            </a:r>
            <a:r>
              <a:rPr lang="en-US" sz="2800" baseline="30000">
                <a:latin typeface="Symbol" charset="0"/>
                <a:cs typeface="+mn-cs"/>
                <a:sym typeface="Wingdings" charset="0"/>
              </a:rPr>
              <a:t>-</a:t>
            </a:r>
            <a:r>
              <a:rPr lang="en-US" sz="2800">
                <a:cs typeface="+mn-cs"/>
                <a:sym typeface="Wingdings" charset="0"/>
              </a:rPr>
              <a:t> + </a:t>
            </a:r>
            <a:r>
              <a:rPr lang="en-US" sz="2800">
                <a:latin typeface="Symbol" charset="0"/>
                <a:cs typeface="+mn-cs"/>
                <a:sym typeface="Wingdings" charset="0"/>
              </a:rPr>
              <a:t>n</a:t>
            </a:r>
            <a:endParaRPr lang="en-GB" sz="2800">
              <a:latin typeface="Symbol" charset="0"/>
              <a:cs typeface="+mn-cs"/>
            </a:endParaRPr>
          </a:p>
        </p:txBody>
      </p:sp>
      <p:sp>
        <p:nvSpPr>
          <p:cNvPr id="164869" name="Text Box 5"/>
          <p:cNvSpPr txBox="1">
            <a:spLocks noChangeArrowheads="1"/>
          </p:cNvSpPr>
          <p:nvPr/>
        </p:nvSpPr>
        <p:spPr bwMode="auto">
          <a:xfrm>
            <a:off x="5257800" y="2719388"/>
            <a:ext cx="2311400" cy="118745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 typeface="Symbol" charset="0"/>
              <a:buChar char="t"/>
              <a:defRPr/>
            </a:pPr>
            <a:r>
              <a:rPr lang="en-US" sz="2400">
                <a:cs typeface="+mn-cs"/>
              </a:rPr>
              <a:t> = 900 s</a:t>
            </a:r>
          </a:p>
          <a:p>
            <a:pPr>
              <a:buFont typeface="Symbol" charset="0"/>
              <a:buNone/>
              <a:defRPr/>
            </a:pPr>
            <a:r>
              <a:rPr lang="en-US" sz="2400">
                <a:cs typeface="+mn-cs"/>
                <a:sym typeface="Wingdings" charset="0"/>
              </a:rPr>
              <a:t> Axial charge </a:t>
            </a:r>
            <a:endParaRPr lang="en-US" sz="2400">
              <a:cs typeface="+mn-cs"/>
            </a:endParaRPr>
          </a:p>
          <a:p>
            <a:pPr>
              <a:buFont typeface="Symbol" charset="0"/>
              <a:buNone/>
              <a:defRPr/>
            </a:pPr>
            <a:r>
              <a:rPr lang="en-US" sz="2400">
                <a:cs typeface="+mn-cs"/>
              </a:rPr>
              <a:t>    G</a:t>
            </a:r>
            <a:r>
              <a:rPr lang="en-US" sz="2400" baseline="-25000">
                <a:cs typeface="+mn-cs"/>
              </a:rPr>
              <a:t>A</a:t>
            </a:r>
            <a:r>
              <a:rPr lang="en-US" sz="2400">
                <a:cs typeface="+mn-cs"/>
              </a:rPr>
              <a:t>(0) = 1.26</a:t>
            </a:r>
            <a:endParaRPr lang="en-GB" sz="2400">
              <a:cs typeface="+mn-cs"/>
            </a:endParaRPr>
          </a:p>
        </p:txBody>
      </p:sp>
    </p:spTree>
    <p:extLst>
      <p:ext uri="{BB962C8B-B14F-4D97-AF65-F5344CB8AC3E}">
        <p14:creationId xmlns:p14="http://schemas.microsoft.com/office/powerpoint/2010/main" val="274732357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Summarizing: color gauge invariant </a:t>
            </a:r>
            <a:r>
              <a:rPr lang="en-US" dirty="0" err="1" smtClean="0"/>
              <a:t>correlators</a:t>
            </a:r>
            <a:endParaRPr lang="en-US" dirty="0"/>
          </a:p>
        </p:txBody>
      </p:sp>
      <p:sp>
        <p:nvSpPr>
          <p:cNvPr id="3" name="Content Placeholder 2"/>
          <p:cNvSpPr>
            <a:spLocks noGrp="1"/>
          </p:cNvSpPr>
          <p:nvPr>
            <p:ph idx="1"/>
          </p:nvPr>
        </p:nvSpPr>
        <p:spPr>
          <a:xfrm>
            <a:off x="228600" y="1295400"/>
            <a:ext cx="8686800" cy="4754563"/>
          </a:xfrm>
        </p:spPr>
        <p:txBody>
          <a:bodyPr/>
          <a:lstStyle/>
          <a:p>
            <a:pPr>
              <a:defRPr/>
            </a:pPr>
            <a:r>
              <a:rPr lang="en-US" sz="1800" dirty="0" smtClean="0"/>
              <a:t>So it looks that at best we have well-defined matrix elements for TMDs but including </a:t>
            </a:r>
            <a:r>
              <a:rPr lang="en-US" sz="1800" dirty="0" smtClean="0">
                <a:solidFill>
                  <a:srgbClr val="FF0000"/>
                </a:solidFill>
              </a:rPr>
              <a:t>multiple</a:t>
            </a:r>
            <a:r>
              <a:rPr lang="en-US" sz="1800" dirty="0" smtClean="0"/>
              <a:t> </a:t>
            </a:r>
            <a:r>
              <a:rPr lang="en-US" sz="1800" dirty="0" err="1" smtClean="0"/>
              <a:t>possiblities</a:t>
            </a:r>
            <a:r>
              <a:rPr lang="en-US" sz="1800" dirty="0" smtClean="0"/>
              <a:t> for </a:t>
            </a:r>
            <a:r>
              <a:rPr lang="en-US" sz="1800" dirty="0" smtClean="0">
                <a:solidFill>
                  <a:srgbClr val="FF0000"/>
                </a:solidFill>
              </a:rPr>
              <a:t>gauge links </a:t>
            </a:r>
            <a:r>
              <a:rPr lang="en-US" sz="1800" dirty="0" smtClean="0"/>
              <a:t>and each process or even each diagram its own gauge link (depending on flow of color)</a:t>
            </a:r>
          </a:p>
          <a:p>
            <a:pPr>
              <a:spcBef>
                <a:spcPts val="300"/>
              </a:spcBef>
              <a:defRPr/>
            </a:pPr>
            <a:r>
              <a:rPr lang="en-US" sz="1800" dirty="0" smtClean="0"/>
              <a:t>Leading quark TMDs</a:t>
            </a:r>
          </a:p>
          <a:p>
            <a:pPr marL="0" indent="0">
              <a:spcBef>
                <a:spcPts val="300"/>
              </a:spcBef>
              <a:buFontTx/>
              <a:buNone/>
              <a:defRPr/>
            </a:pPr>
            <a:endParaRPr lang="en-US" sz="1800" dirty="0" smtClean="0"/>
          </a:p>
          <a:p>
            <a:pPr marL="0" indent="0">
              <a:spcBef>
                <a:spcPts val="300"/>
              </a:spcBef>
              <a:buFontTx/>
              <a:buNone/>
              <a:defRPr/>
            </a:pPr>
            <a:endParaRPr lang="en-US" sz="1800" dirty="0" smtClean="0"/>
          </a:p>
          <a:p>
            <a:pPr>
              <a:spcBef>
                <a:spcPts val="300"/>
              </a:spcBef>
              <a:defRPr/>
            </a:pPr>
            <a:endParaRPr lang="en-US" sz="1800" dirty="0"/>
          </a:p>
          <a:p>
            <a:pPr marL="0" indent="0">
              <a:spcBef>
                <a:spcPts val="900"/>
              </a:spcBef>
              <a:buNone/>
              <a:defRPr/>
            </a:pPr>
            <a:endParaRPr lang="en-US" sz="1800" dirty="0" smtClean="0"/>
          </a:p>
          <a:p>
            <a:pPr>
              <a:spcBef>
                <a:spcPts val="900"/>
              </a:spcBef>
              <a:defRPr/>
            </a:pPr>
            <a:r>
              <a:rPr lang="en-US" sz="1800" dirty="0" smtClean="0"/>
              <a:t>Leading gluon TMDs:</a:t>
            </a:r>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endParaRPr lang="en-US" sz="1800" dirty="0"/>
          </a:p>
          <a:p>
            <a:pPr>
              <a:defRPr/>
            </a:pPr>
            <a:endParaRPr lang="en-US" sz="1800" dirty="0" smtClean="0"/>
          </a:p>
        </p:txBody>
      </p:sp>
      <p:sp>
        <p:nvSpPr>
          <p:cNvPr id="4" name="Slide Number Placeholder 3"/>
          <p:cNvSpPr>
            <a:spLocks noGrp="1"/>
          </p:cNvSpPr>
          <p:nvPr>
            <p:ph type="sldNum" sz="quarter" idx="12"/>
          </p:nvPr>
        </p:nvSpPr>
        <p:spPr/>
        <p:txBody>
          <a:bodyPr/>
          <a:lstStyle/>
          <a:p>
            <a:pPr>
              <a:defRPr/>
            </a:pPr>
            <a:fld id="{1C038190-2A42-AF48-943E-5AA09AF1BB3D}" type="slidenum">
              <a:rPr lang="en-US" smtClean="0"/>
              <a:pPr>
                <a:defRPr/>
              </a:pPr>
              <a:t>60</a:t>
            </a:fld>
            <a:endParaRPr lang="en-US"/>
          </a:p>
        </p:txBody>
      </p:sp>
      <p:pic>
        <p:nvPicPr>
          <p:cNvPr id="4813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438400"/>
            <a:ext cx="7315200" cy="156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267200"/>
            <a:ext cx="7543800" cy="234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685800" y="2057400"/>
            <a:ext cx="8153400" cy="1524000"/>
          </a:xfrm>
          <a:prstGeom prst="roundRect">
            <a:avLst/>
          </a:prstGeom>
          <a:noFill/>
          <a:ln>
            <a:solidFill>
              <a:srgbClr val="FF9900">
                <a:alpha val="0"/>
              </a:srgb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14"/>
          <p:cNvSpPr>
            <a:spLocks noChangeArrowheads="1"/>
          </p:cNvSpPr>
          <p:nvPr/>
        </p:nvSpPr>
        <p:spPr bwMode="auto">
          <a:xfrm>
            <a:off x="685800" y="2471069"/>
            <a:ext cx="7620000" cy="1371600"/>
          </a:xfrm>
          <a:prstGeom prst="rect">
            <a:avLst/>
          </a:prstGeom>
          <a:noFill/>
          <a:ln w="12700">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 name="Rectangle 14"/>
          <p:cNvSpPr>
            <a:spLocks noChangeArrowheads="1"/>
          </p:cNvSpPr>
          <p:nvPr/>
        </p:nvSpPr>
        <p:spPr bwMode="auto">
          <a:xfrm>
            <a:off x="685800" y="4267200"/>
            <a:ext cx="7620000" cy="2133600"/>
          </a:xfrm>
          <a:prstGeom prst="rect">
            <a:avLst/>
          </a:prstGeom>
          <a:noFill/>
          <a:ln w="12700">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7761798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Opportunities to see color-induced phases in QCD</a:t>
            </a:r>
            <a:endParaRPr lang="en-US" dirty="0"/>
          </a:p>
        </p:txBody>
      </p:sp>
      <p:sp>
        <p:nvSpPr>
          <p:cNvPr id="4" name="Slide Number Placeholder 3"/>
          <p:cNvSpPr>
            <a:spLocks noGrp="1"/>
          </p:cNvSpPr>
          <p:nvPr>
            <p:ph type="sldNum" sz="quarter" idx="12"/>
          </p:nvPr>
        </p:nvSpPr>
        <p:spPr/>
        <p:txBody>
          <a:bodyPr/>
          <a:lstStyle/>
          <a:p>
            <a:pPr>
              <a:defRPr/>
            </a:pPr>
            <a:fld id="{C37BFEDE-E383-DF47-856B-CF8E7D2F32D8}" type="slidenum">
              <a:rPr lang="en-US" smtClean="0"/>
              <a:pPr>
                <a:defRPr/>
              </a:pPr>
              <a:t>61</a:t>
            </a:fld>
            <a:endParaRPr lang="en-US"/>
          </a:p>
        </p:txBody>
      </p:sp>
      <p:pic>
        <p:nvPicPr>
          <p:cNvPr id="5" name="Picture 4" descr="colhadron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447800"/>
            <a:ext cx="6629400" cy="468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olhadrons-phi.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447800"/>
            <a:ext cx="6626225"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6" descr="solenoid.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600200"/>
            <a:ext cx="2362200" cy="2817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TextBox 6"/>
          <p:cNvSpPr txBox="1">
            <a:spLocks noChangeArrowheads="1"/>
          </p:cNvSpPr>
          <p:nvPr/>
        </p:nvSpPr>
        <p:spPr bwMode="auto">
          <a:xfrm>
            <a:off x="0" y="6608763"/>
            <a:ext cx="1770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1200"/>
              <a:t>Figures by Kees Huyser</a:t>
            </a:r>
          </a:p>
        </p:txBody>
      </p:sp>
      <p:graphicFrame>
        <p:nvGraphicFramePr>
          <p:cNvPr id="8" name="Object 8"/>
          <p:cNvGraphicFramePr>
            <a:graphicFrameLocks noChangeAspect="1"/>
          </p:cNvGraphicFramePr>
          <p:nvPr>
            <p:extLst>
              <p:ext uri="{D42A27DB-BD31-4B8C-83A1-F6EECF244321}">
                <p14:modId xmlns:p14="http://schemas.microsoft.com/office/powerpoint/2010/main" val="3469566948"/>
              </p:ext>
            </p:extLst>
          </p:nvPr>
        </p:nvGraphicFramePr>
        <p:xfrm>
          <a:off x="263525" y="5562600"/>
          <a:ext cx="3490913" cy="877888"/>
        </p:xfrm>
        <a:graphic>
          <a:graphicData uri="http://schemas.openxmlformats.org/presentationml/2006/ole">
            <mc:AlternateContent xmlns:mc="http://schemas.openxmlformats.org/markup-compatibility/2006">
              <mc:Choice xmlns:v="urn:schemas-microsoft-com:vml" Requires="v">
                <p:oleObj spid="_x0000_s338956" name="Equation" r:id="rId6" imgW="1866900" imgH="469900" progId="Equation.3">
                  <p:embed/>
                </p:oleObj>
              </mc:Choice>
              <mc:Fallback>
                <p:oleObj name="Equation" r:id="rId6" imgW="1866900" imgH="469900" progId="Equation.3">
                  <p:embed/>
                  <p:pic>
                    <p:nvPicPr>
                      <p:cNvPr id="0" name=""/>
                      <p:cNvPicPr>
                        <a:picLocks noChangeAspect="1" noChangeArrowheads="1"/>
                      </p:cNvPicPr>
                      <p:nvPr/>
                    </p:nvPicPr>
                    <p:blipFill>
                      <a:blip r:embed="rId7"/>
                      <a:srcRect/>
                      <a:stretch>
                        <a:fillRect/>
                      </a:stretch>
                    </p:blipFill>
                    <p:spPr bwMode="auto">
                      <a:xfrm>
                        <a:off x="263525" y="5562600"/>
                        <a:ext cx="3490913" cy="87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4" name="Rounded Rectangle 13"/>
          <p:cNvSpPr/>
          <p:nvPr/>
        </p:nvSpPr>
        <p:spPr>
          <a:xfrm>
            <a:off x="0" y="3505200"/>
            <a:ext cx="609600" cy="38100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2133600" y="2895600"/>
            <a:ext cx="609600" cy="7620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 name="Object 20"/>
          <p:cNvGraphicFramePr>
            <a:graphicFrameLocks noChangeAspect="1"/>
          </p:cNvGraphicFramePr>
          <p:nvPr>
            <p:extLst>
              <p:ext uri="{D42A27DB-BD31-4B8C-83A1-F6EECF244321}">
                <p14:modId xmlns:p14="http://schemas.microsoft.com/office/powerpoint/2010/main" val="112406511"/>
              </p:ext>
            </p:extLst>
          </p:nvPr>
        </p:nvGraphicFramePr>
        <p:xfrm>
          <a:off x="152400" y="3657600"/>
          <a:ext cx="688975" cy="406400"/>
        </p:xfrm>
        <a:graphic>
          <a:graphicData uri="http://schemas.openxmlformats.org/presentationml/2006/ole">
            <mc:AlternateContent xmlns:mc="http://schemas.openxmlformats.org/markup-compatibility/2006">
              <mc:Choice xmlns:v="urn:schemas-microsoft-com:vml" Requires="v">
                <p:oleObj spid="_x0000_s338957" name="Equation" r:id="rId8" imgW="342900" imgH="203200" progId="Equation.3">
                  <p:embed/>
                </p:oleObj>
              </mc:Choice>
              <mc:Fallback>
                <p:oleObj name="Equation" r:id="rId8" imgW="342900" imgH="203200" progId="Equation.3">
                  <p:embed/>
                  <p:pic>
                    <p:nvPicPr>
                      <p:cNvPr id="0" name=""/>
                      <p:cNvPicPr>
                        <a:picLocks noChangeAspect="1" noChangeArrowheads="1"/>
                      </p:cNvPicPr>
                      <p:nvPr/>
                    </p:nvPicPr>
                    <p:blipFill>
                      <a:blip r:embed="rId9"/>
                      <a:srcRect/>
                      <a:stretch>
                        <a:fillRect/>
                      </a:stretch>
                    </p:blipFill>
                    <p:spPr bwMode="auto">
                      <a:xfrm>
                        <a:off x="152400" y="3657600"/>
                        <a:ext cx="688975"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 name="Object 20"/>
          <p:cNvGraphicFramePr>
            <a:graphicFrameLocks noChangeAspect="1"/>
          </p:cNvGraphicFramePr>
          <p:nvPr>
            <p:extLst>
              <p:ext uri="{D42A27DB-BD31-4B8C-83A1-F6EECF244321}">
                <p14:modId xmlns:p14="http://schemas.microsoft.com/office/powerpoint/2010/main" val="3910617716"/>
              </p:ext>
            </p:extLst>
          </p:nvPr>
        </p:nvGraphicFramePr>
        <p:xfrm>
          <a:off x="2362200" y="2590800"/>
          <a:ext cx="815975" cy="406400"/>
        </p:xfrm>
        <a:graphic>
          <a:graphicData uri="http://schemas.openxmlformats.org/presentationml/2006/ole">
            <mc:AlternateContent xmlns:mc="http://schemas.openxmlformats.org/markup-compatibility/2006">
              <mc:Choice xmlns:v="urn:schemas-microsoft-com:vml" Requires="v">
                <p:oleObj spid="_x0000_s338958" name="Equation" r:id="rId10" imgW="406400" imgH="203200" progId="Equation.3">
                  <p:embed/>
                </p:oleObj>
              </mc:Choice>
              <mc:Fallback>
                <p:oleObj name="Equation" r:id="rId10" imgW="406400" imgH="203200" progId="Equation.3">
                  <p:embed/>
                  <p:pic>
                    <p:nvPicPr>
                      <p:cNvPr id="0" name=""/>
                      <p:cNvPicPr>
                        <a:picLocks noChangeAspect="1" noChangeArrowheads="1"/>
                      </p:cNvPicPr>
                      <p:nvPr/>
                    </p:nvPicPr>
                    <p:blipFill>
                      <a:blip r:embed="rId11"/>
                      <a:srcRect/>
                      <a:stretch>
                        <a:fillRect/>
                      </a:stretch>
                    </p:blipFill>
                    <p:spPr bwMode="auto">
                      <a:xfrm>
                        <a:off x="2362200" y="2590800"/>
                        <a:ext cx="815975"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 name="Rounded Rectangle 15"/>
          <p:cNvSpPr/>
          <p:nvPr/>
        </p:nvSpPr>
        <p:spPr>
          <a:xfrm>
            <a:off x="4572000" y="5105400"/>
            <a:ext cx="609600" cy="30480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6019800" y="4343400"/>
            <a:ext cx="609600" cy="30480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1" name="Object 20"/>
          <p:cNvGraphicFramePr>
            <a:graphicFrameLocks noChangeAspect="1"/>
          </p:cNvGraphicFramePr>
          <p:nvPr>
            <p:extLst>
              <p:ext uri="{D42A27DB-BD31-4B8C-83A1-F6EECF244321}">
                <p14:modId xmlns:p14="http://schemas.microsoft.com/office/powerpoint/2010/main" val="3297536183"/>
              </p:ext>
            </p:extLst>
          </p:nvPr>
        </p:nvGraphicFramePr>
        <p:xfrm>
          <a:off x="5943600" y="4267200"/>
          <a:ext cx="1122363" cy="584200"/>
        </p:xfrm>
        <a:graphic>
          <a:graphicData uri="http://schemas.openxmlformats.org/presentationml/2006/ole">
            <mc:AlternateContent xmlns:mc="http://schemas.openxmlformats.org/markup-compatibility/2006">
              <mc:Choice xmlns:v="urn:schemas-microsoft-com:vml" Requires="v">
                <p:oleObj spid="_x0000_s338959" name="Equation" r:id="rId12" imgW="558800" imgH="292100" progId="Equation.3">
                  <p:embed/>
                </p:oleObj>
              </mc:Choice>
              <mc:Fallback>
                <p:oleObj name="Equation" r:id="rId12" imgW="558800" imgH="292100" progId="Equation.3">
                  <p:embed/>
                  <p:pic>
                    <p:nvPicPr>
                      <p:cNvPr id="0" name=""/>
                      <p:cNvPicPr>
                        <a:picLocks noChangeAspect="1" noChangeArrowheads="1"/>
                      </p:cNvPicPr>
                      <p:nvPr/>
                    </p:nvPicPr>
                    <p:blipFill>
                      <a:blip r:embed="rId13"/>
                      <a:srcRect/>
                      <a:stretch>
                        <a:fillRect/>
                      </a:stretch>
                    </p:blipFill>
                    <p:spPr bwMode="auto">
                      <a:xfrm>
                        <a:off x="5943600" y="4267200"/>
                        <a:ext cx="1122363"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 name="Object 20"/>
          <p:cNvGraphicFramePr>
            <a:graphicFrameLocks noChangeAspect="1"/>
          </p:cNvGraphicFramePr>
          <p:nvPr>
            <p:extLst>
              <p:ext uri="{D42A27DB-BD31-4B8C-83A1-F6EECF244321}">
                <p14:modId xmlns:p14="http://schemas.microsoft.com/office/powerpoint/2010/main" val="1554124688"/>
              </p:ext>
            </p:extLst>
          </p:nvPr>
        </p:nvGraphicFramePr>
        <p:xfrm>
          <a:off x="3962400" y="5029200"/>
          <a:ext cx="1225550" cy="584200"/>
        </p:xfrm>
        <a:graphic>
          <a:graphicData uri="http://schemas.openxmlformats.org/presentationml/2006/ole">
            <mc:AlternateContent xmlns:mc="http://schemas.openxmlformats.org/markup-compatibility/2006">
              <mc:Choice xmlns:v="urn:schemas-microsoft-com:vml" Requires="v">
                <p:oleObj spid="_x0000_s338960" name="Equation" r:id="rId14" imgW="609600" imgH="292100" progId="Equation.3">
                  <p:embed/>
                </p:oleObj>
              </mc:Choice>
              <mc:Fallback>
                <p:oleObj name="Equation" r:id="rId14" imgW="609600" imgH="292100" progId="Equation.3">
                  <p:embed/>
                  <p:pic>
                    <p:nvPicPr>
                      <p:cNvPr id="0" name=""/>
                      <p:cNvPicPr>
                        <a:picLocks noChangeAspect="1" noChangeArrowheads="1"/>
                      </p:cNvPicPr>
                      <p:nvPr/>
                    </p:nvPicPr>
                    <p:blipFill>
                      <a:blip r:embed="rId15"/>
                      <a:srcRect/>
                      <a:stretch>
                        <a:fillRect/>
                      </a:stretch>
                    </p:blipFill>
                    <p:spPr bwMode="auto">
                      <a:xfrm>
                        <a:off x="3962400" y="5029200"/>
                        <a:ext cx="12255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7928389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pPr>
              <a:defRPr/>
            </a:pPr>
            <a:r>
              <a:rPr lang="en-US" dirty="0" smtClean="0"/>
              <a:t>Next step</a:t>
            </a:r>
            <a:endParaRPr lang="en-US" dirty="0"/>
          </a:p>
        </p:txBody>
      </p:sp>
      <p:sp>
        <p:nvSpPr>
          <p:cNvPr id="5" name="Slide Number Placeholder 4"/>
          <p:cNvSpPr>
            <a:spLocks noGrp="1"/>
          </p:cNvSpPr>
          <p:nvPr>
            <p:ph type="sldNum" sz="quarter" idx="12"/>
          </p:nvPr>
        </p:nvSpPr>
        <p:spPr/>
        <p:txBody>
          <a:bodyPr/>
          <a:lstStyle/>
          <a:p>
            <a:pPr>
              <a:defRPr/>
            </a:pPr>
            <a:fld id="{7B74BE08-80F3-DA49-ABD5-7FA57F2C50DA}" type="slidenum">
              <a:rPr lang="en-US" smtClean="0"/>
              <a:pPr>
                <a:defRPr/>
              </a:pPr>
              <a:t>62</a:t>
            </a:fld>
            <a:endParaRPr lang="en-US"/>
          </a:p>
        </p:txBody>
      </p:sp>
    </p:spTree>
    <p:extLst>
      <p:ext uri="{BB962C8B-B14F-4D97-AF65-F5344CB8AC3E}">
        <p14:creationId xmlns:p14="http://schemas.microsoft.com/office/powerpoint/2010/main" val="141521732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t>Basic strategy: operator product expansion</a:t>
            </a:r>
            <a:endParaRPr lang="en-US" dirty="0"/>
          </a:p>
        </p:txBody>
      </p:sp>
      <p:sp>
        <p:nvSpPr>
          <p:cNvPr id="5" name="Content Placeholder 4"/>
          <p:cNvSpPr>
            <a:spLocks noGrp="1"/>
          </p:cNvSpPr>
          <p:nvPr>
            <p:ph idx="1"/>
          </p:nvPr>
        </p:nvSpPr>
        <p:spPr/>
        <p:txBody>
          <a:bodyPr/>
          <a:lstStyle/>
          <a:p>
            <a:pPr>
              <a:defRPr/>
            </a:pPr>
            <a:r>
              <a:rPr lang="en-US" sz="1800" dirty="0" smtClean="0"/>
              <a:t>Taylor expansion for functions around zero</a:t>
            </a:r>
          </a:p>
          <a:p>
            <a:pPr>
              <a:defRPr/>
            </a:pPr>
            <a:endParaRPr lang="en-US" sz="1800" dirty="0"/>
          </a:p>
          <a:p>
            <a:pPr>
              <a:defRPr/>
            </a:pPr>
            <a:endParaRPr lang="en-US" sz="1800" dirty="0" smtClean="0"/>
          </a:p>
          <a:p>
            <a:pPr marL="0" indent="0">
              <a:buNone/>
              <a:defRPr/>
            </a:pPr>
            <a:endParaRPr lang="en-US" sz="1800" dirty="0"/>
          </a:p>
          <a:p>
            <a:pPr>
              <a:defRPr/>
            </a:pPr>
            <a:r>
              <a:rPr lang="en-US" sz="1800" dirty="0" err="1" smtClean="0"/>
              <a:t>Mellin</a:t>
            </a:r>
            <a:r>
              <a:rPr lang="en-US" sz="1800" dirty="0" smtClean="0"/>
              <a:t> transform for functions on [-1,1] interval</a:t>
            </a:r>
          </a:p>
          <a:p>
            <a:pPr>
              <a:defRPr/>
            </a:pPr>
            <a:endParaRPr lang="en-US" sz="1800" dirty="0"/>
          </a:p>
          <a:p>
            <a:pPr>
              <a:defRPr/>
            </a:pPr>
            <a:endParaRPr lang="en-US" sz="1800" dirty="0" smtClean="0"/>
          </a:p>
          <a:p>
            <a:pPr>
              <a:defRPr/>
            </a:pPr>
            <a:endParaRPr lang="en-US" sz="1800" dirty="0" smtClean="0"/>
          </a:p>
          <a:p>
            <a:pPr>
              <a:defRPr/>
            </a:pPr>
            <a:endParaRPr lang="en-US" sz="1800" dirty="0" smtClean="0"/>
          </a:p>
          <a:p>
            <a:pPr>
              <a:defRPr/>
            </a:pPr>
            <a:r>
              <a:rPr lang="en-US" sz="1800" dirty="0" smtClean="0"/>
              <a:t>functions in (transverse) plane</a:t>
            </a:r>
            <a:endParaRPr lang="en-US" sz="1800" dirty="0"/>
          </a:p>
        </p:txBody>
      </p:sp>
      <p:sp>
        <p:nvSpPr>
          <p:cNvPr id="3" name="Slide Number Placeholder 2"/>
          <p:cNvSpPr>
            <a:spLocks noGrp="1"/>
          </p:cNvSpPr>
          <p:nvPr>
            <p:ph type="sldNum" sz="quarter" idx="12"/>
          </p:nvPr>
        </p:nvSpPr>
        <p:spPr/>
        <p:txBody>
          <a:bodyPr/>
          <a:lstStyle/>
          <a:p>
            <a:pPr>
              <a:defRPr/>
            </a:pPr>
            <a:fld id="{2445BFF5-3312-F749-97E4-484991BDC144}" type="slidenum">
              <a:rPr lang="en-US" smtClean="0"/>
              <a:pPr>
                <a:defRPr/>
              </a:pPr>
              <a:t>63</a:t>
            </a:fld>
            <a:endParaRPr lang="en-US"/>
          </a:p>
        </p:txBody>
      </p:sp>
      <p:graphicFrame>
        <p:nvGraphicFramePr>
          <p:cNvPr id="52228" name="Object 4"/>
          <p:cNvGraphicFramePr>
            <a:graphicFrameLocks noChangeAspect="1"/>
          </p:cNvGraphicFramePr>
          <p:nvPr>
            <p:extLst>
              <p:ext uri="{D42A27DB-BD31-4B8C-83A1-F6EECF244321}">
                <p14:modId xmlns:p14="http://schemas.microsoft.com/office/powerpoint/2010/main" val="3191134045"/>
              </p:ext>
            </p:extLst>
          </p:nvPr>
        </p:nvGraphicFramePr>
        <p:xfrm>
          <a:off x="838200" y="1752600"/>
          <a:ext cx="1841500" cy="847725"/>
        </p:xfrm>
        <a:graphic>
          <a:graphicData uri="http://schemas.openxmlformats.org/presentationml/2006/ole">
            <mc:AlternateContent xmlns:mc="http://schemas.openxmlformats.org/markup-compatibility/2006">
              <mc:Choice xmlns:v="urn:schemas-microsoft-com:vml" Requires="v">
                <p:oleObj spid="_x0000_s150336" name="Equation" r:id="rId4" imgW="990600" imgH="457200" progId="Equation.3">
                  <p:embed/>
                </p:oleObj>
              </mc:Choice>
              <mc:Fallback>
                <p:oleObj name="Equation" r:id="rId4" imgW="990600" imgH="457200" progId="Equation.3">
                  <p:embed/>
                  <p:pic>
                    <p:nvPicPr>
                      <p:cNvPr id="0" name=""/>
                      <p:cNvPicPr>
                        <a:picLocks noChangeAspect="1" noChangeArrowheads="1"/>
                      </p:cNvPicPr>
                      <p:nvPr/>
                    </p:nvPicPr>
                    <p:blipFill>
                      <a:blip r:embed="rId5"/>
                      <a:srcRect/>
                      <a:stretch>
                        <a:fillRect/>
                      </a:stretch>
                    </p:blipFill>
                    <p:spPr bwMode="auto">
                      <a:xfrm>
                        <a:off x="838200" y="1752600"/>
                        <a:ext cx="18415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2229" name="Object 4"/>
          <p:cNvGraphicFramePr>
            <a:graphicFrameLocks noChangeAspect="1"/>
          </p:cNvGraphicFramePr>
          <p:nvPr>
            <p:extLst>
              <p:ext uri="{D42A27DB-BD31-4B8C-83A1-F6EECF244321}">
                <p14:modId xmlns:p14="http://schemas.microsoft.com/office/powerpoint/2010/main" val="3312573560"/>
              </p:ext>
            </p:extLst>
          </p:nvPr>
        </p:nvGraphicFramePr>
        <p:xfrm>
          <a:off x="4800600" y="1752600"/>
          <a:ext cx="1582738" cy="1009650"/>
        </p:xfrm>
        <a:graphic>
          <a:graphicData uri="http://schemas.openxmlformats.org/presentationml/2006/ole">
            <mc:AlternateContent xmlns:mc="http://schemas.openxmlformats.org/markup-compatibility/2006">
              <mc:Choice xmlns:v="urn:schemas-microsoft-com:vml" Requires="v">
                <p:oleObj spid="_x0000_s150337" name="Equation" r:id="rId6" imgW="774700" imgH="495300" progId="Equation.3">
                  <p:embed/>
                </p:oleObj>
              </mc:Choice>
              <mc:Fallback>
                <p:oleObj name="Equation" r:id="rId6" imgW="774700" imgH="495300" progId="Equation.3">
                  <p:embed/>
                  <p:pic>
                    <p:nvPicPr>
                      <p:cNvPr id="0" name=""/>
                      <p:cNvPicPr>
                        <a:picLocks noChangeAspect="1" noChangeArrowheads="1"/>
                      </p:cNvPicPr>
                      <p:nvPr/>
                    </p:nvPicPr>
                    <p:blipFill>
                      <a:blip r:embed="rId7"/>
                      <a:srcRect/>
                      <a:stretch>
                        <a:fillRect/>
                      </a:stretch>
                    </p:blipFill>
                    <p:spPr bwMode="auto">
                      <a:xfrm>
                        <a:off x="4800600" y="1752600"/>
                        <a:ext cx="1582738" cy="1009650"/>
                      </a:xfrm>
                      <a:prstGeom prst="rect">
                        <a:avLst/>
                      </a:prstGeom>
                      <a:noFill/>
                      <a:ln>
                        <a:noFill/>
                      </a:ln>
                      <a:extLst/>
                    </p:spPr>
                  </p:pic>
                </p:oleObj>
              </mc:Fallback>
            </mc:AlternateContent>
          </a:graphicData>
        </a:graphic>
      </p:graphicFrame>
      <p:graphicFrame>
        <p:nvGraphicFramePr>
          <p:cNvPr id="8" name="Object 4"/>
          <p:cNvGraphicFramePr>
            <a:graphicFrameLocks noChangeAspect="1"/>
          </p:cNvGraphicFramePr>
          <p:nvPr>
            <p:extLst>
              <p:ext uri="{D42A27DB-BD31-4B8C-83A1-F6EECF244321}">
                <p14:modId xmlns:p14="http://schemas.microsoft.com/office/powerpoint/2010/main" val="570037182"/>
              </p:ext>
            </p:extLst>
          </p:nvPr>
        </p:nvGraphicFramePr>
        <p:xfrm>
          <a:off x="838200" y="3276600"/>
          <a:ext cx="2951162" cy="871537"/>
        </p:xfrm>
        <a:graphic>
          <a:graphicData uri="http://schemas.openxmlformats.org/presentationml/2006/ole">
            <mc:AlternateContent xmlns:mc="http://schemas.openxmlformats.org/markup-compatibility/2006">
              <mc:Choice xmlns:v="urn:schemas-microsoft-com:vml" Requires="v">
                <p:oleObj spid="_x0000_s150338" name="Equation" r:id="rId8" imgW="1587500" imgH="469900" progId="Equation.3">
                  <p:embed/>
                </p:oleObj>
              </mc:Choice>
              <mc:Fallback>
                <p:oleObj name="Equation" r:id="rId8" imgW="1587500" imgH="469900" progId="Equation.3">
                  <p:embed/>
                  <p:pic>
                    <p:nvPicPr>
                      <p:cNvPr id="0" name=""/>
                      <p:cNvPicPr>
                        <a:picLocks noChangeAspect="1" noChangeArrowheads="1"/>
                      </p:cNvPicPr>
                      <p:nvPr/>
                    </p:nvPicPr>
                    <p:blipFill>
                      <a:blip r:embed="rId9"/>
                      <a:srcRect/>
                      <a:stretch>
                        <a:fillRect/>
                      </a:stretch>
                    </p:blipFill>
                    <p:spPr bwMode="auto">
                      <a:xfrm>
                        <a:off x="838200" y="3276600"/>
                        <a:ext cx="2951162"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4"/>
          <p:cNvGraphicFramePr>
            <a:graphicFrameLocks noChangeAspect="1"/>
          </p:cNvGraphicFramePr>
          <p:nvPr>
            <p:extLst>
              <p:ext uri="{D42A27DB-BD31-4B8C-83A1-F6EECF244321}">
                <p14:modId xmlns:p14="http://schemas.microsoft.com/office/powerpoint/2010/main" val="3800759243"/>
              </p:ext>
            </p:extLst>
          </p:nvPr>
        </p:nvGraphicFramePr>
        <p:xfrm>
          <a:off x="4800600" y="3200400"/>
          <a:ext cx="2463800" cy="958850"/>
        </p:xfrm>
        <a:graphic>
          <a:graphicData uri="http://schemas.openxmlformats.org/presentationml/2006/ole">
            <mc:AlternateContent xmlns:mc="http://schemas.openxmlformats.org/markup-compatibility/2006">
              <mc:Choice xmlns:v="urn:schemas-microsoft-com:vml" Requires="v">
                <p:oleObj spid="_x0000_s150339" name="Equation" r:id="rId10" imgW="1206500" imgH="469900" progId="Equation.3">
                  <p:embed/>
                </p:oleObj>
              </mc:Choice>
              <mc:Fallback>
                <p:oleObj name="Equation" r:id="rId10" imgW="1206500" imgH="469900" progId="Equation.3">
                  <p:embed/>
                  <p:pic>
                    <p:nvPicPr>
                      <p:cNvPr id="0" name=""/>
                      <p:cNvPicPr>
                        <a:picLocks noChangeAspect="1" noChangeArrowheads="1"/>
                      </p:cNvPicPr>
                      <p:nvPr/>
                    </p:nvPicPr>
                    <p:blipFill>
                      <a:blip r:embed="rId11"/>
                      <a:srcRect/>
                      <a:stretch>
                        <a:fillRect/>
                      </a:stretch>
                    </p:blipFill>
                    <p:spPr bwMode="auto">
                      <a:xfrm>
                        <a:off x="4800600" y="3200400"/>
                        <a:ext cx="2463800" cy="958850"/>
                      </a:xfrm>
                      <a:prstGeom prst="rect">
                        <a:avLst/>
                      </a:prstGeom>
                      <a:noFill/>
                      <a:ln>
                        <a:noFill/>
                      </a:ln>
                      <a:extLst/>
                    </p:spPr>
                  </p:pic>
                </p:oleObj>
              </mc:Fallback>
            </mc:AlternateContent>
          </a:graphicData>
        </a:graphic>
      </p:graphicFrame>
      <p:graphicFrame>
        <p:nvGraphicFramePr>
          <p:cNvPr id="10" name="Object 4"/>
          <p:cNvGraphicFramePr>
            <a:graphicFrameLocks noChangeAspect="1"/>
          </p:cNvGraphicFramePr>
          <p:nvPr>
            <p:extLst>
              <p:ext uri="{D42A27DB-BD31-4B8C-83A1-F6EECF244321}">
                <p14:modId xmlns:p14="http://schemas.microsoft.com/office/powerpoint/2010/main" val="686645518"/>
              </p:ext>
            </p:extLst>
          </p:nvPr>
        </p:nvGraphicFramePr>
        <p:xfrm>
          <a:off x="838200" y="4876800"/>
          <a:ext cx="3422650" cy="777875"/>
        </p:xfrm>
        <a:graphic>
          <a:graphicData uri="http://schemas.openxmlformats.org/presentationml/2006/ole">
            <mc:AlternateContent xmlns:mc="http://schemas.openxmlformats.org/markup-compatibility/2006">
              <mc:Choice xmlns:v="urn:schemas-microsoft-com:vml" Requires="v">
                <p:oleObj spid="_x0000_s150340" name="Equation" r:id="rId12" imgW="1841500" imgH="419100" progId="Equation.3">
                  <p:embed/>
                </p:oleObj>
              </mc:Choice>
              <mc:Fallback>
                <p:oleObj name="Equation" r:id="rId12" imgW="1841500" imgH="419100" progId="Equation.3">
                  <p:embed/>
                  <p:pic>
                    <p:nvPicPr>
                      <p:cNvPr id="0" name=""/>
                      <p:cNvPicPr>
                        <a:picLocks noChangeAspect="1" noChangeArrowheads="1"/>
                      </p:cNvPicPr>
                      <p:nvPr/>
                    </p:nvPicPr>
                    <p:blipFill>
                      <a:blip r:embed="rId13"/>
                      <a:srcRect/>
                      <a:stretch>
                        <a:fillRect/>
                      </a:stretch>
                    </p:blipFill>
                    <p:spPr bwMode="auto">
                      <a:xfrm>
                        <a:off x="838200" y="4876800"/>
                        <a:ext cx="342265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4"/>
          <p:cNvGraphicFramePr>
            <a:graphicFrameLocks noChangeAspect="1"/>
          </p:cNvGraphicFramePr>
          <p:nvPr>
            <p:extLst>
              <p:ext uri="{D42A27DB-BD31-4B8C-83A1-F6EECF244321}">
                <p14:modId xmlns:p14="http://schemas.microsoft.com/office/powerpoint/2010/main" val="1837205054"/>
              </p:ext>
            </p:extLst>
          </p:nvPr>
        </p:nvGraphicFramePr>
        <p:xfrm>
          <a:off x="4800600" y="4876800"/>
          <a:ext cx="3243262" cy="723900"/>
        </p:xfrm>
        <a:graphic>
          <a:graphicData uri="http://schemas.openxmlformats.org/presentationml/2006/ole">
            <mc:AlternateContent xmlns:mc="http://schemas.openxmlformats.org/markup-compatibility/2006">
              <mc:Choice xmlns:v="urn:schemas-microsoft-com:vml" Requires="v">
                <p:oleObj spid="_x0000_s150341" name="Equation" r:id="rId14" imgW="1587500" imgH="355600" progId="Equation.3">
                  <p:embed/>
                </p:oleObj>
              </mc:Choice>
              <mc:Fallback>
                <p:oleObj name="Equation" r:id="rId14" imgW="1587500" imgH="355600" progId="Equation.3">
                  <p:embed/>
                  <p:pic>
                    <p:nvPicPr>
                      <p:cNvPr id="0" name=""/>
                      <p:cNvPicPr>
                        <a:picLocks noChangeAspect="1" noChangeArrowheads="1"/>
                      </p:cNvPicPr>
                      <p:nvPr/>
                    </p:nvPicPr>
                    <p:blipFill>
                      <a:blip r:embed="rId15"/>
                      <a:srcRect/>
                      <a:stretch>
                        <a:fillRect/>
                      </a:stretch>
                    </p:blipFill>
                    <p:spPr bwMode="auto">
                      <a:xfrm>
                        <a:off x="4800600" y="4876800"/>
                        <a:ext cx="3243262" cy="723900"/>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61562678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t>Operator structure in collinear case (reminder)</a:t>
            </a:r>
            <a:endParaRPr lang="en-US" dirty="0"/>
          </a:p>
        </p:txBody>
      </p:sp>
      <p:sp>
        <p:nvSpPr>
          <p:cNvPr id="5" name="Content Placeholder 4"/>
          <p:cNvSpPr>
            <a:spLocks noGrp="1"/>
          </p:cNvSpPr>
          <p:nvPr>
            <p:ph idx="1"/>
          </p:nvPr>
        </p:nvSpPr>
        <p:spPr/>
        <p:txBody>
          <a:bodyPr/>
          <a:lstStyle/>
          <a:p>
            <a:pPr>
              <a:defRPr/>
            </a:pPr>
            <a:r>
              <a:rPr lang="en-US" sz="1800" dirty="0" smtClean="0"/>
              <a:t>Collinear functions and x-moments</a:t>
            </a:r>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r>
              <a:rPr lang="en-US" sz="1800" dirty="0" smtClean="0"/>
              <a:t>Moments correspond to local matrix elements of operators that all have the same </a:t>
            </a:r>
            <a:r>
              <a:rPr lang="en-US" sz="1800" dirty="0"/>
              <a:t>twist since dim(</a:t>
            </a:r>
            <a:r>
              <a:rPr lang="en-US" sz="1800" dirty="0" err="1"/>
              <a:t>D</a:t>
            </a:r>
            <a:r>
              <a:rPr lang="en-US" sz="1800" baseline="30000" dirty="0" err="1"/>
              <a:t>n</a:t>
            </a:r>
            <a:r>
              <a:rPr lang="en-US" sz="1800" dirty="0"/>
              <a:t>) = 0</a:t>
            </a:r>
            <a:endParaRPr lang="en-US" sz="1800" dirty="0" smtClean="0"/>
          </a:p>
          <a:p>
            <a:pPr>
              <a:defRPr/>
            </a:pPr>
            <a:endParaRPr lang="en-US" sz="1800" dirty="0"/>
          </a:p>
          <a:p>
            <a:pPr>
              <a:defRPr/>
            </a:pPr>
            <a:endParaRPr lang="en-US" sz="1800" dirty="0" smtClean="0"/>
          </a:p>
          <a:p>
            <a:pPr>
              <a:defRPr/>
            </a:pPr>
            <a:r>
              <a:rPr lang="en-US" sz="1800" dirty="0" smtClean="0"/>
              <a:t>Moments are particularly useful because their anomalous dimensions can be rigorously calculated and these can be </a:t>
            </a:r>
            <a:r>
              <a:rPr lang="en-US" sz="1800" dirty="0" err="1" smtClean="0"/>
              <a:t>Mellin</a:t>
            </a:r>
            <a:r>
              <a:rPr lang="en-US" sz="1800" dirty="0" smtClean="0"/>
              <a:t> transformed into the splitting functions that govern the QCD evolution.</a:t>
            </a:r>
          </a:p>
          <a:p>
            <a:pPr marL="0" indent="0">
              <a:buNone/>
              <a:defRPr/>
            </a:pPr>
            <a:endParaRPr lang="en-US" sz="1800" dirty="0"/>
          </a:p>
        </p:txBody>
      </p:sp>
      <p:sp>
        <p:nvSpPr>
          <p:cNvPr id="3" name="Slide Number Placeholder 2"/>
          <p:cNvSpPr>
            <a:spLocks noGrp="1"/>
          </p:cNvSpPr>
          <p:nvPr>
            <p:ph type="sldNum" sz="quarter" idx="12"/>
          </p:nvPr>
        </p:nvSpPr>
        <p:spPr/>
        <p:txBody>
          <a:bodyPr/>
          <a:lstStyle/>
          <a:p>
            <a:pPr>
              <a:defRPr/>
            </a:pPr>
            <a:fld id="{2445BFF5-3312-F749-97E4-484991BDC144}" type="slidenum">
              <a:rPr lang="en-US" smtClean="0"/>
              <a:pPr>
                <a:defRPr/>
              </a:pPr>
              <a:t>64</a:t>
            </a:fld>
            <a:endParaRPr lang="en-US"/>
          </a:p>
        </p:txBody>
      </p:sp>
      <p:graphicFrame>
        <p:nvGraphicFramePr>
          <p:cNvPr id="52228" name="Object 4"/>
          <p:cNvGraphicFramePr>
            <a:graphicFrameLocks noChangeAspect="1"/>
          </p:cNvGraphicFramePr>
          <p:nvPr/>
        </p:nvGraphicFramePr>
        <p:xfrm>
          <a:off x="979488" y="1804988"/>
          <a:ext cx="5783262" cy="823912"/>
        </p:xfrm>
        <a:graphic>
          <a:graphicData uri="http://schemas.openxmlformats.org/presentationml/2006/ole">
            <mc:AlternateContent xmlns:mc="http://schemas.openxmlformats.org/markup-compatibility/2006">
              <mc:Choice xmlns:v="urn:schemas-microsoft-com:vml" Requires="v">
                <p:oleObj spid="_x0000_s121311" name="Equation" r:id="rId4" imgW="3111500" imgH="444500" progId="Equation.3">
                  <p:embed/>
                </p:oleObj>
              </mc:Choice>
              <mc:Fallback>
                <p:oleObj name="Equation" r:id="rId4" imgW="3111500" imgH="4445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488" y="1804988"/>
                        <a:ext cx="5783262"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2229" name="Object 4"/>
          <p:cNvGraphicFramePr>
            <a:graphicFrameLocks noChangeAspect="1"/>
          </p:cNvGraphicFramePr>
          <p:nvPr>
            <p:extLst>
              <p:ext uri="{D42A27DB-BD31-4B8C-83A1-F6EECF244321}">
                <p14:modId xmlns:p14="http://schemas.microsoft.com/office/powerpoint/2010/main" val="3532154461"/>
              </p:ext>
            </p:extLst>
          </p:nvPr>
        </p:nvGraphicFramePr>
        <p:xfrm>
          <a:off x="995363" y="2667000"/>
          <a:ext cx="7151687" cy="1638300"/>
        </p:xfrm>
        <a:graphic>
          <a:graphicData uri="http://schemas.openxmlformats.org/presentationml/2006/ole">
            <mc:AlternateContent xmlns:mc="http://schemas.openxmlformats.org/markup-compatibility/2006">
              <mc:Choice xmlns:v="urn:schemas-microsoft-com:vml" Requires="v">
                <p:oleObj spid="_x0000_s121312" name="Equation" r:id="rId6" imgW="3873500" imgH="889000" progId="Equation.3">
                  <p:embed/>
                </p:oleObj>
              </mc:Choice>
              <mc:Fallback>
                <p:oleObj name="Equation" r:id="rId6" imgW="3873500" imgH="889000" progId="Equation.3">
                  <p:embed/>
                  <p:pic>
                    <p:nvPicPr>
                      <p:cNvPr id="0" name=""/>
                      <p:cNvPicPr>
                        <a:picLocks noChangeAspect="1" noChangeArrowheads="1"/>
                      </p:cNvPicPr>
                      <p:nvPr/>
                    </p:nvPicPr>
                    <p:blipFill>
                      <a:blip r:embed="rId7"/>
                      <a:srcRect/>
                      <a:stretch>
                        <a:fillRect/>
                      </a:stretch>
                    </p:blipFill>
                    <p:spPr bwMode="auto">
                      <a:xfrm>
                        <a:off x="995363" y="2667000"/>
                        <a:ext cx="7151687"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2230" name="Object 10"/>
          <p:cNvGraphicFramePr>
            <a:graphicFrameLocks noChangeAspect="1"/>
          </p:cNvGraphicFramePr>
          <p:nvPr>
            <p:extLst>
              <p:ext uri="{D42A27DB-BD31-4B8C-83A1-F6EECF244321}">
                <p14:modId xmlns:p14="http://schemas.microsoft.com/office/powerpoint/2010/main" val="282799915"/>
              </p:ext>
            </p:extLst>
          </p:nvPr>
        </p:nvGraphicFramePr>
        <p:xfrm>
          <a:off x="990600" y="5029200"/>
          <a:ext cx="3944938" cy="569913"/>
        </p:xfrm>
        <a:graphic>
          <a:graphicData uri="http://schemas.openxmlformats.org/presentationml/2006/ole">
            <mc:AlternateContent xmlns:mc="http://schemas.openxmlformats.org/markup-compatibility/2006">
              <mc:Choice xmlns:v="urn:schemas-microsoft-com:vml" Requires="v">
                <p:oleObj spid="_x0000_s121313" name="Equation" r:id="rId8" imgW="2019300" imgH="292100" progId="Equation.3">
                  <p:embed/>
                </p:oleObj>
              </mc:Choice>
              <mc:Fallback>
                <p:oleObj name="Equation" r:id="rId8" imgW="2019300" imgH="2921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600" y="5029200"/>
                        <a:ext cx="3944938" cy="56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 name="Rectangular Callout 7"/>
          <p:cNvSpPr/>
          <p:nvPr/>
        </p:nvSpPr>
        <p:spPr>
          <a:xfrm>
            <a:off x="762000" y="3581400"/>
            <a:ext cx="1143000" cy="381000"/>
          </a:xfrm>
          <a:prstGeom prst="wedgeRectCallout">
            <a:avLst>
              <a:gd name="adj1" fmla="val 52616"/>
              <a:gd name="adj2" fmla="val -14170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x = </a:t>
            </a:r>
            <a:r>
              <a:rPr lang="en-US" dirty="0" err="1" smtClean="0">
                <a:solidFill>
                  <a:schemeClr val="tx1"/>
                </a:solidFill>
              </a:rPr>
              <a:t>p.n</a:t>
            </a:r>
            <a:r>
              <a:rPr lang="en-US" dirty="0" smtClean="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131022889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t>Operator structure in TMD case</a:t>
            </a:r>
            <a:endParaRPr lang="en-US" dirty="0"/>
          </a:p>
        </p:txBody>
      </p:sp>
      <p:sp>
        <p:nvSpPr>
          <p:cNvPr id="5" name="Content Placeholder 4"/>
          <p:cNvSpPr>
            <a:spLocks noGrp="1"/>
          </p:cNvSpPr>
          <p:nvPr>
            <p:ph idx="1"/>
          </p:nvPr>
        </p:nvSpPr>
        <p:spPr>
          <a:xfrm>
            <a:off x="152400" y="1371600"/>
            <a:ext cx="8839200" cy="4754563"/>
          </a:xfrm>
        </p:spPr>
        <p:txBody>
          <a:bodyPr/>
          <a:lstStyle/>
          <a:p>
            <a:pPr>
              <a:spcAft>
                <a:spcPts val="200"/>
              </a:spcAft>
              <a:defRPr/>
            </a:pPr>
            <a:r>
              <a:rPr lang="en-US" sz="1800" dirty="0" smtClean="0"/>
              <a:t>For TMD functions one can consider transverse moments</a:t>
            </a:r>
          </a:p>
          <a:p>
            <a:pPr>
              <a:spcAft>
                <a:spcPts val="200"/>
              </a:spcAft>
              <a:defRPr/>
            </a:pPr>
            <a:endParaRPr lang="en-US" sz="1800" dirty="0"/>
          </a:p>
          <a:p>
            <a:pPr marL="0" indent="0">
              <a:spcAft>
                <a:spcPts val="200"/>
              </a:spcAft>
              <a:buFontTx/>
              <a:buNone/>
              <a:defRPr/>
            </a:pPr>
            <a:endParaRPr lang="en-US" sz="1800" dirty="0"/>
          </a:p>
          <a:p>
            <a:pPr>
              <a:spcAft>
                <a:spcPts val="200"/>
              </a:spcAft>
              <a:defRPr/>
            </a:pPr>
            <a:endParaRPr lang="en-US" sz="1800" dirty="0" smtClean="0"/>
          </a:p>
          <a:p>
            <a:pPr marL="0" indent="0">
              <a:spcAft>
                <a:spcPts val="200"/>
              </a:spcAft>
              <a:buFontTx/>
              <a:buNone/>
              <a:defRPr/>
            </a:pPr>
            <a:endParaRPr lang="en-US" sz="1800" dirty="0" smtClean="0"/>
          </a:p>
          <a:p>
            <a:pPr>
              <a:spcAft>
                <a:spcPts val="200"/>
              </a:spcAft>
              <a:defRPr/>
            </a:pPr>
            <a:endParaRPr lang="en-US" sz="1800" dirty="0" smtClean="0"/>
          </a:p>
          <a:p>
            <a:pPr>
              <a:spcAft>
                <a:spcPts val="200"/>
              </a:spcAft>
              <a:defRPr/>
            </a:pPr>
            <a:endParaRPr lang="en-US" sz="1800" dirty="0"/>
          </a:p>
          <a:p>
            <a:pPr marL="0" indent="0">
              <a:spcAft>
                <a:spcPts val="200"/>
              </a:spcAft>
              <a:buNone/>
              <a:defRPr/>
            </a:pPr>
            <a:endParaRPr lang="en-US" sz="1800" dirty="0" smtClean="0"/>
          </a:p>
          <a:p>
            <a:pPr>
              <a:spcAft>
                <a:spcPts val="200"/>
              </a:spcAft>
              <a:defRPr/>
            </a:pPr>
            <a:r>
              <a:rPr lang="en-US" sz="1800" dirty="0" smtClean="0"/>
              <a:t>Upon integration, these do involve collinear twist-3 multi-</a:t>
            </a:r>
            <a:r>
              <a:rPr lang="en-US" sz="1800" dirty="0" err="1" smtClean="0"/>
              <a:t>parton</a:t>
            </a:r>
            <a:r>
              <a:rPr lang="en-US" sz="1800" dirty="0" smtClean="0"/>
              <a:t> </a:t>
            </a:r>
            <a:r>
              <a:rPr lang="en-US" sz="1800" dirty="0" err="1" smtClean="0"/>
              <a:t>correlators</a:t>
            </a:r>
            <a:endParaRPr lang="en-US" sz="1800" dirty="0" smtClean="0"/>
          </a:p>
          <a:p>
            <a:pPr marL="0" indent="0">
              <a:spcAft>
                <a:spcPts val="200"/>
              </a:spcAft>
              <a:buNone/>
              <a:defRPr/>
            </a:pPr>
            <a:endParaRPr lang="en-US" sz="1800" dirty="0"/>
          </a:p>
          <a:p>
            <a:pPr>
              <a:spcAft>
                <a:spcPts val="200"/>
              </a:spcAft>
              <a:defRPr/>
            </a:pPr>
            <a:endParaRPr lang="en-US" sz="1800" dirty="0" smtClean="0"/>
          </a:p>
          <a:p>
            <a:pPr>
              <a:spcAft>
                <a:spcPts val="200"/>
              </a:spcAft>
              <a:defRPr/>
            </a:pPr>
            <a:endParaRPr lang="en-US" sz="1800" dirty="0"/>
          </a:p>
          <a:p>
            <a:pPr marL="0" indent="0">
              <a:spcAft>
                <a:spcPts val="200"/>
              </a:spcAft>
              <a:buFontTx/>
              <a:buNone/>
              <a:defRPr/>
            </a:pPr>
            <a:r>
              <a:rPr lang="en-US" sz="1800" dirty="0" smtClean="0"/>
              <a:t> </a:t>
            </a:r>
          </a:p>
          <a:p>
            <a:pPr>
              <a:spcAft>
                <a:spcPts val="200"/>
              </a:spcAft>
              <a:defRPr/>
            </a:pPr>
            <a:endParaRPr lang="en-US" sz="1800" dirty="0"/>
          </a:p>
          <a:p>
            <a:pPr marL="0" indent="0">
              <a:spcAft>
                <a:spcPts val="200"/>
              </a:spcAft>
              <a:buFontTx/>
              <a:buNone/>
              <a:defRPr/>
            </a:pPr>
            <a:r>
              <a:rPr lang="en-US" sz="1800" dirty="0" smtClean="0"/>
              <a:t> </a:t>
            </a:r>
            <a:endParaRPr lang="en-US" sz="1800" dirty="0"/>
          </a:p>
        </p:txBody>
      </p:sp>
      <p:sp>
        <p:nvSpPr>
          <p:cNvPr id="3" name="Slide Number Placeholder 2"/>
          <p:cNvSpPr>
            <a:spLocks noGrp="1"/>
          </p:cNvSpPr>
          <p:nvPr>
            <p:ph type="sldNum" sz="quarter" idx="12"/>
          </p:nvPr>
        </p:nvSpPr>
        <p:spPr/>
        <p:txBody>
          <a:bodyPr/>
          <a:lstStyle/>
          <a:p>
            <a:pPr>
              <a:defRPr/>
            </a:pPr>
            <a:fld id="{823E345B-15C9-5647-84F9-F61CD6247311}" type="slidenum">
              <a:rPr lang="en-US" smtClean="0"/>
              <a:pPr>
                <a:defRPr/>
              </a:pPr>
              <a:t>65</a:t>
            </a:fld>
            <a:endParaRPr lang="en-US"/>
          </a:p>
        </p:txBody>
      </p:sp>
      <p:graphicFrame>
        <p:nvGraphicFramePr>
          <p:cNvPr id="54276" name="Object 3"/>
          <p:cNvGraphicFramePr>
            <a:graphicFrameLocks noChangeAspect="1"/>
          </p:cNvGraphicFramePr>
          <p:nvPr>
            <p:extLst>
              <p:ext uri="{D42A27DB-BD31-4B8C-83A1-F6EECF244321}">
                <p14:modId xmlns:p14="http://schemas.microsoft.com/office/powerpoint/2010/main" val="2000520940"/>
              </p:ext>
            </p:extLst>
          </p:nvPr>
        </p:nvGraphicFramePr>
        <p:xfrm>
          <a:off x="609600" y="2514600"/>
          <a:ext cx="7315200" cy="776064"/>
        </p:xfrm>
        <a:graphic>
          <a:graphicData uri="http://schemas.openxmlformats.org/presentationml/2006/ole">
            <mc:AlternateContent xmlns:mc="http://schemas.openxmlformats.org/markup-compatibility/2006">
              <mc:Choice xmlns:v="urn:schemas-microsoft-com:vml" Requires="v">
                <p:oleObj spid="_x0000_s122374" name="Equation" r:id="rId4" imgW="4432300" imgH="469900" progId="Equation.3">
                  <p:embed/>
                </p:oleObj>
              </mc:Choice>
              <mc:Fallback>
                <p:oleObj name="Equation" r:id="rId4" imgW="4432300" imgH="469900" progId="Equation.3">
                  <p:embed/>
                  <p:pic>
                    <p:nvPicPr>
                      <p:cNvPr id="0" name=""/>
                      <p:cNvPicPr>
                        <a:picLocks noChangeAspect="1" noChangeArrowheads="1"/>
                      </p:cNvPicPr>
                      <p:nvPr/>
                    </p:nvPicPr>
                    <p:blipFill>
                      <a:blip r:embed="rId5"/>
                      <a:srcRect/>
                      <a:stretch>
                        <a:fillRect/>
                      </a:stretch>
                    </p:blipFill>
                    <p:spPr bwMode="auto">
                      <a:xfrm>
                        <a:off x="609600" y="2514600"/>
                        <a:ext cx="7315200" cy="776064"/>
                      </a:xfrm>
                      <a:prstGeom prst="rect">
                        <a:avLst/>
                      </a:prstGeom>
                      <a:noFill/>
                      <a:ln>
                        <a:noFill/>
                      </a:ln>
                      <a:extLst/>
                    </p:spPr>
                  </p:pic>
                </p:oleObj>
              </mc:Fallback>
            </mc:AlternateContent>
          </a:graphicData>
        </a:graphic>
      </p:graphicFrame>
      <p:graphicFrame>
        <p:nvGraphicFramePr>
          <p:cNvPr id="54278" name="Object 4"/>
          <p:cNvGraphicFramePr>
            <a:graphicFrameLocks noChangeAspect="1"/>
          </p:cNvGraphicFramePr>
          <p:nvPr>
            <p:extLst>
              <p:ext uri="{D42A27DB-BD31-4B8C-83A1-F6EECF244321}">
                <p14:modId xmlns:p14="http://schemas.microsoft.com/office/powerpoint/2010/main" val="1625144002"/>
              </p:ext>
            </p:extLst>
          </p:nvPr>
        </p:nvGraphicFramePr>
        <p:xfrm>
          <a:off x="609600" y="1828800"/>
          <a:ext cx="6248400" cy="814941"/>
        </p:xfrm>
        <a:graphic>
          <a:graphicData uri="http://schemas.openxmlformats.org/presentationml/2006/ole">
            <mc:AlternateContent xmlns:mc="http://schemas.openxmlformats.org/markup-compatibility/2006">
              <mc:Choice xmlns:v="urn:schemas-microsoft-com:vml" Requires="v">
                <p:oleObj spid="_x0000_s122375" name="Equation" r:id="rId6" imgW="3594100" imgH="469900" progId="Equation.3">
                  <p:embed/>
                </p:oleObj>
              </mc:Choice>
              <mc:Fallback>
                <p:oleObj name="Equation" r:id="rId6" imgW="3594100" imgH="469900" progId="Equation.3">
                  <p:embed/>
                  <p:pic>
                    <p:nvPicPr>
                      <p:cNvPr id="0" name=""/>
                      <p:cNvPicPr>
                        <a:picLocks noChangeAspect="1" noChangeArrowheads="1"/>
                      </p:cNvPicPr>
                      <p:nvPr/>
                    </p:nvPicPr>
                    <p:blipFill>
                      <a:blip r:embed="rId7"/>
                      <a:srcRect/>
                      <a:stretch>
                        <a:fillRect/>
                      </a:stretch>
                    </p:blipFill>
                    <p:spPr bwMode="auto">
                      <a:xfrm>
                        <a:off x="609600" y="1828800"/>
                        <a:ext cx="6248400" cy="814941"/>
                      </a:xfrm>
                      <a:prstGeom prst="rect">
                        <a:avLst/>
                      </a:prstGeom>
                      <a:noFill/>
                      <a:ln>
                        <a:noFill/>
                      </a:ln>
                      <a:extLst/>
                    </p:spPr>
                  </p:pic>
                </p:oleObj>
              </mc:Fallback>
            </mc:AlternateContent>
          </a:graphicData>
        </a:graphic>
      </p:graphicFrame>
      <p:graphicFrame>
        <p:nvGraphicFramePr>
          <p:cNvPr id="17" name="Object 3"/>
          <p:cNvGraphicFramePr>
            <a:graphicFrameLocks noChangeAspect="1"/>
          </p:cNvGraphicFramePr>
          <p:nvPr>
            <p:extLst>
              <p:ext uri="{D42A27DB-BD31-4B8C-83A1-F6EECF244321}">
                <p14:modId xmlns:p14="http://schemas.microsoft.com/office/powerpoint/2010/main" val="4294158007"/>
              </p:ext>
            </p:extLst>
          </p:nvPr>
        </p:nvGraphicFramePr>
        <p:xfrm>
          <a:off x="609600" y="3200400"/>
          <a:ext cx="8001000" cy="767406"/>
        </p:xfrm>
        <a:graphic>
          <a:graphicData uri="http://schemas.openxmlformats.org/presentationml/2006/ole">
            <mc:AlternateContent xmlns:mc="http://schemas.openxmlformats.org/markup-compatibility/2006">
              <mc:Choice xmlns:v="urn:schemas-microsoft-com:vml" Requires="v">
                <p:oleObj spid="_x0000_s122376" name="Equation" r:id="rId8" imgW="4902200" imgH="469900" progId="Equation.3">
                  <p:embed/>
                </p:oleObj>
              </mc:Choice>
              <mc:Fallback>
                <p:oleObj name="Equation" r:id="rId8" imgW="4902200" imgH="469900" progId="Equation.3">
                  <p:embed/>
                  <p:pic>
                    <p:nvPicPr>
                      <p:cNvPr id="0" name=""/>
                      <p:cNvPicPr>
                        <a:picLocks noChangeAspect="1" noChangeArrowheads="1"/>
                      </p:cNvPicPr>
                      <p:nvPr/>
                    </p:nvPicPr>
                    <p:blipFill>
                      <a:blip r:embed="rId9"/>
                      <a:srcRect/>
                      <a:stretch>
                        <a:fillRect/>
                      </a:stretch>
                    </p:blipFill>
                    <p:spPr bwMode="auto">
                      <a:xfrm>
                        <a:off x="609600" y="3200400"/>
                        <a:ext cx="8001000" cy="767406"/>
                      </a:xfrm>
                      <a:prstGeom prst="rect">
                        <a:avLst/>
                      </a:prstGeom>
                      <a:noFill/>
                      <a:ln>
                        <a:noFill/>
                      </a:ln>
                      <a:extLst/>
                    </p:spPr>
                  </p:pic>
                </p:oleObj>
              </mc:Fallback>
            </mc:AlternateContent>
          </a:graphicData>
        </a:graphic>
      </p:graphicFrame>
      <p:sp>
        <p:nvSpPr>
          <p:cNvPr id="18" name="TextBox 17"/>
          <p:cNvSpPr txBox="1"/>
          <p:nvPr/>
        </p:nvSpPr>
        <p:spPr>
          <a:xfrm>
            <a:off x="0" y="6550223"/>
            <a:ext cx="8229600" cy="307777"/>
          </a:xfrm>
          <a:prstGeom prst="rect">
            <a:avLst/>
          </a:prstGeom>
          <a:solidFill>
            <a:schemeClr val="accent6">
              <a:lumMod val="20000"/>
              <a:lumOff val="80000"/>
            </a:schemeClr>
          </a:solidFill>
          <a:effectLst>
            <a:outerShdw blurRad="50800" dist="38100" dir="2700000" algn="tl" rotWithShape="0">
              <a:srgbClr val="000000">
                <a:alpha val="43000"/>
              </a:srgbClr>
            </a:outerShdw>
          </a:effectLst>
        </p:spPr>
        <p:txBody>
          <a:bodyPr wrap="square">
            <a:spAutoFit/>
          </a:bodyPr>
          <a:lstStyle/>
          <a:p>
            <a:pPr>
              <a:defRPr/>
            </a:pPr>
            <a:r>
              <a:rPr lang="en-US" sz="1400" dirty="0">
                <a:latin typeface="+mn-lt"/>
              </a:rPr>
              <a:t>MGA Buffing, A Mukherjee, PJM, </a:t>
            </a:r>
            <a:r>
              <a:rPr lang="en-US" sz="1400" dirty="0" smtClean="0">
                <a:latin typeface="+mn-lt"/>
              </a:rPr>
              <a:t>PRD 86 (2012) 074030 </a:t>
            </a:r>
            <a:r>
              <a:rPr lang="en-US" sz="1400" dirty="0">
                <a:latin typeface="+mn-lt"/>
              </a:rPr>
              <a:t>, </a:t>
            </a:r>
            <a:r>
              <a:rPr lang="en-US" sz="1400" dirty="0" err="1">
                <a:latin typeface="+mn-lt"/>
              </a:rPr>
              <a:t>Arxiv</a:t>
            </a:r>
            <a:r>
              <a:rPr lang="en-US" sz="1400" dirty="0">
                <a:latin typeface="+mn-lt"/>
              </a:rPr>
              <a:t>: 1207.3221 [</a:t>
            </a:r>
            <a:r>
              <a:rPr lang="en-US" sz="1400" dirty="0" err="1">
                <a:latin typeface="+mn-lt"/>
              </a:rPr>
              <a:t>hep-ph</a:t>
            </a:r>
            <a:r>
              <a:rPr lang="en-US" sz="1400" dirty="0">
                <a:latin typeface="+mn-lt"/>
              </a:rPr>
              <a:t>]</a:t>
            </a:r>
          </a:p>
        </p:txBody>
      </p:sp>
    </p:spTree>
    <p:extLst>
      <p:ext uri="{BB962C8B-B14F-4D97-AF65-F5344CB8AC3E}">
        <p14:creationId xmlns:p14="http://schemas.microsoft.com/office/powerpoint/2010/main" val="33589496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7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2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t>Operator structure in TMD case</a:t>
            </a:r>
            <a:endParaRPr lang="en-US" dirty="0"/>
          </a:p>
        </p:txBody>
      </p:sp>
      <p:sp>
        <p:nvSpPr>
          <p:cNvPr id="5" name="Content Placeholder 4"/>
          <p:cNvSpPr>
            <a:spLocks noGrp="1"/>
          </p:cNvSpPr>
          <p:nvPr>
            <p:ph idx="1"/>
          </p:nvPr>
        </p:nvSpPr>
        <p:spPr>
          <a:xfrm>
            <a:off x="152400" y="1371600"/>
            <a:ext cx="8839200" cy="4754563"/>
          </a:xfrm>
        </p:spPr>
        <p:txBody>
          <a:bodyPr/>
          <a:lstStyle/>
          <a:p>
            <a:pPr>
              <a:spcBef>
                <a:spcPts val="500"/>
              </a:spcBef>
              <a:spcAft>
                <a:spcPts val="200"/>
              </a:spcAft>
              <a:defRPr/>
            </a:pPr>
            <a:r>
              <a:rPr lang="en-US" sz="1800" dirty="0" smtClean="0"/>
              <a:t>For first transverse moment one needs quark-gluon </a:t>
            </a:r>
            <a:r>
              <a:rPr lang="en-US" sz="1800" dirty="0" err="1" smtClean="0"/>
              <a:t>correlators</a:t>
            </a:r>
            <a:endParaRPr lang="en-US" sz="1800" dirty="0" smtClean="0"/>
          </a:p>
          <a:p>
            <a:pPr>
              <a:spcBef>
                <a:spcPts val="500"/>
              </a:spcBef>
              <a:spcAft>
                <a:spcPts val="200"/>
              </a:spcAft>
              <a:defRPr/>
            </a:pPr>
            <a:endParaRPr lang="en-US" sz="1800" dirty="0"/>
          </a:p>
          <a:p>
            <a:pPr marL="0" indent="0">
              <a:spcBef>
                <a:spcPts val="500"/>
              </a:spcBef>
              <a:spcAft>
                <a:spcPts val="200"/>
              </a:spcAft>
              <a:buFontTx/>
              <a:buNone/>
              <a:defRPr/>
            </a:pPr>
            <a:endParaRPr lang="en-US" sz="1800" dirty="0"/>
          </a:p>
          <a:p>
            <a:pPr>
              <a:spcBef>
                <a:spcPts val="500"/>
              </a:spcBef>
              <a:spcAft>
                <a:spcPts val="200"/>
              </a:spcAft>
              <a:defRPr/>
            </a:pPr>
            <a:endParaRPr lang="en-US" sz="1800" dirty="0" smtClean="0"/>
          </a:p>
          <a:p>
            <a:pPr marL="0" indent="0">
              <a:spcBef>
                <a:spcPts val="500"/>
              </a:spcBef>
              <a:spcAft>
                <a:spcPts val="200"/>
              </a:spcAft>
              <a:buNone/>
              <a:defRPr/>
            </a:pPr>
            <a:endParaRPr lang="en-US" sz="1800" dirty="0" smtClean="0"/>
          </a:p>
          <a:p>
            <a:pPr>
              <a:spcBef>
                <a:spcPts val="400"/>
              </a:spcBef>
              <a:spcAft>
                <a:spcPts val="0"/>
              </a:spcAft>
              <a:defRPr/>
            </a:pPr>
            <a:r>
              <a:rPr lang="en-US" sz="1800" dirty="0" smtClean="0"/>
              <a:t>In principle multi-</a:t>
            </a:r>
            <a:r>
              <a:rPr lang="en-US" sz="1800" dirty="0" err="1" smtClean="0"/>
              <a:t>parton</a:t>
            </a:r>
            <a:r>
              <a:rPr lang="en-US" sz="1800" dirty="0" smtClean="0"/>
              <a:t>, but we need</a:t>
            </a:r>
          </a:p>
          <a:p>
            <a:pPr marL="0" indent="0">
              <a:spcBef>
                <a:spcPts val="500"/>
              </a:spcBef>
              <a:spcAft>
                <a:spcPts val="200"/>
              </a:spcAft>
              <a:buFontTx/>
              <a:buNone/>
              <a:defRPr/>
            </a:pPr>
            <a:endParaRPr lang="en-US" sz="1800" dirty="0" smtClean="0"/>
          </a:p>
        </p:txBody>
      </p:sp>
      <p:sp>
        <p:nvSpPr>
          <p:cNvPr id="3" name="Slide Number Placeholder 2"/>
          <p:cNvSpPr>
            <a:spLocks noGrp="1"/>
          </p:cNvSpPr>
          <p:nvPr>
            <p:ph type="sldNum" sz="quarter" idx="12"/>
          </p:nvPr>
        </p:nvSpPr>
        <p:spPr/>
        <p:txBody>
          <a:bodyPr/>
          <a:lstStyle/>
          <a:p>
            <a:pPr>
              <a:defRPr/>
            </a:pPr>
            <a:fld id="{823E345B-15C9-5647-84F9-F61CD6247311}" type="slidenum">
              <a:rPr lang="en-US" smtClean="0"/>
              <a:pPr>
                <a:defRPr/>
              </a:pPr>
              <a:t>66</a:t>
            </a:fld>
            <a:endParaRPr lang="en-US" dirty="0"/>
          </a:p>
        </p:txBody>
      </p:sp>
      <p:graphicFrame>
        <p:nvGraphicFramePr>
          <p:cNvPr id="54277" name="Object 4"/>
          <p:cNvGraphicFramePr>
            <a:graphicFrameLocks noChangeAspect="1"/>
          </p:cNvGraphicFramePr>
          <p:nvPr>
            <p:extLst>
              <p:ext uri="{D42A27DB-BD31-4B8C-83A1-F6EECF244321}">
                <p14:modId xmlns:p14="http://schemas.microsoft.com/office/powerpoint/2010/main" val="2671817631"/>
              </p:ext>
            </p:extLst>
          </p:nvPr>
        </p:nvGraphicFramePr>
        <p:xfrm>
          <a:off x="609601" y="1676401"/>
          <a:ext cx="7630102" cy="762000"/>
        </p:xfrm>
        <a:graphic>
          <a:graphicData uri="http://schemas.openxmlformats.org/presentationml/2006/ole">
            <mc:AlternateContent xmlns:mc="http://schemas.openxmlformats.org/markup-compatibility/2006">
              <mc:Choice xmlns:v="urn:schemas-microsoft-com:vml" Requires="v">
                <p:oleObj spid="_x0000_s179808" name="Equation" r:id="rId4" imgW="4457700" imgH="444500" progId="Equation.3">
                  <p:embed/>
                </p:oleObj>
              </mc:Choice>
              <mc:Fallback>
                <p:oleObj name="Equation" r:id="rId4" imgW="4457700" imgH="444500" progId="Equation.3">
                  <p:embed/>
                  <p:pic>
                    <p:nvPicPr>
                      <p:cNvPr id="0" name=""/>
                      <p:cNvPicPr>
                        <a:picLocks noChangeAspect="1" noChangeArrowheads="1"/>
                      </p:cNvPicPr>
                      <p:nvPr/>
                    </p:nvPicPr>
                    <p:blipFill>
                      <a:blip r:embed="rId5"/>
                      <a:srcRect/>
                      <a:stretch>
                        <a:fillRect/>
                      </a:stretch>
                    </p:blipFill>
                    <p:spPr bwMode="auto">
                      <a:xfrm>
                        <a:off x="609601" y="1676401"/>
                        <a:ext cx="7630102" cy="762000"/>
                      </a:xfrm>
                      <a:prstGeom prst="rect">
                        <a:avLst/>
                      </a:prstGeom>
                      <a:noFill/>
                      <a:ln>
                        <a:noFill/>
                      </a:ln>
                      <a:extLst/>
                    </p:spPr>
                  </p:pic>
                </p:oleObj>
              </mc:Fallback>
            </mc:AlternateContent>
          </a:graphicData>
        </a:graphic>
      </p:graphicFrame>
      <p:grpSp>
        <p:nvGrpSpPr>
          <p:cNvPr id="54279" name="Group 1"/>
          <p:cNvGrpSpPr>
            <a:grpSpLocks/>
          </p:cNvGrpSpPr>
          <p:nvPr/>
        </p:nvGrpSpPr>
        <p:grpSpPr bwMode="auto">
          <a:xfrm>
            <a:off x="5410200" y="3429000"/>
            <a:ext cx="3352800" cy="1295400"/>
            <a:chOff x="35159" y="5020236"/>
            <a:chExt cx="3448050" cy="1371600"/>
          </a:xfrm>
        </p:grpSpPr>
        <p:pic>
          <p:nvPicPr>
            <p:cNvPr id="54284" name="Picture 3" descr="Phi_A"/>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159" y="5020236"/>
              <a:ext cx="34480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bwMode="auto">
            <a:xfrm>
              <a:off x="1210631" y="5746377"/>
              <a:ext cx="1175473" cy="358469"/>
            </a:xfrm>
            <a:prstGeom prst="rect">
              <a:avLst/>
            </a:prstGeom>
            <a:solidFill>
              <a:srgbClr val="FFFF00"/>
            </a:solidFill>
          </p:spPr>
          <p:txBody>
            <a:bodyPr wrap="square">
              <a:spAutoFit/>
            </a:bodyPr>
            <a:lstStyle/>
            <a:p>
              <a:pPr>
                <a:defRPr/>
              </a:pPr>
              <a:r>
                <a:rPr lang="en-US" sz="1600" dirty="0">
                  <a:latin typeface="Symbol"/>
                </a:rPr>
                <a:t>F</a:t>
              </a:r>
              <a:r>
                <a:rPr lang="en-US" sz="1600" baseline="-25000" dirty="0">
                  <a:latin typeface="+mn-lt"/>
                </a:rPr>
                <a:t>F</a:t>
              </a:r>
              <a:r>
                <a:rPr lang="en-US" sz="1600" dirty="0">
                  <a:latin typeface="+mn-lt"/>
                </a:rPr>
                <a:t>(p-p</a:t>
              </a:r>
              <a:r>
                <a:rPr lang="en-US" sz="1600" baseline="-25000" dirty="0">
                  <a:latin typeface="+mn-lt"/>
                </a:rPr>
                <a:t>1</a:t>
              </a:r>
              <a:r>
                <a:rPr lang="en-US" sz="1600" dirty="0">
                  <a:latin typeface="+mn-lt"/>
                </a:rPr>
                <a:t>,p)</a:t>
              </a:r>
              <a:endParaRPr lang="en-US" sz="1600" dirty="0"/>
            </a:p>
          </p:txBody>
        </p:sp>
      </p:grpSp>
      <p:sp>
        <p:nvSpPr>
          <p:cNvPr id="2" name="TextBox 1"/>
          <p:cNvSpPr txBox="1"/>
          <p:nvPr/>
        </p:nvSpPr>
        <p:spPr>
          <a:xfrm>
            <a:off x="3657600" y="5105400"/>
            <a:ext cx="3759074" cy="369332"/>
          </a:xfrm>
          <a:prstGeom prst="rect">
            <a:avLst/>
          </a:prstGeom>
          <a:noFill/>
        </p:spPr>
        <p:txBody>
          <a:bodyPr wrap="none">
            <a:spAutoFit/>
          </a:bodyPr>
          <a:lstStyle/>
          <a:p>
            <a:pPr>
              <a:defRPr/>
            </a:pPr>
            <a:r>
              <a:rPr lang="en-US" dirty="0">
                <a:solidFill>
                  <a:srgbClr val="0000FF"/>
                </a:solidFill>
                <a:latin typeface="+mn-lt"/>
              </a:rPr>
              <a:t>T</a:t>
            </a:r>
            <a:r>
              <a:rPr lang="en-US" dirty="0" smtClean="0">
                <a:solidFill>
                  <a:srgbClr val="0000FF"/>
                </a:solidFill>
                <a:latin typeface="+mn-lt"/>
              </a:rPr>
              <a:t>-even (gauge-invariant derivative) </a:t>
            </a:r>
            <a:endParaRPr lang="en-US" dirty="0">
              <a:solidFill>
                <a:srgbClr val="0000FF"/>
              </a:solidFill>
              <a:latin typeface="+mn-lt"/>
            </a:endParaRPr>
          </a:p>
        </p:txBody>
      </p:sp>
      <p:graphicFrame>
        <p:nvGraphicFramePr>
          <p:cNvPr id="15" name="Object 10"/>
          <p:cNvGraphicFramePr>
            <a:graphicFrameLocks noChangeAspect="1"/>
          </p:cNvGraphicFramePr>
          <p:nvPr>
            <p:extLst>
              <p:ext uri="{D42A27DB-BD31-4B8C-83A1-F6EECF244321}">
                <p14:modId xmlns:p14="http://schemas.microsoft.com/office/powerpoint/2010/main" val="1193126634"/>
              </p:ext>
            </p:extLst>
          </p:nvPr>
        </p:nvGraphicFramePr>
        <p:xfrm>
          <a:off x="609600" y="3657600"/>
          <a:ext cx="3717925" cy="541337"/>
        </p:xfrm>
        <a:graphic>
          <a:graphicData uri="http://schemas.openxmlformats.org/presentationml/2006/ole">
            <mc:AlternateContent xmlns:mc="http://schemas.openxmlformats.org/markup-compatibility/2006">
              <mc:Choice xmlns:v="urn:schemas-microsoft-com:vml" Requires="v">
                <p:oleObj spid="_x0000_s179809" name="Equation" r:id="rId7" imgW="1905000" imgH="279400" progId="Equation.3">
                  <p:embed/>
                </p:oleObj>
              </mc:Choice>
              <mc:Fallback>
                <p:oleObj name="Equation" r:id="rId7" imgW="1905000" imgH="279400" progId="Equation.3">
                  <p:embed/>
                  <p:pic>
                    <p:nvPicPr>
                      <p:cNvPr id="0" name=""/>
                      <p:cNvPicPr>
                        <a:picLocks noChangeAspect="1" noChangeArrowheads="1"/>
                      </p:cNvPicPr>
                      <p:nvPr/>
                    </p:nvPicPr>
                    <p:blipFill>
                      <a:blip r:embed="rId8"/>
                      <a:srcRect/>
                      <a:stretch>
                        <a:fillRect/>
                      </a:stretch>
                    </p:blipFill>
                    <p:spPr bwMode="auto">
                      <a:xfrm>
                        <a:off x="609600" y="3657600"/>
                        <a:ext cx="3717925" cy="54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 name="TextBox 15"/>
          <p:cNvSpPr txBox="1"/>
          <p:nvPr/>
        </p:nvSpPr>
        <p:spPr>
          <a:xfrm>
            <a:off x="3657600" y="5715000"/>
            <a:ext cx="3612663" cy="369332"/>
          </a:xfrm>
          <a:prstGeom prst="rect">
            <a:avLst/>
          </a:prstGeom>
          <a:noFill/>
        </p:spPr>
        <p:txBody>
          <a:bodyPr wrap="none">
            <a:spAutoFit/>
          </a:bodyPr>
          <a:lstStyle/>
          <a:p>
            <a:pPr>
              <a:defRPr/>
            </a:pPr>
            <a:r>
              <a:rPr lang="en-US" dirty="0">
                <a:solidFill>
                  <a:srgbClr val="0000FF"/>
                </a:solidFill>
                <a:latin typeface="+mn-lt"/>
              </a:rPr>
              <a:t>T</a:t>
            </a:r>
            <a:r>
              <a:rPr lang="en-US" dirty="0" smtClean="0">
                <a:solidFill>
                  <a:srgbClr val="0000FF"/>
                </a:solidFill>
                <a:latin typeface="+mn-lt"/>
              </a:rPr>
              <a:t>-odd (soft-gluon or </a:t>
            </a:r>
            <a:r>
              <a:rPr lang="en-US" dirty="0" err="1" smtClean="0">
                <a:solidFill>
                  <a:srgbClr val="0000FF"/>
                </a:solidFill>
                <a:latin typeface="+mn-lt"/>
              </a:rPr>
              <a:t>gluonic</a:t>
            </a:r>
            <a:r>
              <a:rPr lang="en-US" dirty="0" smtClean="0">
                <a:solidFill>
                  <a:srgbClr val="0000FF"/>
                </a:solidFill>
                <a:latin typeface="+mn-lt"/>
              </a:rPr>
              <a:t> pole) </a:t>
            </a:r>
            <a:endParaRPr lang="en-US" dirty="0">
              <a:solidFill>
                <a:srgbClr val="0000FF"/>
              </a:solidFill>
              <a:latin typeface="+mn-lt"/>
            </a:endParaRPr>
          </a:p>
        </p:txBody>
      </p:sp>
      <p:graphicFrame>
        <p:nvGraphicFramePr>
          <p:cNvPr id="17" name="Object 4"/>
          <p:cNvGraphicFramePr>
            <a:graphicFrameLocks noChangeAspect="1"/>
          </p:cNvGraphicFramePr>
          <p:nvPr>
            <p:extLst>
              <p:ext uri="{D42A27DB-BD31-4B8C-83A1-F6EECF244321}">
                <p14:modId xmlns:p14="http://schemas.microsoft.com/office/powerpoint/2010/main" val="79062141"/>
              </p:ext>
            </p:extLst>
          </p:nvPr>
        </p:nvGraphicFramePr>
        <p:xfrm>
          <a:off x="609600" y="2438400"/>
          <a:ext cx="7848600" cy="779814"/>
        </p:xfrm>
        <a:graphic>
          <a:graphicData uri="http://schemas.openxmlformats.org/presentationml/2006/ole">
            <mc:AlternateContent xmlns:mc="http://schemas.openxmlformats.org/markup-compatibility/2006">
              <mc:Choice xmlns:v="urn:schemas-microsoft-com:vml" Requires="v">
                <p:oleObj spid="_x0000_s179810" name="Equation" r:id="rId9" imgW="4483100" imgH="444500" progId="Equation.3">
                  <p:embed/>
                </p:oleObj>
              </mc:Choice>
              <mc:Fallback>
                <p:oleObj name="Equation" r:id="rId9" imgW="4483100" imgH="4445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 y="2438400"/>
                        <a:ext cx="7848600" cy="779814"/>
                      </a:xfrm>
                      <a:prstGeom prst="rect">
                        <a:avLst/>
                      </a:prstGeom>
                      <a:noFill/>
                      <a:ln>
                        <a:noFill/>
                      </a:ln>
                      <a:extLst/>
                    </p:spPr>
                  </p:pic>
                </p:oleObj>
              </mc:Fallback>
            </mc:AlternateContent>
          </a:graphicData>
        </a:graphic>
      </p:graphicFrame>
      <p:graphicFrame>
        <p:nvGraphicFramePr>
          <p:cNvPr id="18" name="Object 10"/>
          <p:cNvGraphicFramePr>
            <a:graphicFrameLocks noChangeAspect="1"/>
          </p:cNvGraphicFramePr>
          <p:nvPr>
            <p:extLst>
              <p:ext uri="{D42A27DB-BD31-4B8C-83A1-F6EECF244321}">
                <p14:modId xmlns:p14="http://schemas.microsoft.com/office/powerpoint/2010/main" val="1188937653"/>
              </p:ext>
            </p:extLst>
          </p:nvPr>
        </p:nvGraphicFramePr>
        <p:xfrm>
          <a:off x="609600" y="5105400"/>
          <a:ext cx="2876699" cy="519113"/>
        </p:xfrm>
        <a:graphic>
          <a:graphicData uri="http://schemas.openxmlformats.org/presentationml/2006/ole">
            <mc:AlternateContent xmlns:mc="http://schemas.openxmlformats.org/markup-compatibility/2006">
              <mc:Choice xmlns:v="urn:schemas-microsoft-com:vml" Requires="v">
                <p:oleObj spid="_x0000_s179811" name="Equation" r:id="rId11" imgW="1473200" imgH="266700" progId="Equation.3">
                  <p:embed/>
                </p:oleObj>
              </mc:Choice>
              <mc:Fallback>
                <p:oleObj name="Equation" r:id="rId11" imgW="1473200" imgH="2667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600" y="5105400"/>
                        <a:ext cx="2876699"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0"/>
          <p:cNvGraphicFramePr>
            <a:graphicFrameLocks noChangeAspect="1"/>
          </p:cNvGraphicFramePr>
          <p:nvPr>
            <p:extLst>
              <p:ext uri="{D42A27DB-BD31-4B8C-83A1-F6EECF244321}">
                <p14:modId xmlns:p14="http://schemas.microsoft.com/office/powerpoint/2010/main" val="209120581"/>
              </p:ext>
            </p:extLst>
          </p:nvPr>
        </p:nvGraphicFramePr>
        <p:xfrm>
          <a:off x="609600" y="4114800"/>
          <a:ext cx="4387850" cy="885825"/>
        </p:xfrm>
        <a:graphic>
          <a:graphicData uri="http://schemas.openxmlformats.org/presentationml/2006/ole">
            <mc:AlternateContent xmlns:mc="http://schemas.openxmlformats.org/markup-compatibility/2006">
              <mc:Choice xmlns:v="urn:schemas-microsoft-com:vml" Requires="v">
                <p:oleObj spid="_x0000_s179812" name="Equation" r:id="rId13" imgW="2247900" imgH="457200" progId="Equation.3">
                  <p:embed/>
                </p:oleObj>
              </mc:Choice>
              <mc:Fallback>
                <p:oleObj name="Equation" r:id="rId13" imgW="2247900" imgH="457200" progId="Equation.3">
                  <p:embed/>
                  <p:pic>
                    <p:nvPicPr>
                      <p:cNvPr id="0" name=""/>
                      <p:cNvPicPr>
                        <a:picLocks noChangeAspect="1" noChangeArrowheads="1"/>
                      </p:cNvPicPr>
                      <p:nvPr/>
                    </p:nvPicPr>
                    <p:blipFill>
                      <a:blip r:embed="rId14"/>
                      <a:srcRect/>
                      <a:stretch>
                        <a:fillRect/>
                      </a:stretch>
                    </p:blipFill>
                    <p:spPr bwMode="auto">
                      <a:xfrm>
                        <a:off x="609600" y="4114800"/>
                        <a:ext cx="438785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1" name="Rounded Rectangle 20"/>
          <p:cNvSpPr/>
          <p:nvPr/>
        </p:nvSpPr>
        <p:spPr bwMode="auto">
          <a:xfrm>
            <a:off x="609600" y="5105400"/>
            <a:ext cx="2895600" cy="53340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spcAft>
                <a:spcPts val="200"/>
              </a:spcAft>
              <a:defRPr/>
            </a:pPr>
            <a:endParaRPr lang="en-US"/>
          </a:p>
        </p:txBody>
      </p:sp>
      <p:sp>
        <p:nvSpPr>
          <p:cNvPr id="22" name="Rounded Rectangle 21"/>
          <p:cNvSpPr/>
          <p:nvPr/>
        </p:nvSpPr>
        <p:spPr bwMode="auto">
          <a:xfrm>
            <a:off x="609600" y="5715000"/>
            <a:ext cx="2895600" cy="53340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spcAft>
                <a:spcPts val="200"/>
              </a:spcAft>
              <a:defRPr/>
            </a:pPr>
            <a:endParaRPr lang="en-US"/>
          </a:p>
        </p:txBody>
      </p:sp>
      <p:graphicFrame>
        <p:nvGraphicFramePr>
          <p:cNvPr id="23" name="Object 10"/>
          <p:cNvGraphicFramePr>
            <a:graphicFrameLocks noChangeAspect="1"/>
          </p:cNvGraphicFramePr>
          <p:nvPr>
            <p:extLst>
              <p:ext uri="{D42A27DB-BD31-4B8C-83A1-F6EECF244321}">
                <p14:modId xmlns:p14="http://schemas.microsoft.com/office/powerpoint/2010/main" val="765639459"/>
              </p:ext>
            </p:extLst>
          </p:nvPr>
        </p:nvGraphicFramePr>
        <p:xfrm>
          <a:off x="685800" y="5715000"/>
          <a:ext cx="2752725" cy="517525"/>
        </p:xfrm>
        <a:graphic>
          <a:graphicData uri="http://schemas.openxmlformats.org/presentationml/2006/ole">
            <mc:AlternateContent xmlns:mc="http://schemas.openxmlformats.org/markup-compatibility/2006">
              <mc:Choice xmlns:v="urn:schemas-microsoft-com:vml" Requires="v">
                <p:oleObj spid="_x0000_s179813" name="Equation" r:id="rId15" imgW="1409700" imgH="266700" progId="Equation.3">
                  <p:embed/>
                </p:oleObj>
              </mc:Choice>
              <mc:Fallback>
                <p:oleObj name="Equation" r:id="rId15" imgW="1409700" imgH="266700" progId="Equation.3">
                  <p:embed/>
                  <p:pic>
                    <p:nvPicPr>
                      <p:cNvPr id="0" name=""/>
                      <p:cNvPicPr>
                        <a:picLocks noChangeAspect="1" noChangeArrowheads="1"/>
                      </p:cNvPicPr>
                      <p:nvPr/>
                    </p:nvPicPr>
                    <p:blipFill>
                      <a:blip r:embed="rId16"/>
                      <a:srcRect/>
                      <a:stretch>
                        <a:fillRect/>
                      </a:stretch>
                    </p:blipFill>
                    <p:spPr bwMode="auto">
                      <a:xfrm>
                        <a:off x="685800" y="5715000"/>
                        <a:ext cx="27527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6" name="TextBox 25"/>
          <p:cNvSpPr txBox="1"/>
          <p:nvPr/>
        </p:nvSpPr>
        <p:spPr>
          <a:xfrm>
            <a:off x="0" y="6559504"/>
            <a:ext cx="9144000" cy="307777"/>
          </a:xfrm>
          <a:prstGeom prst="rect">
            <a:avLst/>
          </a:prstGeom>
          <a:solidFill>
            <a:schemeClr val="accent6">
              <a:lumMod val="20000"/>
              <a:lumOff val="80000"/>
            </a:schemeClr>
          </a:solidFill>
          <a:effectLst>
            <a:outerShdw blurRad="50800" dist="38100" dir="2700000" algn="tl" rotWithShape="0">
              <a:srgbClr val="000000">
                <a:alpha val="43000"/>
              </a:srgbClr>
            </a:outerShdw>
          </a:effectLst>
        </p:spPr>
        <p:txBody>
          <a:bodyPr wrap="square">
            <a:spAutoFit/>
          </a:bodyPr>
          <a:lstStyle/>
          <a:p>
            <a:pPr>
              <a:defRPr/>
            </a:pPr>
            <a:r>
              <a:rPr lang="en-US" sz="1400" dirty="0" err="1" smtClean="0"/>
              <a:t>Efremov</a:t>
            </a:r>
            <a:r>
              <a:rPr lang="en-US" sz="1400" dirty="0" smtClean="0"/>
              <a:t>, </a:t>
            </a:r>
            <a:r>
              <a:rPr lang="en-US" sz="1400" dirty="0" err="1" smtClean="0"/>
              <a:t>Teryaev</a:t>
            </a:r>
            <a:r>
              <a:rPr lang="en-US" sz="1400" dirty="0" smtClean="0"/>
              <a:t>; </a:t>
            </a:r>
            <a:r>
              <a:rPr lang="en-US" sz="1400" dirty="0" err="1" smtClean="0"/>
              <a:t>Qiu</a:t>
            </a:r>
            <a:r>
              <a:rPr lang="en-US" sz="1400" dirty="0" smtClean="0"/>
              <a:t>, </a:t>
            </a:r>
            <a:r>
              <a:rPr lang="en-US" sz="1400" dirty="0" err="1" smtClean="0"/>
              <a:t>Sterman</a:t>
            </a:r>
            <a:r>
              <a:rPr lang="en-US" sz="1400" dirty="0" smtClean="0"/>
              <a:t>; Brodsky, Hwang, Schmidt; Boer, </a:t>
            </a:r>
            <a:r>
              <a:rPr lang="en-US" sz="1400" dirty="0" err="1" smtClean="0"/>
              <a:t>Teryaev</a:t>
            </a:r>
            <a:r>
              <a:rPr lang="en-US" sz="1400" dirty="0" smtClean="0"/>
              <a:t>, M; </a:t>
            </a:r>
            <a:r>
              <a:rPr lang="en-US" sz="1400" dirty="0" err="1" smtClean="0"/>
              <a:t>Bomhof</a:t>
            </a:r>
            <a:r>
              <a:rPr lang="en-US" sz="1400" dirty="0" smtClean="0"/>
              <a:t>, </a:t>
            </a:r>
            <a:r>
              <a:rPr lang="en-US" sz="1400" dirty="0" err="1" smtClean="0"/>
              <a:t>Pijlman</a:t>
            </a:r>
            <a:r>
              <a:rPr lang="en-US" sz="1400" dirty="0" smtClean="0"/>
              <a:t>, M</a:t>
            </a:r>
            <a:endParaRPr lang="en-US" sz="1400" dirty="0"/>
          </a:p>
        </p:txBody>
      </p:sp>
    </p:spTree>
    <p:extLst>
      <p:ext uri="{BB962C8B-B14F-4D97-AF65-F5344CB8AC3E}">
        <p14:creationId xmlns:p14="http://schemas.microsoft.com/office/powerpoint/2010/main" val="21625289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27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27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p:bldP spid="16" grpId="0"/>
      <p:bldP spid="21" grpId="0" animBg="1"/>
      <p:bldP spid="2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bwMode="auto">
          <a:xfrm>
            <a:off x="2286000" y="4267200"/>
            <a:ext cx="1808162" cy="400050"/>
          </a:xfrm>
          <a:prstGeom prst="rect">
            <a:avLst/>
          </a:prstGeom>
          <a:solidFill>
            <a:srgbClr val="FFFAB7"/>
          </a:solidFill>
        </p:spPr>
        <p:txBody>
          <a:bodyPr>
            <a:spAutoFit/>
          </a:bodyPr>
          <a:lstStyle/>
          <a:p>
            <a:pPr>
              <a:defRPr/>
            </a:pPr>
            <a:r>
              <a:rPr lang="en-US" sz="2000" dirty="0">
                <a:latin typeface="+mn-lt"/>
              </a:rPr>
              <a:t> </a:t>
            </a:r>
            <a:r>
              <a:rPr lang="en-US" sz="2000" dirty="0" err="1">
                <a:latin typeface="+mn-lt"/>
              </a:rPr>
              <a:t>Tr</a:t>
            </a:r>
            <a:r>
              <a:rPr lang="en-US" sz="2000" baseline="-25000" dirty="0" err="1">
                <a:latin typeface="+mn-lt"/>
              </a:rPr>
              <a:t>c</a:t>
            </a:r>
            <a:r>
              <a:rPr lang="en-US" sz="2000" dirty="0">
                <a:latin typeface="+mn-lt"/>
              </a:rPr>
              <a:t>(GG </a:t>
            </a:r>
            <a:r>
              <a:rPr lang="en-US" sz="2000" dirty="0" err="1">
                <a:latin typeface="Symbol" charset="2"/>
                <a:cs typeface="Symbol" charset="2"/>
              </a:rPr>
              <a:t>yy</a:t>
            </a:r>
            <a:r>
              <a:rPr lang="en-US" sz="2000" dirty="0">
                <a:latin typeface="Symbol" charset="2"/>
                <a:cs typeface="Symbol" charset="2"/>
              </a:rPr>
              <a:t>)</a:t>
            </a:r>
            <a:endParaRPr lang="en-US" sz="2000" dirty="0">
              <a:latin typeface="+mn-lt"/>
            </a:endParaRPr>
          </a:p>
        </p:txBody>
      </p:sp>
      <p:sp>
        <p:nvSpPr>
          <p:cNvPr id="27" name="TextBox 26"/>
          <p:cNvSpPr txBox="1"/>
          <p:nvPr/>
        </p:nvSpPr>
        <p:spPr bwMode="auto">
          <a:xfrm>
            <a:off x="4572000" y="4267200"/>
            <a:ext cx="2209800" cy="400050"/>
          </a:xfrm>
          <a:prstGeom prst="rect">
            <a:avLst/>
          </a:prstGeom>
          <a:solidFill>
            <a:srgbClr val="FFFAB7"/>
          </a:solidFill>
        </p:spPr>
        <p:txBody>
          <a:bodyPr>
            <a:spAutoFit/>
          </a:bodyPr>
          <a:lstStyle/>
          <a:p>
            <a:pPr>
              <a:defRPr/>
            </a:pPr>
            <a:r>
              <a:rPr lang="en-US" sz="2000" dirty="0">
                <a:latin typeface="+mn-lt"/>
              </a:rPr>
              <a:t> </a:t>
            </a:r>
            <a:r>
              <a:rPr lang="en-US" sz="2000" dirty="0" err="1">
                <a:latin typeface="+mn-lt"/>
              </a:rPr>
              <a:t>Tr</a:t>
            </a:r>
            <a:r>
              <a:rPr lang="en-US" sz="2000" baseline="-25000" dirty="0" err="1">
                <a:latin typeface="+mn-lt"/>
              </a:rPr>
              <a:t>c</a:t>
            </a:r>
            <a:r>
              <a:rPr lang="en-US" sz="2000" dirty="0">
                <a:latin typeface="+mn-lt"/>
              </a:rPr>
              <a:t>(GG)</a:t>
            </a:r>
            <a:r>
              <a:rPr lang="en-US" sz="2000" dirty="0"/>
              <a:t> </a:t>
            </a:r>
            <a:r>
              <a:rPr lang="en-US" sz="2000" dirty="0" err="1">
                <a:latin typeface="+mn-lt"/>
              </a:rPr>
              <a:t>Tr</a:t>
            </a:r>
            <a:r>
              <a:rPr lang="en-US" sz="2000" baseline="-25000" dirty="0" err="1">
                <a:latin typeface="+mn-lt"/>
              </a:rPr>
              <a:t>c</a:t>
            </a:r>
            <a:r>
              <a:rPr lang="en-US" sz="2000" dirty="0">
                <a:latin typeface="+mn-lt"/>
              </a:rPr>
              <a:t>(</a:t>
            </a:r>
            <a:r>
              <a:rPr lang="en-US" sz="2000" dirty="0" err="1">
                <a:latin typeface="Symbol" charset="2"/>
                <a:cs typeface="Symbol" charset="2"/>
              </a:rPr>
              <a:t>yy</a:t>
            </a:r>
            <a:r>
              <a:rPr lang="en-US" sz="2000" dirty="0">
                <a:latin typeface="Symbol" charset="2"/>
                <a:cs typeface="Symbol" charset="2"/>
              </a:rPr>
              <a:t>)</a:t>
            </a:r>
            <a:endParaRPr lang="en-US" sz="2000" dirty="0">
              <a:latin typeface="+mn-lt"/>
            </a:endParaRPr>
          </a:p>
        </p:txBody>
      </p:sp>
      <p:pic>
        <p:nvPicPr>
          <p:cNvPr id="38"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981200" y="4495800"/>
            <a:ext cx="6948734"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pPr>
              <a:defRPr/>
            </a:pPr>
            <a:r>
              <a:rPr lang="en-US" dirty="0" smtClean="0"/>
              <a:t>Operator structure in TMD case</a:t>
            </a:r>
            <a:endParaRPr lang="en-US" dirty="0"/>
          </a:p>
        </p:txBody>
      </p:sp>
      <p:sp>
        <p:nvSpPr>
          <p:cNvPr id="5" name="Content Placeholder 4"/>
          <p:cNvSpPr>
            <a:spLocks noGrp="1"/>
          </p:cNvSpPr>
          <p:nvPr>
            <p:ph idx="1"/>
          </p:nvPr>
        </p:nvSpPr>
        <p:spPr>
          <a:xfrm>
            <a:off x="228600" y="1295400"/>
            <a:ext cx="8686800" cy="4754563"/>
          </a:xfrm>
        </p:spPr>
        <p:txBody>
          <a:bodyPr/>
          <a:lstStyle/>
          <a:p>
            <a:pPr>
              <a:spcAft>
                <a:spcPts val="200"/>
              </a:spcAft>
              <a:defRPr/>
            </a:pPr>
            <a:r>
              <a:rPr lang="en-US" sz="1800" dirty="0" smtClean="0"/>
              <a:t>Transverse moments can be expressed in these particular collinear multi-</a:t>
            </a:r>
            <a:r>
              <a:rPr lang="en-US" sz="1800" dirty="0" err="1" smtClean="0"/>
              <a:t>parton</a:t>
            </a:r>
            <a:r>
              <a:rPr lang="en-US" sz="1800" dirty="0" smtClean="0"/>
              <a:t> twist-3 </a:t>
            </a:r>
            <a:r>
              <a:rPr lang="en-US" sz="1800" dirty="0" err="1" smtClean="0"/>
              <a:t>correlators</a:t>
            </a:r>
            <a:r>
              <a:rPr lang="en-US" sz="1800" dirty="0" smtClean="0"/>
              <a:t> (which are </a:t>
            </a:r>
            <a:r>
              <a:rPr lang="en-US" sz="1800" dirty="0" smtClean="0">
                <a:solidFill>
                  <a:srgbClr val="FF0000"/>
                </a:solidFill>
              </a:rPr>
              <a:t>not</a:t>
            </a:r>
            <a:r>
              <a:rPr lang="en-US" sz="1800" dirty="0" smtClean="0"/>
              <a:t> suppressed!)</a:t>
            </a:r>
            <a:endParaRPr lang="en-US" sz="1800" dirty="0"/>
          </a:p>
          <a:p>
            <a:pPr marL="0" indent="0">
              <a:spcAft>
                <a:spcPts val="200"/>
              </a:spcAft>
              <a:buNone/>
              <a:defRPr/>
            </a:pPr>
            <a:r>
              <a:rPr lang="en-US" sz="1800" dirty="0" smtClean="0"/>
              <a:t> </a:t>
            </a:r>
          </a:p>
          <a:p>
            <a:pPr>
              <a:spcAft>
                <a:spcPts val="200"/>
              </a:spcAft>
              <a:defRPr/>
            </a:pPr>
            <a:endParaRPr lang="en-US" sz="1800" dirty="0" smtClean="0"/>
          </a:p>
          <a:p>
            <a:pPr>
              <a:spcAft>
                <a:spcPts val="200"/>
              </a:spcAft>
              <a:defRPr/>
            </a:pPr>
            <a:endParaRPr lang="en-US" sz="1800" dirty="0"/>
          </a:p>
          <a:p>
            <a:pPr>
              <a:spcAft>
                <a:spcPts val="200"/>
              </a:spcAft>
              <a:defRPr/>
            </a:pPr>
            <a:endParaRPr lang="en-US" sz="1800" dirty="0" smtClean="0"/>
          </a:p>
          <a:p>
            <a:pPr>
              <a:spcAft>
                <a:spcPts val="200"/>
              </a:spcAft>
              <a:defRPr/>
            </a:pPr>
            <a:endParaRPr lang="en-US" sz="1800" dirty="0"/>
          </a:p>
          <a:p>
            <a:pPr>
              <a:spcAft>
                <a:spcPts val="200"/>
              </a:spcAft>
              <a:defRPr/>
            </a:pPr>
            <a:endParaRPr lang="en-US" sz="1800" dirty="0" smtClean="0"/>
          </a:p>
          <a:p>
            <a:pPr>
              <a:spcAft>
                <a:spcPts val="200"/>
              </a:spcAft>
              <a:defRPr/>
            </a:pPr>
            <a:endParaRPr lang="en-US" sz="1800" dirty="0"/>
          </a:p>
          <a:p>
            <a:pPr>
              <a:spcAft>
                <a:spcPts val="200"/>
              </a:spcAft>
              <a:defRPr/>
            </a:pPr>
            <a:r>
              <a:rPr lang="en-US" sz="1800" dirty="0" smtClean="0"/>
              <a:t>C</a:t>
            </a:r>
            <a:r>
              <a:rPr lang="en-US" sz="1800" baseline="-25000" dirty="0" smtClean="0"/>
              <a:t>G</a:t>
            </a:r>
            <a:r>
              <a:rPr lang="en-US" sz="1800" baseline="30000" dirty="0" smtClean="0"/>
              <a:t>[U] </a:t>
            </a:r>
            <a:r>
              <a:rPr lang="en-US" sz="1800" dirty="0" smtClean="0"/>
              <a:t>calculable </a:t>
            </a:r>
          </a:p>
          <a:p>
            <a:pPr marL="0" indent="0">
              <a:spcAft>
                <a:spcPts val="200"/>
              </a:spcAft>
              <a:buNone/>
              <a:defRPr/>
            </a:pPr>
            <a:r>
              <a:rPr lang="en-US" sz="1800" dirty="0"/>
              <a:t> </a:t>
            </a:r>
            <a:r>
              <a:rPr lang="en-US" sz="1800" dirty="0" smtClean="0"/>
              <a:t>    </a:t>
            </a:r>
            <a:r>
              <a:rPr lang="en-US" sz="1800" dirty="0" err="1" smtClean="0"/>
              <a:t>gluonic</a:t>
            </a:r>
            <a:r>
              <a:rPr lang="en-US" sz="1800" dirty="0" smtClean="0"/>
              <a:t> pole </a:t>
            </a:r>
          </a:p>
          <a:p>
            <a:pPr marL="0" indent="0">
              <a:spcAft>
                <a:spcPts val="200"/>
              </a:spcAft>
              <a:buNone/>
              <a:defRPr/>
            </a:pPr>
            <a:r>
              <a:rPr lang="en-US" sz="1800" dirty="0"/>
              <a:t> </a:t>
            </a:r>
            <a:r>
              <a:rPr lang="en-US" sz="1800" dirty="0" smtClean="0"/>
              <a:t>    factors</a:t>
            </a:r>
          </a:p>
          <a:p>
            <a:pPr marL="0" indent="0">
              <a:spcAft>
                <a:spcPts val="200"/>
              </a:spcAft>
              <a:buFontTx/>
              <a:buNone/>
              <a:defRPr/>
            </a:pPr>
            <a:endParaRPr lang="en-US" sz="1800" dirty="0" smtClean="0"/>
          </a:p>
          <a:p>
            <a:pPr>
              <a:spcAft>
                <a:spcPts val="200"/>
              </a:spcAft>
              <a:defRPr/>
            </a:pPr>
            <a:endParaRPr lang="en-US" sz="1800" dirty="0" smtClean="0"/>
          </a:p>
          <a:p>
            <a:pPr marL="0" indent="0">
              <a:spcAft>
                <a:spcPts val="200"/>
              </a:spcAft>
              <a:buFontTx/>
              <a:buNone/>
              <a:defRPr/>
            </a:pPr>
            <a:endParaRPr lang="en-US" sz="1800" dirty="0" smtClean="0"/>
          </a:p>
          <a:p>
            <a:pPr marL="0" indent="0">
              <a:spcAft>
                <a:spcPts val="200"/>
              </a:spcAft>
              <a:buFontTx/>
              <a:buNone/>
              <a:defRPr/>
            </a:pPr>
            <a:endParaRPr lang="en-US" sz="1800" dirty="0"/>
          </a:p>
          <a:p>
            <a:pPr marL="0" indent="0">
              <a:spcAft>
                <a:spcPts val="200"/>
              </a:spcAft>
              <a:buFontTx/>
              <a:buNone/>
              <a:defRPr/>
            </a:pPr>
            <a:endParaRPr lang="en-US" sz="1800" dirty="0" smtClean="0"/>
          </a:p>
          <a:p>
            <a:pPr marL="0" indent="0">
              <a:spcAft>
                <a:spcPts val="200"/>
              </a:spcAft>
              <a:buFontTx/>
              <a:buNone/>
              <a:defRPr/>
            </a:pPr>
            <a:endParaRPr lang="en-US" sz="1800" dirty="0"/>
          </a:p>
          <a:p>
            <a:pPr marL="0" indent="0">
              <a:spcAft>
                <a:spcPts val="200"/>
              </a:spcAft>
              <a:buFontTx/>
              <a:buNone/>
              <a:defRPr/>
            </a:pPr>
            <a:endParaRPr lang="en-US" sz="1800" dirty="0" smtClean="0"/>
          </a:p>
        </p:txBody>
      </p:sp>
      <p:sp>
        <p:nvSpPr>
          <p:cNvPr id="3" name="Slide Number Placeholder 2"/>
          <p:cNvSpPr>
            <a:spLocks noGrp="1"/>
          </p:cNvSpPr>
          <p:nvPr>
            <p:ph type="sldNum" sz="quarter" idx="12"/>
          </p:nvPr>
        </p:nvSpPr>
        <p:spPr/>
        <p:txBody>
          <a:bodyPr/>
          <a:lstStyle/>
          <a:p>
            <a:pPr>
              <a:defRPr/>
            </a:pPr>
            <a:fld id="{EEDEEE8E-653D-D140-A4BD-91C72CE2B29D}" type="slidenum">
              <a:rPr lang="en-US" smtClean="0"/>
              <a:pPr>
                <a:defRPr/>
              </a:pPr>
              <a:t>67</a:t>
            </a:fld>
            <a:endParaRPr lang="en-US" dirty="0"/>
          </a:p>
        </p:txBody>
      </p:sp>
      <p:graphicFrame>
        <p:nvGraphicFramePr>
          <p:cNvPr id="58376" name="Object 10"/>
          <p:cNvGraphicFramePr>
            <a:graphicFrameLocks noChangeAspect="1"/>
          </p:cNvGraphicFramePr>
          <p:nvPr>
            <p:extLst>
              <p:ext uri="{D42A27DB-BD31-4B8C-83A1-F6EECF244321}">
                <p14:modId xmlns:p14="http://schemas.microsoft.com/office/powerpoint/2010/main" val="4049199908"/>
              </p:ext>
            </p:extLst>
          </p:nvPr>
        </p:nvGraphicFramePr>
        <p:xfrm>
          <a:off x="990600" y="2057401"/>
          <a:ext cx="6578600" cy="531384"/>
        </p:xfrm>
        <a:graphic>
          <a:graphicData uri="http://schemas.openxmlformats.org/presentationml/2006/ole">
            <mc:AlternateContent xmlns:mc="http://schemas.openxmlformats.org/markup-compatibility/2006">
              <mc:Choice xmlns:v="urn:schemas-microsoft-com:vml" Requires="v">
                <p:oleObj spid="_x0000_s180464" name="Equation" r:id="rId5" imgW="3441700" imgH="279400" progId="Equation.3">
                  <p:embed/>
                </p:oleObj>
              </mc:Choice>
              <mc:Fallback>
                <p:oleObj name="Equation" r:id="rId5" imgW="3441700" imgH="279400" progId="Equation.3">
                  <p:embed/>
                  <p:pic>
                    <p:nvPicPr>
                      <p:cNvPr id="0" name=""/>
                      <p:cNvPicPr>
                        <a:picLocks noChangeAspect="1" noChangeArrowheads="1"/>
                      </p:cNvPicPr>
                      <p:nvPr/>
                    </p:nvPicPr>
                    <p:blipFill>
                      <a:blip r:embed="rId6"/>
                      <a:srcRect/>
                      <a:stretch>
                        <a:fillRect/>
                      </a:stretch>
                    </p:blipFill>
                    <p:spPr bwMode="auto">
                      <a:xfrm>
                        <a:off x="990600" y="2057401"/>
                        <a:ext cx="6578600" cy="531384"/>
                      </a:xfrm>
                      <a:prstGeom prst="rect">
                        <a:avLst/>
                      </a:prstGeom>
                      <a:noFill/>
                      <a:ln>
                        <a:noFill/>
                      </a:ln>
                      <a:effectLst/>
                      <a:extLst/>
                    </p:spPr>
                  </p:pic>
                </p:oleObj>
              </mc:Fallback>
            </mc:AlternateContent>
          </a:graphicData>
        </a:graphic>
      </p:graphicFrame>
      <p:graphicFrame>
        <p:nvGraphicFramePr>
          <p:cNvPr id="23" name="Object 10"/>
          <p:cNvGraphicFramePr>
            <a:graphicFrameLocks noChangeAspect="1"/>
          </p:cNvGraphicFramePr>
          <p:nvPr>
            <p:extLst>
              <p:ext uri="{D42A27DB-BD31-4B8C-83A1-F6EECF244321}">
                <p14:modId xmlns:p14="http://schemas.microsoft.com/office/powerpoint/2010/main" val="200622022"/>
              </p:ext>
            </p:extLst>
          </p:nvPr>
        </p:nvGraphicFramePr>
        <p:xfrm>
          <a:off x="990600" y="3581400"/>
          <a:ext cx="6884988" cy="609486"/>
        </p:xfrm>
        <a:graphic>
          <a:graphicData uri="http://schemas.openxmlformats.org/presentationml/2006/ole">
            <mc:AlternateContent xmlns:mc="http://schemas.openxmlformats.org/markup-compatibility/2006">
              <mc:Choice xmlns:v="urn:schemas-microsoft-com:vml" Requires="v">
                <p:oleObj spid="_x0000_s180465" name="Equation" r:id="rId7" imgW="3606800" imgH="317500" progId="Equation.3">
                  <p:embed/>
                </p:oleObj>
              </mc:Choice>
              <mc:Fallback>
                <p:oleObj name="Equation" r:id="rId7" imgW="3606800" imgH="317500" progId="Equation.3">
                  <p:embed/>
                  <p:pic>
                    <p:nvPicPr>
                      <p:cNvPr id="0" name=""/>
                      <p:cNvPicPr>
                        <a:picLocks noChangeAspect="1" noChangeArrowheads="1"/>
                      </p:cNvPicPr>
                      <p:nvPr/>
                    </p:nvPicPr>
                    <p:blipFill>
                      <a:blip r:embed="rId8"/>
                      <a:srcRect/>
                      <a:stretch>
                        <a:fillRect/>
                      </a:stretch>
                    </p:blipFill>
                    <p:spPr bwMode="auto">
                      <a:xfrm>
                        <a:off x="990600" y="3581400"/>
                        <a:ext cx="6884988" cy="609486"/>
                      </a:xfrm>
                      <a:prstGeom prst="rect">
                        <a:avLst/>
                      </a:prstGeom>
                      <a:noFill/>
                      <a:ln>
                        <a:noFill/>
                      </a:ln>
                      <a:extLst/>
                    </p:spPr>
                  </p:pic>
                </p:oleObj>
              </mc:Fallback>
            </mc:AlternateContent>
          </a:graphicData>
        </a:graphic>
      </p:graphicFrame>
      <p:sp>
        <p:nvSpPr>
          <p:cNvPr id="24" name="Rounded Rectangle 23"/>
          <p:cNvSpPr/>
          <p:nvPr/>
        </p:nvSpPr>
        <p:spPr bwMode="auto">
          <a:xfrm>
            <a:off x="685800" y="3581400"/>
            <a:ext cx="7696200" cy="53340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spcAft>
                <a:spcPts val="200"/>
              </a:spcAft>
              <a:defRPr/>
            </a:pPr>
            <a:endParaRPr lang="en-US"/>
          </a:p>
        </p:txBody>
      </p:sp>
      <p:cxnSp>
        <p:nvCxnSpPr>
          <p:cNvPr id="26" name="Straight Connector 25"/>
          <p:cNvCxnSpPr/>
          <p:nvPr/>
        </p:nvCxnSpPr>
        <p:spPr bwMode="auto">
          <a:xfrm>
            <a:off x="3429000" y="4343400"/>
            <a:ext cx="152400" cy="0"/>
          </a:xfrm>
          <a:prstGeom prst="line">
            <a:avLst/>
          </a:prstGeom>
        </p:spPr>
        <p:style>
          <a:lnRef idx="2">
            <a:schemeClr val="dk1"/>
          </a:lnRef>
          <a:fillRef idx="0">
            <a:schemeClr val="dk1"/>
          </a:fillRef>
          <a:effectRef idx="1">
            <a:schemeClr val="dk1"/>
          </a:effectRef>
          <a:fontRef idx="minor">
            <a:schemeClr val="tx1"/>
          </a:fontRef>
        </p:style>
      </p:cxnSp>
      <p:cxnSp>
        <p:nvCxnSpPr>
          <p:cNvPr id="28" name="Straight Connector 27"/>
          <p:cNvCxnSpPr/>
          <p:nvPr/>
        </p:nvCxnSpPr>
        <p:spPr bwMode="auto">
          <a:xfrm flipH="1">
            <a:off x="6248400" y="4343400"/>
            <a:ext cx="152400" cy="0"/>
          </a:xfrm>
          <a:prstGeom prst="line">
            <a:avLst/>
          </a:prstGeom>
        </p:spPr>
        <p:style>
          <a:lnRef idx="2">
            <a:schemeClr val="dk1"/>
          </a:lnRef>
          <a:fillRef idx="0">
            <a:schemeClr val="dk1"/>
          </a:fillRef>
          <a:effectRef idx="1">
            <a:schemeClr val="dk1"/>
          </a:effectRef>
          <a:fontRef idx="minor">
            <a:schemeClr val="tx1"/>
          </a:fontRef>
        </p:style>
      </p:cxnSp>
      <p:sp>
        <p:nvSpPr>
          <p:cNvPr id="29" name="Rectangular Callout 28"/>
          <p:cNvSpPr/>
          <p:nvPr/>
        </p:nvSpPr>
        <p:spPr>
          <a:xfrm>
            <a:off x="2057400" y="2971800"/>
            <a:ext cx="1143000" cy="381000"/>
          </a:xfrm>
          <a:prstGeom prst="wedgeRectCallout">
            <a:avLst>
              <a:gd name="adj1" fmla="val 3864"/>
              <a:gd name="adj2" fmla="val 13378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T-even </a:t>
            </a:r>
            <a:endParaRPr lang="en-US" dirty="0">
              <a:solidFill>
                <a:schemeClr val="tx1"/>
              </a:solidFill>
            </a:endParaRPr>
          </a:p>
        </p:txBody>
      </p:sp>
      <p:sp>
        <p:nvSpPr>
          <p:cNvPr id="30" name="Rectangular Callout 29"/>
          <p:cNvSpPr/>
          <p:nvPr/>
        </p:nvSpPr>
        <p:spPr>
          <a:xfrm>
            <a:off x="3657600" y="2971800"/>
            <a:ext cx="1143000" cy="381000"/>
          </a:xfrm>
          <a:prstGeom prst="wedgeRectCallout">
            <a:avLst>
              <a:gd name="adj1" fmla="val 3864"/>
              <a:gd name="adj2" fmla="val 13378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T-even </a:t>
            </a:r>
            <a:endParaRPr lang="en-US" dirty="0">
              <a:solidFill>
                <a:schemeClr val="tx1"/>
              </a:solidFill>
            </a:endParaRPr>
          </a:p>
        </p:txBody>
      </p:sp>
      <p:sp>
        <p:nvSpPr>
          <p:cNvPr id="31" name="Rectangular Callout 30"/>
          <p:cNvSpPr/>
          <p:nvPr/>
        </p:nvSpPr>
        <p:spPr>
          <a:xfrm>
            <a:off x="6172200" y="2971800"/>
            <a:ext cx="1143000" cy="381000"/>
          </a:xfrm>
          <a:prstGeom prst="wedgeRectCallout">
            <a:avLst>
              <a:gd name="adj1" fmla="val 23138"/>
              <a:gd name="adj2" fmla="val 13718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T-odd </a:t>
            </a:r>
            <a:endParaRPr lang="en-US" dirty="0">
              <a:solidFill>
                <a:schemeClr val="tx1"/>
              </a:solidFill>
            </a:endParaRPr>
          </a:p>
        </p:txBody>
      </p:sp>
      <p:cxnSp>
        <p:nvCxnSpPr>
          <p:cNvPr id="32" name="Straight Arrow Connector 31"/>
          <p:cNvCxnSpPr/>
          <p:nvPr/>
        </p:nvCxnSpPr>
        <p:spPr bwMode="auto">
          <a:xfrm flipH="1">
            <a:off x="3886200" y="4038600"/>
            <a:ext cx="381000" cy="3810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bwMode="auto">
          <a:xfrm>
            <a:off x="4343400" y="4038600"/>
            <a:ext cx="304800" cy="3810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34" name="Rounded Rectangle 33"/>
          <p:cNvSpPr/>
          <p:nvPr/>
        </p:nvSpPr>
        <p:spPr bwMode="auto">
          <a:xfrm>
            <a:off x="685800" y="2057400"/>
            <a:ext cx="7696200" cy="53340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spcAft>
                <a:spcPts val="200"/>
              </a:spcAft>
              <a:defRPr/>
            </a:pPr>
            <a:endParaRPr lang="en-US"/>
          </a:p>
        </p:txBody>
      </p:sp>
      <p:sp>
        <p:nvSpPr>
          <p:cNvPr id="36" name="Rectangular Callout 35"/>
          <p:cNvSpPr/>
          <p:nvPr/>
        </p:nvSpPr>
        <p:spPr>
          <a:xfrm>
            <a:off x="4953000" y="2743200"/>
            <a:ext cx="1143000" cy="381000"/>
          </a:xfrm>
          <a:prstGeom prst="wedgeRectCallout">
            <a:avLst>
              <a:gd name="adj1" fmla="val -17676"/>
              <a:gd name="adj2" fmla="val -1247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T-even </a:t>
            </a:r>
            <a:endParaRPr lang="en-US" dirty="0">
              <a:solidFill>
                <a:schemeClr val="tx1"/>
              </a:solidFill>
            </a:endParaRPr>
          </a:p>
        </p:txBody>
      </p:sp>
      <p:sp>
        <p:nvSpPr>
          <p:cNvPr id="37" name="Rectangular Callout 36"/>
          <p:cNvSpPr/>
          <p:nvPr/>
        </p:nvSpPr>
        <p:spPr>
          <a:xfrm>
            <a:off x="7391400" y="2743200"/>
            <a:ext cx="1143000" cy="381000"/>
          </a:xfrm>
          <a:prstGeom prst="wedgeRectCallout">
            <a:avLst>
              <a:gd name="adj1" fmla="val -84568"/>
              <a:gd name="adj2" fmla="val -12129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T-odd </a:t>
            </a:r>
            <a:endParaRPr lang="en-US" dirty="0">
              <a:solidFill>
                <a:schemeClr val="tx1"/>
              </a:solidFill>
            </a:endParaRPr>
          </a:p>
        </p:txBody>
      </p:sp>
    </p:spTree>
    <p:extLst>
      <p:ext uri="{BB962C8B-B14F-4D97-AF65-F5344CB8AC3E}">
        <p14:creationId xmlns:p14="http://schemas.microsoft.com/office/powerpoint/2010/main" val="167511291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pPr>
              <a:defRPr/>
            </a:pPr>
            <a:r>
              <a:rPr lang="en-US" dirty="0" smtClean="0"/>
              <a:t>Distribution versus fragmentation functions</a:t>
            </a:r>
            <a:endParaRPr lang="en-US" dirty="0"/>
          </a:p>
        </p:txBody>
      </p:sp>
      <p:sp>
        <p:nvSpPr>
          <p:cNvPr id="13" name="Content Placeholder 12"/>
          <p:cNvSpPr>
            <a:spLocks noGrp="1"/>
          </p:cNvSpPr>
          <p:nvPr>
            <p:ph sz="half" idx="1"/>
          </p:nvPr>
        </p:nvSpPr>
        <p:spPr/>
        <p:txBody>
          <a:bodyPr/>
          <a:lstStyle/>
          <a:p>
            <a:pPr>
              <a:defRPr/>
            </a:pPr>
            <a:endParaRPr lang="en-US" sz="1800" dirty="0" smtClean="0"/>
          </a:p>
          <a:p>
            <a:pPr>
              <a:defRPr/>
            </a:pPr>
            <a:endParaRPr lang="en-US" sz="1800" dirty="0"/>
          </a:p>
          <a:p>
            <a:pPr>
              <a:defRPr/>
            </a:pPr>
            <a:endParaRPr lang="en-US" sz="1800" dirty="0" smtClean="0"/>
          </a:p>
          <a:p>
            <a:pPr>
              <a:defRPr/>
            </a:pPr>
            <a:endParaRPr lang="en-US" sz="1800" dirty="0" smtClean="0"/>
          </a:p>
          <a:p>
            <a:pPr>
              <a:defRPr/>
            </a:pPr>
            <a:r>
              <a:rPr lang="en-US" sz="1800" dirty="0" smtClean="0"/>
              <a:t>Operators:</a:t>
            </a:r>
            <a:endParaRPr lang="en-US" sz="1800" dirty="0"/>
          </a:p>
        </p:txBody>
      </p:sp>
      <p:sp>
        <p:nvSpPr>
          <p:cNvPr id="14" name="Content Placeholder 13"/>
          <p:cNvSpPr>
            <a:spLocks noGrp="1"/>
          </p:cNvSpPr>
          <p:nvPr>
            <p:ph sz="half" idx="2"/>
          </p:nvPr>
        </p:nvSpPr>
        <p:spPr/>
        <p:txBody>
          <a:bodyPr/>
          <a:lstStyle/>
          <a:p>
            <a:pPr>
              <a:defRPr/>
            </a:pPr>
            <a:endParaRPr lang="en-US" sz="1800" dirty="0" smtClean="0"/>
          </a:p>
          <a:p>
            <a:pPr>
              <a:defRPr/>
            </a:pPr>
            <a:endParaRPr lang="en-US" sz="1800" dirty="0"/>
          </a:p>
          <a:p>
            <a:pPr>
              <a:defRPr/>
            </a:pPr>
            <a:endParaRPr lang="en-US" sz="1800" dirty="0" smtClean="0"/>
          </a:p>
          <a:p>
            <a:pPr>
              <a:defRPr/>
            </a:pPr>
            <a:endParaRPr lang="en-US" sz="1800" dirty="0"/>
          </a:p>
          <a:p>
            <a:pPr>
              <a:defRPr/>
            </a:pPr>
            <a:r>
              <a:rPr lang="en-US" sz="1800" dirty="0" smtClean="0"/>
              <a:t>Operators:</a:t>
            </a:r>
            <a:endParaRPr lang="en-US" sz="1800" dirty="0"/>
          </a:p>
        </p:txBody>
      </p:sp>
      <p:sp>
        <p:nvSpPr>
          <p:cNvPr id="4" name="Slide Number Placeholder 3"/>
          <p:cNvSpPr>
            <a:spLocks noGrp="1"/>
          </p:cNvSpPr>
          <p:nvPr>
            <p:ph type="sldNum" sz="quarter" idx="12"/>
          </p:nvPr>
        </p:nvSpPr>
        <p:spPr/>
        <p:txBody>
          <a:bodyPr/>
          <a:lstStyle/>
          <a:p>
            <a:pPr>
              <a:defRPr/>
            </a:pPr>
            <a:fld id="{3CEBC04D-D17F-EC41-805C-8A180B2AA853}" type="slidenum">
              <a:rPr lang="en-US" smtClean="0"/>
              <a:pPr>
                <a:defRPr/>
              </a:pPr>
              <a:t>68</a:t>
            </a:fld>
            <a:endParaRPr lang="en-US"/>
          </a:p>
        </p:txBody>
      </p:sp>
      <p:pic>
        <p:nvPicPr>
          <p:cNvPr id="62469" name="Picture 13" descr="Ph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1371600"/>
            <a:ext cx="2743200"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14" descr="Delt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0" y="1371600"/>
            <a:ext cx="2209800"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2471" name="Object 11"/>
          <p:cNvGraphicFramePr>
            <a:graphicFrameLocks noChangeAspect="1"/>
          </p:cNvGraphicFramePr>
          <p:nvPr/>
        </p:nvGraphicFramePr>
        <p:xfrm>
          <a:off x="242888" y="3276600"/>
          <a:ext cx="4087812" cy="531813"/>
        </p:xfrm>
        <a:graphic>
          <a:graphicData uri="http://schemas.openxmlformats.org/presentationml/2006/ole">
            <mc:AlternateContent xmlns:mc="http://schemas.openxmlformats.org/markup-compatibility/2006">
              <mc:Choice xmlns:v="urn:schemas-microsoft-com:vml" Requires="v">
                <p:oleObj spid="_x0000_s181856" name="Equation" r:id="rId5" imgW="2235200" imgH="292100" progId="Equation.3">
                  <p:embed/>
                </p:oleObj>
              </mc:Choice>
              <mc:Fallback>
                <p:oleObj name="Equation" r:id="rId5" imgW="2235200" imgH="2921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88" y="3276600"/>
                        <a:ext cx="4087812" cy="53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2472" name="Object 11"/>
          <p:cNvGraphicFramePr>
            <a:graphicFrameLocks noChangeAspect="1"/>
          </p:cNvGraphicFramePr>
          <p:nvPr/>
        </p:nvGraphicFramePr>
        <p:xfrm>
          <a:off x="4800600" y="3276600"/>
          <a:ext cx="4179888" cy="1039813"/>
        </p:xfrm>
        <a:graphic>
          <a:graphicData uri="http://schemas.openxmlformats.org/presentationml/2006/ole">
            <mc:AlternateContent xmlns:mc="http://schemas.openxmlformats.org/markup-compatibility/2006">
              <mc:Choice xmlns:v="urn:schemas-microsoft-com:vml" Requires="v">
                <p:oleObj spid="_x0000_s181857" name="Equation" r:id="rId7" imgW="2286000" imgH="571500" progId="Equation.3">
                  <p:embed/>
                </p:oleObj>
              </mc:Choice>
              <mc:Fallback>
                <p:oleObj name="Equation" r:id="rId7" imgW="2286000" imgH="5715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600" y="3276600"/>
                        <a:ext cx="4179888" cy="103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2473" name="Object 10"/>
          <p:cNvGraphicFramePr>
            <a:graphicFrameLocks noChangeAspect="1"/>
          </p:cNvGraphicFramePr>
          <p:nvPr>
            <p:extLst>
              <p:ext uri="{D42A27DB-BD31-4B8C-83A1-F6EECF244321}">
                <p14:modId xmlns:p14="http://schemas.microsoft.com/office/powerpoint/2010/main" val="1312862759"/>
              </p:ext>
            </p:extLst>
          </p:nvPr>
        </p:nvGraphicFramePr>
        <p:xfrm>
          <a:off x="5387975" y="4343400"/>
          <a:ext cx="3124200" cy="517525"/>
        </p:xfrm>
        <a:graphic>
          <a:graphicData uri="http://schemas.openxmlformats.org/presentationml/2006/ole">
            <mc:AlternateContent xmlns:mc="http://schemas.openxmlformats.org/markup-compatibility/2006">
              <mc:Choice xmlns:v="urn:schemas-microsoft-com:vml" Requires="v">
                <p:oleObj spid="_x0000_s181858" name="Equation" r:id="rId9" imgW="1600200" imgH="266700" progId="Equation.3">
                  <p:embed/>
                </p:oleObj>
              </mc:Choice>
              <mc:Fallback>
                <p:oleObj name="Equation" r:id="rId9" imgW="1600200" imgH="266700" progId="Equation.3">
                  <p:embed/>
                  <p:pic>
                    <p:nvPicPr>
                      <p:cNvPr id="0" name=""/>
                      <p:cNvPicPr>
                        <a:picLocks noChangeAspect="1" noChangeArrowheads="1"/>
                      </p:cNvPicPr>
                      <p:nvPr/>
                    </p:nvPicPr>
                    <p:blipFill>
                      <a:blip r:embed="rId10"/>
                      <a:srcRect/>
                      <a:stretch>
                        <a:fillRect/>
                      </a:stretch>
                    </p:blipFill>
                    <p:spPr bwMode="auto">
                      <a:xfrm>
                        <a:off x="5387975" y="4343400"/>
                        <a:ext cx="31242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4" name="Object 11"/>
          <p:cNvGraphicFramePr>
            <a:graphicFrameLocks noChangeAspect="1"/>
          </p:cNvGraphicFramePr>
          <p:nvPr/>
        </p:nvGraphicFramePr>
        <p:xfrm>
          <a:off x="4953000" y="4953000"/>
          <a:ext cx="2122488" cy="533400"/>
        </p:xfrm>
        <a:graphic>
          <a:graphicData uri="http://schemas.openxmlformats.org/presentationml/2006/ole">
            <mc:AlternateContent xmlns:mc="http://schemas.openxmlformats.org/markup-compatibility/2006">
              <mc:Choice xmlns:v="urn:schemas-microsoft-com:vml" Requires="v">
                <p:oleObj spid="_x0000_s181859" name="Equation" r:id="rId11" imgW="1054100" imgH="266700" progId="Equation.3">
                  <p:embed/>
                </p:oleObj>
              </mc:Choice>
              <mc:Fallback>
                <p:oleObj name="Equation" r:id="rId11" imgW="1054100" imgH="2667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53000" y="4953000"/>
                        <a:ext cx="21224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2475" name="Object 10"/>
          <p:cNvGraphicFramePr>
            <a:graphicFrameLocks noChangeAspect="1"/>
          </p:cNvGraphicFramePr>
          <p:nvPr>
            <p:extLst>
              <p:ext uri="{D42A27DB-BD31-4B8C-83A1-F6EECF244321}">
                <p14:modId xmlns:p14="http://schemas.microsoft.com/office/powerpoint/2010/main" val="2820724114"/>
              </p:ext>
            </p:extLst>
          </p:nvPr>
        </p:nvGraphicFramePr>
        <p:xfrm>
          <a:off x="1501775" y="5562600"/>
          <a:ext cx="3100388" cy="515938"/>
        </p:xfrm>
        <a:graphic>
          <a:graphicData uri="http://schemas.openxmlformats.org/presentationml/2006/ole">
            <mc:AlternateContent xmlns:mc="http://schemas.openxmlformats.org/markup-compatibility/2006">
              <mc:Choice xmlns:v="urn:schemas-microsoft-com:vml" Requires="v">
                <p:oleObj spid="_x0000_s181860" name="Equation" r:id="rId13" imgW="1587500" imgH="266700" progId="Equation.3">
                  <p:embed/>
                </p:oleObj>
              </mc:Choice>
              <mc:Fallback>
                <p:oleObj name="Equation" r:id="rId13" imgW="1587500" imgH="266700" progId="Equation.3">
                  <p:embed/>
                  <p:pic>
                    <p:nvPicPr>
                      <p:cNvPr id="0" name=""/>
                      <p:cNvPicPr>
                        <a:picLocks noChangeAspect="1" noChangeArrowheads="1"/>
                      </p:cNvPicPr>
                      <p:nvPr/>
                    </p:nvPicPr>
                    <p:blipFill>
                      <a:blip r:embed="rId14"/>
                      <a:srcRect/>
                      <a:stretch>
                        <a:fillRect/>
                      </a:stretch>
                    </p:blipFill>
                    <p:spPr bwMode="auto">
                      <a:xfrm>
                        <a:off x="1501775" y="5562600"/>
                        <a:ext cx="3100388"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2476" name="Object 11"/>
          <p:cNvGraphicFramePr>
            <a:graphicFrameLocks noChangeAspect="1"/>
          </p:cNvGraphicFramePr>
          <p:nvPr>
            <p:extLst>
              <p:ext uri="{D42A27DB-BD31-4B8C-83A1-F6EECF244321}">
                <p14:modId xmlns:p14="http://schemas.microsoft.com/office/powerpoint/2010/main" val="461198714"/>
              </p:ext>
            </p:extLst>
          </p:nvPr>
        </p:nvGraphicFramePr>
        <p:xfrm>
          <a:off x="385763" y="4191000"/>
          <a:ext cx="3413125" cy="484188"/>
        </p:xfrm>
        <a:graphic>
          <a:graphicData uri="http://schemas.openxmlformats.org/presentationml/2006/ole">
            <mc:AlternateContent xmlns:mc="http://schemas.openxmlformats.org/markup-compatibility/2006">
              <mc:Choice xmlns:v="urn:schemas-microsoft-com:vml" Requires="v">
                <p:oleObj spid="_x0000_s181861" name="Equation" r:id="rId15" imgW="1866900" imgH="266700" progId="Equation.3">
                  <p:embed/>
                </p:oleObj>
              </mc:Choice>
              <mc:Fallback>
                <p:oleObj name="Equation" r:id="rId15" imgW="1866900" imgH="266700" progId="Equation.3">
                  <p:embed/>
                  <p:pic>
                    <p:nvPicPr>
                      <p:cNvPr id="0" name=""/>
                      <p:cNvPicPr>
                        <a:picLocks noChangeAspect="1" noChangeArrowheads="1"/>
                      </p:cNvPicPr>
                      <p:nvPr/>
                    </p:nvPicPr>
                    <p:blipFill>
                      <a:blip r:embed="rId16"/>
                      <a:srcRect/>
                      <a:stretch>
                        <a:fillRect/>
                      </a:stretch>
                    </p:blipFill>
                    <p:spPr bwMode="auto">
                      <a:xfrm>
                        <a:off x="385763" y="4191000"/>
                        <a:ext cx="341312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5" name="Straight Arrow Connector 24"/>
          <p:cNvCxnSpPr/>
          <p:nvPr/>
        </p:nvCxnSpPr>
        <p:spPr bwMode="auto">
          <a:xfrm flipV="1">
            <a:off x="1138238" y="4648200"/>
            <a:ext cx="457200" cy="3810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bwMode="auto">
          <a:xfrm flipV="1">
            <a:off x="2971800" y="4648200"/>
            <a:ext cx="0" cy="3810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bwMode="auto">
          <a:xfrm>
            <a:off x="762000" y="5029200"/>
            <a:ext cx="872091" cy="369332"/>
          </a:xfrm>
          <a:prstGeom prst="rect">
            <a:avLst/>
          </a:prstGeom>
          <a:noFill/>
        </p:spPr>
        <p:txBody>
          <a:bodyPr wrap="none">
            <a:spAutoFit/>
          </a:bodyPr>
          <a:lstStyle/>
          <a:p>
            <a:pPr>
              <a:defRPr/>
            </a:pPr>
            <a:r>
              <a:rPr lang="en-US" dirty="0">
                <a:solidFill>
                  <a:srgbClr val="0000FF"/>
                </a:solidFill>
                <a:latin typeface="+mn-lt"/>
              </a:rPr>
              <a:t>T-even</a:t>
            </a:r>
          </a:p>
        </p:txBody>
      </p:sp>
      <p:sp>
        <p:nvSpPr>
          <p:cNvPr id="28" name="TextBox 27"/>
          <p:cNvSpPr txBox="1"/>
          <p:nvPr/>
        </p:nvSpPr>
        <p:spPr bwMode="auto">
          <a:xfrm>
            <a:off x="1981200" y="5029200"/>
            <a:ext cx="2238263" cy="369332"/>
          </a:xfrm>
          <a:prstGeom prst="rect">
            <a:avLst/>
          </a:prstGeom>
          <a:noFill/>
        </p:spPr>
        <p:txBody>
          <a:bodyPr wrap="none">
            <a:spAutoFit/>
          </a:bodyPr>
          <a:lstStyle/>
          <a:p>
            <a:pPr>
              <a:defRPr/>
            </a:pPr>
            <a:r>
              <a:rPr lang="en-US" dirty="0">
                <a:solidFill>
                  <a:srgbClr val="0000FF"/>
                </a:solidFill>
                <a:latin typeface="+mn-lt"/>
              </a:rPr>
              <a:t>T-odd (</a:t>
            </a:r>
            <a:r>
              <a:rPr lang="en-US" dirty="0" err="1">
                <a:solidFill>
                  <a:srgbClr val="0000FF"/>
                </a:solidFill>
                <a:latin typeface="+mn-lt"/>
              </a:rPr>
              <a:t>gluonic</a:t>
            </a:r>
            <a:r>
              <a:rPr lang="en-US" dirty="0">
                <a:solidFill>
                  <a:srgbClr val="0000FF"/>
                </a:solidFill>
                <a:latin typeface="+mn-lt"/>
              </a:rPr>
              <a:t> pole)</a:t>
            </a:r>
          </a:p>
        </p:txBody>
      </p:sp>
      <p:cxnSp>
        <p:nvCxnSpPr>
          <p:cNvPr id="29" name="Straight Arrow Connector 28"/>
          <p:cNvCxnSpPr/>
          <p:nvPr/>
        </p:nvCxnSpPr>
        <p:spPr>
          <a:xfrm flipV="1">
            <a:off x="6477000" y="5410200"/>
            <a:ext cx="0" cy="3810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5410200" y="5715000"/>
            <a:ext cx="3505200" cy="646331"/>
          </a:xfrm>
          <a:prstGeom prst="rect">
            <a:avLst/>
          </a:prstGeom>
          <a:noFill/>
        </p:spPr>
        <p:txBody>
          <a:bodyPr>
            <a:spAutoFit/>
          </a:bodyPr>
          <a:lstStyle/>
          <a:p>
            <a:pPr>
              <a:defRPr/>
            </a:pPr>
            <a:r>
              <a:rPr lang="en-US" dirty="0">
                <a:solidFill>
                  <a:srgbClr val="0000FF"/>
                </a:solidFill>
                <a:latin typeface="+mn-lt"/>
              </a:rPr>
              <a:t>T-even operator combination, but </a:t>
            </a:r>
            <a:r>
              <a:rPr lang="en-US" dirty="0" smtClean="0">
                <a:solidFill>
                  <a:srgbClr val="0000FF"/>
                </a:solidFill>
                <a:latin typeface="+mn-lt"/>
              </a:rPr>
              <a:t>still T-odd functions!</a:t>
            </a:r>
            <a:endParaRPr lang="en-US" dirty="0">
              <a:solidFill>
                <a:srgbClr val="0000FF"/>
              </a:solidFill>
              <a:latin typeface="+mn-lt"/>
            </a:endParaRPr>
          </a:p>
        </p:txBody>
      </p:sp>
      <p:cxnSp>
        <p:nvCxnSpPr>
          <p:cNvPr id="33" name="Straight Arrow Connector 32"/>
          <p:cNvCxnSpPr/>
          <p:nvPr/>
        </p:nvCxnSpPr>
        <p:spPr>
          <a:xfrm flipH="1">
            <a:off x="7620000" y="3352800"/>
            <a:ext cx="152400" cy="3048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620000" y="2971800"/>
            <a:ext cx="1088158" cy="369332"/>
          </a:xfrm>
          <a:prstGeom prst="rect">
            <a:avLst/>
          </a:prstGeom>
          <a:noFill/>
        </p:spPr>
        <p:txBody>
          <a:bodyPr wrap="none">
            <a:spAutoFit/>
          </a:bodyPr>
          <a:lstStyle/>
          <a:p>
            <a:pPr>
              <a:defRPr/>
            </a:pPr>
            <a:r>
              <a:rPr lang="en-US" dirty="0">
                <a:solidFill>
                  <a:srgbClr val="0000FF"/>
                </a:solidFill>
                <a:latin typeface="+mn-lt"/>
              </a:rPr>
              <a:t>out state</a:t>
            </a:r>
          </a:p>
        </p:txBody>
      </p:sp>
      <p:sp>
        <p:nvSpPr>
          <p:cNvPr id="23" name="Rounded Rectangle 22"/>
          <p:cNvSpPr/>
          <p:nvPr/>
        </p:nvSpPr>
        <p:spPr>
          <a:xfrm>
            <a:off x="5257800" y="4343400"/>
            <a:ext cx="3352800" cy="53340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TextBox 29"/>
          <p:cNvSpPr txBox="1"/>
          <p:nvPr/>
        </p:nvSpPr>
        <p:spPr>
          <a:xfrm>
            <a:off x="17463" y="6553200"/>
            <a:ext cx="7678737" cy="307777"/>
          </a:xfrm>
          <a:prstGeom prst="rect">
            <a:avLst/>
          </a:prstGeom>
          <a:solidFill>
            <a:schemeClr val="accent6">
              <a:lumMod val="20000"/>
              <a:lumOff val="80000"/>
            </a:schemeClr>
          </a:solidFill>
          <a:effectLst>
            <a:outerShdw blurRad="50800" dist="38100" dir="2700000" algn="tl" rotWithShape="0">
              <a:srgbClr val="000000">
                <a:alpha val="43000"/>
              </a:srgbClr>
            </a:outerShdw>
          </a:effectLst>
        </p:spPr>
        <p:txBody>
          <a:bodyPr>
            <a:spAutoFit/>
          </a:bodyPr>
          <a:lstStyle/>
          <a:p>
            <a:pPr>
              <a:defRPr/>
            </a:pPr>
            <a:r>
              <a:rPr lang="en-US" sz="1400" dirty="0"/>
              <a:t>Collins, Metz; </a:t>
            </a:r>
            <a:r>
              <a:rPr lang="en-US" sz="1400" dirty="0" err="1"/>
              <a:t>Meissner</a:t>
            </a:r>
            <a:r>
              <a:rPr lang="en-US" sz="1400" dirty="0"/>
              <a:t>, Metz; </a:t>
            </a:r>
            <a:r>
              <a:rPr lang="en-US" sz="1400" dirty="0" err="1"/>
              <a:t>Gamberg</a:t>
            </a:r>
            <a:r>
              <a:rPr lang="en-US" sz="1400" dirty="0"/>
              <a:t>, M, Mukherjee, PR D 83 (2011) 071503</a:t>
            </a:r>
          </a:p>
        </p:txBody>
      </p:sp>
      <p:sp>
        <p:nvSpPr>
          <p:cNvPr id="32" name="Rounded Rectangle 31"/>
          <p:cNvSpPr/>
          <p:nvPr/>
        </p:nvSpPr>
        <p:spPr>
          <a:xfrm>
            <a:off x="1447800" y="5562600"/>
            <a:ext cx="3200400" cy="533400"/>
          </a:xfrm>
          <a:prstGeom prst="round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7494589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r>
              <a:rPr lang="en-US" sz="1800" dirty="0" smtClean="0"/>
              <a:t>Collecting right moments gives expansion into full TMD PDFs of </a:t>
            </a:r>
            <a:r>
              <a:rPr lang="en-US" sz="1800" dirty="0" smtClean="0">
                <a:solidFill>
                  <a:srgbClr val="FF0000"/>
                </a:solidFill>
              </a:rPr>
              <a:t>definite rank </a:t>
            </a:r>
          </a:p>
          <a:p>
            <a:pPr>
              <a:defRPr/>
            </a:pPr>
            <a:endParaRPr lang="en-US" sz="1800" dirty="0">
              <a:solidFill>
                <a:srgbClr val="FF0000"/>
              </a:solidFill>
            </a:endParaRPr>
          </a:p>
          <a:p>
            <a:pPr>
              <a:defRPr/>
            </a:pPr>
            <a:endParaRPr lang="en-US" sz="1800" dirty="0" smtClean="0">
              <a:solidFill>
                <a:srgbClr val="FF0000"/>
              </a:solidFill>
            </a:endParaRPr>
          </a:p>
          <a:p>
            <a:pPr>
              <a:defRPr/>
            </a:pPr>
            <a:endParaRPr lang="en-US" sz="1800" dirty="0">
              <a:solidFill>
                <a:srgbClr val="FF0000"/>
              </a:solidFill>
            </a:endParaRPr>
          </a:p>
          <a:p>
            <a:pPr marL="0" indent="0">
              <a:buNone/>
              <a:defRPr/>
            </a:pPr>
            <a:endParaRPr lang="en-US" sz="1800" dirty="0" smtClean="0">
              <a:solidFill>
                <a:srgbClr val="FF0000"/>
              </a:solidFill>
            </a:endParaRPr>
          </a:p>
          <a:p>
            <a:pPr>
              <a:defRPr/>
            </a:pPr>
            <a:endParaRPr lang="en-US" sz="1800" dirty="0">
              <a:solidFill>
                <a:srgbClr val="FF0000"/>
              </a:solidFill>
            </a:endParaRPr>
          </a:p>
          <a:p>
            <a:pPr>
              <a:defRPr/>
            </a:pPr>
            <a:endParaRPr lang="en-US" sz="1800" dirty="0" smtClean="0">
              <a:solidFill>
                <a:srgbClr val="FF0000"/>
              </a:solidFill>
            </a:endParaRPr>
          </a:p>
          <a:p>
            <a:pPr>
              <a:defRPr/>
            </a:pPr>
            <a:r>
              <a:rPr lang="en-US" sz="1800" dirty="0">
                <a:solidFill>
                  <a:srgbClr val="FF0000"/>
                </a:solidFill>
              </a:rPr>
              <a:t>b</a:t>
            </a:r>
            <a:r>
              <a:rPr lang="en-US" sz="1800" dirty="0" smtClean="0">
                <a:solidFill>
                  <a:srgbClr val="FF0000"/>
                </a:solidFill>
              </a:rPr>
              <a:t>ut for TMD PFFs</a:t>
            </a:r>
          </a:p>
          <a:p>
            <a:pPr>
              <a:defRPr/>
            </a:pPr>
            <a:endParaRPr lang="en-US" sz="1800" dirty="0" smtClean="0"/>
          </a:p>
          <a:p>
            <a:pPr>
              <a:defRPr/>
            </a:pPr>
            <a:endParaRPr lang="en-US" sz="1800" dirty="0"/>
          </a:p>
          <a:p>
            <a:pPr>
              <a:defRPr/>
            </a:pPr>
            <a:endParaRPr lang="en-US" sz="1800" dirty="0" smtClean="0"/>
          </a:p>
          <a:p>
            <a:pPr>
              <a:defRPr/>
            </a:pPr>
            <a:endParaRPr lang="en-US" sz="1800" dirty="0"/>
          </a:p>
          <a:p>
            <a:pPr marL="0" indent="0">
              <a:buFontTx/>
              <a:buNone/>
              <a:defRPr/>
            </a:pPr>
            <a:endParaRPr lang="en-US" sz="1800" dirty="0" smtClean="0"/>
          </a:p>
          <a:p>
            <a:pPr>
              <a:defRPr/>
            </a:pPr>
            <a:endParaRPr lang="en-US" sz="1800" dirty="0" smtClean="0"/>
          </a:p>
          <a:p>
            <a:pPr>
              <a:defRPr/>
            </a:pPr>
            <a:endParaRPr lang="en-US" sz="1800" dirty="0"/>
          </a:p>
          <a:p>
            <a:pPr>
              <a:defRPr/>
            </a:pPr>
            <a:endParaRPr lang="en-US" sz="1800" dirty="0" smtClean="0"/>
          </a:p>
          <a:p>
            <a:pPr>
              <a:defRPr/>
            </a:pPr>
            <a:endParaRPr lang="en-US" sz="1800" dirty="0"/>
          </a:p>
          <a:p>
            <a:pPr marL="0" indent="0">
              <a:buNone/>
              <a:defRPr/>
            </a:pPr>
            <a:endParaRPr lang="en-US" sz="1800" dirty="0" smtClean="0"/>
          </a:p>
          <a:p>
            <a:pPr>
              <a:defRPr/>
            </a:pPr>
            <a:endParaRPr lang="en-US" sz="1800" dirty="0"/>
          </a:p>
          <a:p>
            <a:pPr>
              <a:defRPr/>
            </a:pPr>
            <a:endParaRPr lang="en-US" sz="1800" dirty="0" smtClean="0"/>
          </a:p>
          <a:p>
            <a:pPr>
              <a:defRPr/>
            </a:pPr>
            <a:endParaRPr lang="en-US" sz="1800" dirty="0"/>
          </a:p>
          <a:p>
            <a:pPr>
              <a:defRPr/>
            </a:pPr>
            <a:endParaRPr lang="en-US" sz="1800" dirty="0" smtClean="0"/>
          </a:p>
        </p:txBody>
      </p:sp>
      <p:sp>
        <p:nvSpPr>
          <p:cNvPr id="4" name="Slide Number Placeholder 3"/>
          <p:cNvSpPr>
            <a:spLocks noGrp="1"/>
          </p:cNvSpPr>
          <p:nvPr>
            <p:ph type="sldNum" sz="quarter" idx="12"/>
          </p:nvPr>
        </p:nvSpPr>
        <p:spPr/>
        <p:txBody>
          <a:bodyPr/>
          <a:lstStyle/>
          <a:p>
            <a:pPr>
              <a:defRPr/>
            </a:pPr>
            <a:fld id="{5451AF8B-0D47-3F4D-80EC-7D9C236858F6}" type="slidenum">
              <a:rPr lang="en-US" smtClean="0"/>
              <a:pPr>
                <a:defRPr/>
              </a:pPr>
              <a:t>69</a:t>
            </a:fld>
            <a:endParaRPr lang="en-US"/>
          </a:p>
        </p:txBody>
      </p:sp>
      <p:graphicFrame>
        <p:nvGraphicFramePr>
          <p:cNvPr id="66564" name="Object 10"/>
          <p:cNvGraphicFramePr>
            <a:graphicFrameLocks noChangeAspect="1"/>
          </p:cNvGraphicFramePr>
          <p:nvPr>
            <p:extLst>
              <p:ext uri="{D42A27DB-BD31-4B8C-83A1-F6EECF244321}">
                <p14:modId xmlns:p14="http://schemas.microsoft.com/office/powerpoint/2010/main" val="626380559"/>
              </p:ext>
            </p:extLst>
          </p:nvPr>
        </p:nvGraphicFramePr>
        <p:xfrm>
          <a:off x="668338" y="1752600"/>
          <a:ext cx="7350125" cy="1922463"/>
        </p:xfrm>
        <a:graphic>
          <a:graphicData uri="http://schemas.openxmlformats.org/presentationml/2006/ole">
            <mc:AlternateContent xmlns:mc="http://schemas.openxmlformats.org/markup-compatibility/2006">
              <mc:Choice xmlns:v="urn:schemas-microsoft-com:vml" Requires="v">
                <p:oleObj spid="_x0000_s182462" name="Equation" r:id="rId3" imgW="3975100" imgH="1041400" progId="Equation.3">
                  <p:embed/>
                </p:oleObj>
              </mc:Choice>
              <mc:Fallback>
                <p:oleObj name="Equation" r:id="rId3" imgW="3975100" imgH="1041400" progId="Equation.3">
                  <p:embed/>
                  <p:pic>
                    <p:nvPicPr>
                      <p:cNvPr id="0" name=""/>
                      <p:cNvPicPr>
                        <a:picLocks noChangeAspect="1" noChangeArrowheads="1"/>
                      </p:cNvPicPr>
                      <p:nvPr/>
                    </p:nvPicPr>
                    <p:blipFill>
                      <a:blip r:embed="rId4"/>
                      <a:srcRect/>
                      <a:stretch>
                        <a:fillRect/>
                      </a:stretch>
                    </p:blipFill>
                    <p:spPr bwMode="auto">
                      <a:xfrm>
                        <a:off x="668338" y="1752600"/>
                        <a:ext cx="7350125" cy="1922463"/>
                      </a:xfrm>
                      <a:prstGeom prst="rect">
                        <a:avLst/>
                      </a:prstGeom>
                      <a:noFill/>
                      <a:ln>
                        <a:noFill/>
                      </a:ln>
                      <a:effectLst/>
                      <a:extLst/>
                    </p:spPr>
                  </p:pic>
                </p:oleObj>
              </mc:Fallback>
            </mc:AlternateContent>
          </a:graphicData>
        </a:graphic>
      </p:graphicFrame>
      <p:sp>
        <p:nvSpPr>
          <p:cNvPr id="12" name="Title 1"/>
          <p:cNvSpPr>
            <a:spLocks noGrp="1"/>
          </p:cNvSpPr>
          <p:nvPr>
            <p:ph type="title"/>
          </p:nvPr>
        </p:nvSpPr>
        <p:spPr>
          <a:xfrm>
            <a:off x="1447800" y="152400"/>
            <a:ext cx="7467600" cy="1066800"/>
          </a:xfrm>
        </p:spPr>
        <p:txBody>
          <a:bodyPr/>
          <a:lstStyle/>
          <a:p>
            <a:r>
              <a:rPr lang="en-US" dirty="0"/>
              <a:t>Classifying Quark </a:t>
            </a:r>
            <a:r>
              <a:rPr lang="en-US" dirty="0" smtClean="0"/>
              <a:t>TMDs</a:t>
            </a:r>
            <a:endParaRPr lang="en-US" dirty="0"/>
          </a:p>
        </p:txBody>
      </p:sp>
      <p:graphicFrame>
        <p:nvGraphicFramePr>
          <p:cNvPr id="6" name="Object 10"/>
          <p:cNvGraphicFramePr>
            <a:graphicFrameLocks noChangeAspect="1"/>
          </p:cNvGraphicFramePr>
          <p:nvPr>
            <p:extLst>
              <p:ext uri="{D42A27DB-BD31-4B8C-83A1-F6EECF244321}">
                <p14:modId xmlns:p14="http://schemas.microsoft.com/office/powerpoint/2010/main" val="2268653351"/>
              </p:ext>
            </p:extLst>
          </p:nvPr>
        </p:nvGraphicFramePr>
        <p:xfrm>
          <a:off x="990600" y="4114799"/>
          <a:ext cx="7315200" cy="561909"/>
        </p:xfrm>
        <a:graphic>
          <a:graphicData uri="http://schemas.openxmlformats.org/presentationml/2006/ole">
            <mc:AlternateContent xmlns:mc="http://schemas.openxmlformats.org/markup-compatibility/2006">
              <mc:Choice xmlns:v="urn:schemas-microsoft-com:vml" Requires="v">
                <p:oleObj spid="_x0000_s182463" name="Equation" r:id="rId5" imgW="3632200" imgH="279400" progId="Equation.3">
                  <p:embed/>
                </p:oleObj>
              </mc:Choice>
              <mc:Fallback>
                <p:oleObj name="Equation" r:id="rId5" imgW="3632200" imgH="279400" progId="Equation.3">
                  <p:embed/>
                  <p:pic>
                    <p:nvPicPr>
                      <p:cNvPr id="0" name=""/>
                      <p:cNvPicPr>
                        <a:picLocks noChangeAspect="1" noChangeArrowheads="1"/>
                      </p:cNvPicPr>
                      <p:nvPr/>
                    </p:nvPicPr>
                    <p:blipFill>
                      <a:blip r:embed="rId6"/>
                      <a:srcRect/>
                      <a:stretch>
                        <a:fillRect/>
                      </a:stretch>
                    </p:blipFill>
                    <p:spPr bwMode="auto">
                      <a:xfrm>
                        <a:off x="990600" y="4114799"/>
                        <a:ext cx="7315200" cy="561909"/>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6647500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p:txBody>
          <a:bodyPr/>
          <a:lstStyle/>
          <a:p>
            <a:pPr>
              <a:defRPr/>
            </a:pPr>
            <a:fld id="{D44DC880-1ADB-014A-85D4-C7D64A86E75C}" type="slidenum">
              <a:rPr lang="en-US"/>
              <a:pPr>
                <a:defRPr/>
              </a:pPr>
              <a:t>7</a:t>
            </a:fld>
            <a:endParaRPr lang="en-US"/>
          </a:p>
        </p:txBody>
      </p:sp>
      <p:sp>
        <p:nvSpPr>
          <p:cNvPr id="165890" name="Rectangle 2"/>
          <p:cNvSpPr>
            <a:spLocks noGrp="1" noChangeArrowheads="1"/>
          </p:cNvSpPr>
          <p:nvPr>
            <p:ph type="title"/>
          </p:nvPr>
        </p:nvSpPr>
        <p:spPr>
          <a:xfrm>
            <a:off x="1524000" y="304800"/>
            <a:ext cx="7162800" cy="563563"/>
          </a:xfrm>
        </p:spPr>
        <p:txBody>
          <a:bodyPr/>
          <a:lstStyle/>
          <a:p>
            <a:pPr eaLnBrk="1" hangingPunct="1">
              <a:defRPr/>
            </a:pPr>
            <a:r>
              <a:rPr lang="en-US" dirty="0" smtClean="0">
                <a:cs typeface="+mj-cs"/>
              </a:rPr>
              <a:t>A virtual look at the proton</a:t>
            </a:r>
            <a:endParaRPr lang="en-GB" dirty="0" smtClean="0">
              <a:cs typeface="+mj-cs"/>
            </a:endParaRPr>
          </a:p>
        </p:txBody>
      </p:sp>
      <p:sp>
        <p:nvSpPr>
          <p:cNvPr id="165891" name="Rectangle 3"/>
          <p:cNvSpPr>
            <a:spLocks noGrp="1" noChangeArrowheads="1"/>
          </p:cNvSpPr>
          <p:nvPr>
            <p:ph type="body" idx="1"/>
          </p:nvPr>
        </p:nvSpPr>
        <p:spPr>
          <a:xfrm>
            <a:off x="1219200" y="1905000"/>
            <a:ext cx="2627313" cy="725488"/>
          </a:xfrm>
        </p:spPr>
        <p:txBody>
          <a:bodyPr/>
          <a:lstStyle/>
          <a:p>
            <a:pPr eaLnBrk="1" hangingPunct="1">
              <a:buFontTx/>
              <a:buNone/>
              <a:defRPr/>
            </a:pPr>
            <a:r>
              <a:rPr lang="en-US" smtClean="0">
                <a:latin typeface="Symbol" charset="0"/>
                <a:cs typeface="+mn-cs"/>
              </a:rPr>
              <a:t>g</a:t>
            </a:r>
            <a:r>
              <a:rPr lang="en-US" baseline="30000" smtClean="0">
                <a:latin typeface="Symbol" charset="0"/>
                <a:cs typeface="+mn-cs"/>
              </a:rPr>
              <a:t>*</a:t>
            </a:r>
            <a:r>
              <a:rPr lang="en-US" smtClean="0">
                <a:cs typeface="+mn-cs"/>
              </a:rPr>
              <a:t> </a:t>
            </a:r>
            <a:r>
              <a:rPr lang="en-US" sz="2400" smtClean="0">
                <a:cs typeface="+mn-cs"/>
                <a:sym typeface="Wingdings" charset="0"/>
              </a:rPr>
              <a:t></a:t>
            </a:r>
            <a:r>
              <a:rPr lang="en-US" smtClean="0">
                <a:cs typeface="+mn-cs"/>
                <a:sym typeface="Wingdings" charset="0"/>
              </a:rPr>
              <a:t> N N</a:t>
            </a:r>
            <a:endParaRPr lang="en-GB" smtClean="0">
              <a:cs typeface="+mn-cs"/>
              <a:sym typeface="Wingdings" charset="0"/>
            </a:endParaRPr>
          </a:p>
        </p:txBody>
      </p:sp>
      <p:sp>
        <p:nvSpPr>
          <p:cNvPr id="165892" name="Rectangle 4"/>
          <p:cNvSpPr>
            <a:spLocks noChangeArrowheads="1"/>
          </p:cNvSpPr>
          <p:nvPr/>
        </p:nvSpPr>
        <p:spPr bwMode="auto">
          <a:xfrm>
            <a:off x="5257800" y="1905000"/>
            <a:ext cx="2627313" cy="72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Clr>
                <a:schemeClr val="folHlink"/>
              </a:buClr>
              <a:buSzPct val="60000"/>
              <a:buFont typeface="Wingdings" charset="0"/>
              <a:buNone/>
              <a:defRPr/>
            </a:pPr>
            <a:r>
              <a:rPr lang="en-US" sz="3200">
                <a:latin typeface="Symbol" charset="0"/>
                <a:cs typeface="+mn-cs"/>
              </a:rPr>
              <a:t>g</a:t>
            </a:r>
            <a:r>
              <a:rPr lang="en-US" sz="3200" baseline="30000">
                <a:latin typeface="Symbol" charset="0"/>
                <a:cs typeface="+mn-cs"/>
              </a:rPr>
              <a:t>*</a:t>
            </a:r>
            <a:r>
              <a:rPr lang="en-US" sz="3200">
                <a:cs typeface="+mn-cs"/>
              </a:rPr>
              <a:t> </a:t>
            </a:r>
            <a:r>
              <a:rPr lang="en-US" sz="2800">
                <a:cs typeface="+mn-cs"/>
              </a:rPr>
              <a:t>+ N </a:t>
            </a:r>
            <a:r>
              <a:rPr lang="en-US" sz="2800">
                <a:cs typeface="+mn-cs"/>
                <a:sym typeface="Wingdings" charset="0"/>
              </a:rPr>
              <a:t> N</a:t>
            </a:r>
            <a:endParaRPr lang="en-GB" sz="2800">
              <a:cs typeface="+mn-cs"/>
              <a:sym typeface="Wingdings" charset="0"/>
            </a:endParaRPr>
          </a:p>
        </p:txBody>
      </p:sp>
      <p:sp>
        <p:nvSpPr>
          <p:cNvPr id="165893" name="Text Box 5"/>
          <p:cNvSpPr txBox="1">
            <a:spLocks noChangeArrowheads="1"/>
          </p:cNvSpPr>
          <p:nvPr/>
        </p:nvSpPr>
        <p:spPr bwMode="auto">
          <a:xfrm>
            <a:off x="2362200" y="1524000"/>
            <a:ext cx="3778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a:cs typeface="+mn-cs"/>
              </a:rPr>
              <a:t>_</a:t>
            </a:r>
            <a:endParaRPr lang="en-GB" sz="2800">
              <a:cs typeface="+mn-cs"/>
            </a:endParaRPr>
          </a:p>
        </p:txBody>
      </p:sp>
      <p:pic>
        <p:nvPicPr>
          <p:cNvPr id="26630" name="Picture 6" descr="formfacto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657600"/>
            <a:ext cx="4800600"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7" descr="annihilati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67000"/>
            <a:ext cx="20574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8" descr="elasti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590800"/>
            <a:ext cx="18288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122114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
          <p:cNvSpPr>
            <a:spLocks noGrp="1"/>
          </p:cNvSpPr>
          <p:nvPr>
            <p:ph idx="1"/>
          </p:nvPr>
        </p:nvSpPr>
        <p:spPr>
          <a:xfrm>
            <a:off x="228600" y="1295400"/>
            <a:ext cx="8686800" cy="5181600"/>
          </a:xfrm>
        </p:spPr>
        <p:txBody>
          <a:bodyPr/>
          <a:lstStyle/>
          <a:p>
            <a:pPr marL="0" indent="0">
              <a:spcBef>
                <a:spcPts val="500"/>
              </a:spcBef>
              <a:buNone/>
              <a:defRPr/>
            </a:pPr>
            <a:r>
              <a:rPr lang="en-US" sz="1800" dirty="0" smtClean="0">
                <a:solidFill>
                  <a:srgbClr val="FF0000"/>
                </a:solidFill>
              </a:rPr>
              <a:t> </a:t>
            </a:r>
          </a:p>
          <a:p>
            <a:pPr>
              <a:spcBef>
                <a:spcPts val="500"/>
              </a:spcBef>
              <a:defRPr/>
            </a:pPr>
            <a:endParaRPr lang="en-US" sz="1800" dirty="0" smtClean="0"/>
          </a:p>
          <a:p>
            <a:pPr>
              <a:spcBef>
                <a:spcPts val="500"/>
              </a:spcBef>
              <a:defRPr/>
            </a:pPr>
            <a:endParaRPr lang="en-US" sz="1800" dirty="0"/>
          </a:p>
          <a:p>
            <a:pPr>
              <a:spcBef>
                <a:spcPts val="500"/>
              </a:spcBef>
              <a:defRPr/>
            </a:pPr>
            <a:endParaRPr lang="en-US" sz="1800" dirty="0" smtClean="0"/>
          </a:p>
          <a:p>
            <a:pPr>
              <a:spcBef>
                <a:spcPts val="500"/>
              </a:spcBef>
              <a:defRPr/>
            </a:pPr>
            <a:endParaRPr lang="en-US" sz="1800" dirty="0"/>
          </a:p>
          <a:p>
            <a:pPr marL="0" indent="0">
              <a:spcBef>
                <a:spcPts val="500"/>
              </a:spcBef>
              <a:buFontTx/>
              <a:buNone/>
              <a:defRPr/>
            </a:pPr>
            <a:endParaRPr lang="en-US" sz="1800" dirty="0" smtClean="0"/>
          </a:p>
          <a:p>
            <a:pPr>
              <a:spcBef>
                <a:spcPts val="500"/>
              </a:spcBef>
              <a:defRPr/>
            </a:pPr>
            <a:endParaRPr lang="en-US" sz="1800" dirty="0" smtClean="0"/>
          </a:p>
          <a:p>
            <a:pPr>
              <a:spcBef>
                <a:spcPts val="500"/>
              </a:spcBef>
              <a:defRPr/>
            </a:pPr>
            <a:endParaRPr lang="en-US" sz="1800" dirty="0" smtClean="0"/>
          </a:p>
          <a:p>
            <a:pPr>
              <a:spcBef>
                <a:spcPts val="500"/>
              </a:spcBef>
              <a:defRPr/>
            </a:pPr>
            <a:r>
              <a:rPr lang="en-US" sz="1800" dirty="0" smtClean="0"/>
              <a:t>Only a finite number needed</a:t>
            </a:r>
            <a:r>
              <a:rPr lang="en-US" sz="1800" dirty="0"/>
              <a:t>: </a:t>
            </a:r>
            <a:r>
              <a:rPr lang="en-US" sz="1800" dirty="0" smtClean="0"/>
              <a:t>rank </a:t>
            </a:r>
            <a:r>
              <a:rPr lang="en-US" sz="1800" dirty="0"/>
              <a:t>up to 2(</a:t>
            </a:r>
            <a:r>
              <a:rPr lang="en-US" sz="1800" dirty="0" err="1"/>
              <a:t>S</a:t>
            </a:r>
            <a:r>
              <a:rPr lang="en-US" sz="1800" baseline="-25000" dirty="0" err="1"/>
              <a:t>hadron</a:t>
            </a:r>
            <a:r>
              <a:rPr lang="en-US" sz="1800" dirty="0" err="1"/>
              <a:t>+s</a:t>
            </a:r>
            <a:r>
              <a:rPr lang="en-US" sz="1800" baseline="-25000" dirty="0" err="1"/>
              <a:t>parton</a:t>
            </a:r>
            <a:r>
              <a:rPr lang="en-US" sz="1800" dirty="0" smtClean="0"/>
              <a:t>)</a:t>
            </a:r>
          </a:p>
          <a:p>
            <a:pPr>
              <a:spcBef>
                <a:spcPts val="500"/>
              </a:spcBef>
              <a:defRPr/>
            </a:pPr>
            <a:r>
              <a:rPr lang="en-US" sz="1800" dirty="0"/>
              <a:t>Rank m shows up as </a:t>
            </a:r>
            <a:r>
              <a:rPr lang="en-US" sz="1800" dirty="0" err="1"/>
              <a:t>cos</a:t>
            </a:r>
            <a:r>
              <a:rPr lang="en-US" sz="1800" dirty="0"/>
              <a:t>(m</a:t>
            </a:r>
            <a:r>
              <a:rPr lang="en-US" sz="1800" dirty="0">
                <a:latin typeface="Symbol" charset="2"/>
                <a:cs typeface="Symbol" charset="2"/>
              </a:rPr>
              <a:t>f</a:t>
            </a:r>
            <a:r>
              <a:rPr lang="en-US" sz="1800" dirty="0"/>
              <a:t>) and sin(m</a:t>
            </a:r>
            <a:r>
              <a:rPr lang="en-US" sz="1800" dirty="0">
                <a:latin typeface="Symbol" charset="2"/>
                <a:cs typeface="Symbol" charset="2"/>
              </a:rPr>
              <a:t>f</a:t>
            </a:r>
            <a:r>
              <a:rPr lang="en-US" sz="1800" dirty="0"/>
              <a:t>) azimuthal </a:t>
            </a:r>
            <a:r>
              <a:rPr lang="en-US" sz="1800" dirty="0" smtClean="0"/>
              <a:t>asymmetries</a:t>
            </a:r>
          </a:p>
          <a:p>
            <a:pPr>
              <a:spcBef>
                <a:spcPts val="500"/>
              </a:spcBef>
              <a:defRPr/>
            </a:pPr>
            <a:r>
              <a:rPr lang="en-US" sz="1800" dirty="0" smtClean="0"/>
              <a:t>No </a:t>
            </a:r>
            <a:r>
              <a:rPr lang="en-US" sz="1800" dirty="0" err="1" smtClean="0"/>
              <a:t>gluonic</a:t>
            </a:r>
            <a:r>
              <a:rPr lang="en-US" sz="1800" dirty="0" smtClean="0"/>
              <a:t> poles for PFFs </a:t>
            </a:r>
          </a:p>
          <a:p>
            <a:pPr marL="0" indent="0">
              <a:spcBef>
                <a:spcPts val="500"/>
              </a:spcBef>
              <a:buNone/>
              <a:defRPr/>
            </a:pPr>
            <a:endParaRPr lang="en-US" sz="1800" dirty="0"/>
          </a:p>
          <a:p>
            <a:pPr>
              <a:spcBef>
                <a:spcPts val="500"/>
              </a:spcBef>
              <a:defRPr/>
            </a:pPr>
            <a:endParaRPr lang="en-US" sz="1800" dirty="0" smtClean="0"/>
          </a:p>
          <a:p>
            <a:pPr marL="0" indent="0">
              <a:spcBef>
                <a:spcPts val="500"/>
              </a:spcBef>
              <a:buNone/>
              <a:defRPr/>
            </a:pPr>
            <a:endParaRPr lang="en-US" sz="1800" dirty="0"/>
          </a:p>
          <a:p>
            <a:pPr>
              <a:spcBef>
                <a:spcPts val="500"/>
              </a:spcBef>
              <a:defRPr/>
            </a:pPr>
            <a:endParaRPr lang="en-US" sz="1800" dirty="0" smtClean="0"/>
          </a:p>
          <a:p>
            <a:pPr>
              <a:spcBef>
                <a:spcPts val="500"/>
              </a:spcBef>
              <a:defRPr/>
            </a:pPr>
            <a:endParaRPr lang="en-US" sz="1800" dirty="0"/>
          </a:p>
          <a:p>
            <a:pPr marL="0" indent="0">
              <a:spcBef>
                <a:spcPts val="500"/>
              </a:spcBef>
              <a:buNone/>
              <a:defRPr/>
            </a:pPr>
            <a:endParaRPr lang="en-US" sz="1800" dirty="0" smtClean="0"/>
          </a:p>
          <a:p>
            <a:pPr>
              <a:spcBef>
                <a:spcPts val="500"/>
              </a:spcBef>
              <a:defRPr/>
            </a:pPr>
            <a:endParaRPr lang="en-US" sz="1800" dirty="0"/>
          </a:p>
          <a:p>
            <a:pPr>
              <a:spcBef>
                <a:spcPts val="500"/>
              </a:spcBef>
              <a:defRPr/>
            </a:pPr>
            <a:endParaRPr lang="en-US" sz="1800" dirty="0" smtClean="0"/>
          </a:p>
          <a:p>
            <a:pPr>
              <a:spcBef>
                <a:spcPts val="500"/>
              </a:spcBef>
              <a:defRPr/>
            </a:pPr>
            <a:endParaRPr lang="en-US" sz="1800" dirty="0"/>
          </a:p>
          <a:p>
            <a:pPr>
              <a:spcBef>
                <a:spcPts val="500"/>
              </a:spcBef>
              <a:defRPr/>
            </a:pPr>
            <a:endParaRPr lang="en-US" sz="1800" dirty="0" smtClean="0"/>
          </a:p>
        </p:txBody>
      </p:sp>
      <p:sp>
        <p:nvSpPr>
          <p:cNvPr id="2" name="Title 1"/>
          <p:cNvSpPr>
            <a:spLocks noGrp="1"/>
          </p:cNvSpPr>
          <p:nvPr>
            <p:ph type="title"/>
          </p:nvPr>
        </p:nvSpPr>
        <p:spPr/>
        <p:txBody>
          <a:bodyPr/>
          <a:lstStyle/>
          <a:p>
            <a:r>
              <a:rPr lang="en-US" dirty="0" smtClean="0"/>
              <a:t>Classifying Quark TMDs</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2382574140"/>
              </p:ext>
            </p:extLst>
          </p:nvPr>
        </p:nvGraphicFramePr>
        <p:xfrm>
          <a:off x="228600" y="1371600"/>
          <a:ext cx="8336280" cy="2587150"/>
        </p:xfrm>
        <a:graphic>
          <a:graphicData uri="http://schemas.openxmlformats.org/drawingml/2006/table">
            <a:tbl>
              <a:tblPr firstRow="1" bandRow="1">
                <a:tableStyleId>{5C22544A-7EE6-4342-B048-85BDC9FD1C3A}</a:tableStyleId>
              </a:tblPr>
              <a:tblGrid>
                <a:gridCol w="868680"/>
                <a:gridCol w="1600200"/>
                <a:gridCol w="1752600"/>
                <a:gridCol w="1981200"/>
                <a:gridCol w="2133600"/>
              </a:tblGrid>
              <a:tr h="280287">
                <a:tc>
                  <a:txBody>
                    <a:bodyPr/>
                    <a:lstStyle/>
                    <a:p>
                      <a:r>
                        <a:rPr lang="en-US" dirty="0" smtClean="0">
                          <a:solidFill>
                            <a:schemeClr val="tx1"/>
                          </a:solidFill>
                        </a:rPr>
                        <a:t>factor</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4">
                  <a:txBody>
                    <a:bodyPr/>
                    <a:lstStyle/>
                    <a:p>
                      <a:pPr algn="ctr"/>
                      <a:r>
                        <a:rPr lang="en-US" dirty="0" smtClean="0">
                          <a:solidFill>
                            <a:schemeClr val="tx1"/>
                          </a:solidFill>
                        </a:rPr>
                        <a:t>TMD PDF RANK</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dirty="0"/>
                    </a:p>
                  </a:txBody>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3</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r>
              <a:tr h="444278">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r>
            </a:tbl>
          </a:graphicData>
        </a:graphic>
      </p:graphicFrame>
      <p:sp>
        <p:nvSpPr>
          <p:cNvPr id="5" name="Slide Number Placeholder 4"/>
          <p:cNvSpPr>
            <a:spLocks noGrp="1"/>
          </p:cNvSpPr>
          <p:nvPr>
            <p:ph type="sldNum" sz="quarter" idx="12"/>
          </p:nvPr>
        </p:nvSpPr>
        <p:spPr/>
        <p:txBody>
          <a:bodyPr/>
          <a:lstStyle/>
          <a:p>
            <a:pPr>
              <a:defRPr/>
            </a:pPr>
            <a:fld id="{60919974-E1AF-7D49-91E5-B74D28A366AF}" type="slidenum">
              <a:rPr lang="en-US" smtClean="0"/>
              <a:pPr>
                <a:defRPr/>
              </a:pPr>
              <a:t>70</a:t>
            </a:fld>
            <a:endParaRPr lang="en-US"/>
          </a:p>
        </p:txBody>
      </p:sp>
      <p:graphicFrame>
        <p:nvGraphicFramePr>
          <p:cNvPr id="9" name="Object 10"/>
          <p:cNvGraphicFramePr>
            <a:graphicFrameLocks noChangeAspect="1"/>
          </p:cNvGraphicFramePr>
          <p:nvPr>
            <p:extLst>
              <p:ext uri="{D42A27DB-BD31-4B8C-83A1-F6EECF244321}">
                <p14:modId xmlns:p14="http://schemas.microsoft.com/office/powerpoint/2010/main" val="659829874"/>
              </p:ext>
            </p:extLst>
          </p:nvPr>
        </p:nvGraphicFramePr>
        <p:xfrm>
          <a:off x="4953000" y="2133600"/>
          <a:ext cx="1196975" cy="481012"/>
        </p:xfrm>
        <a:graphic>
          <a:graphicData uri="http://schemas.openxmlformats.org/presentationml/2006/ole">
            <mc:AlternateContent xmlns:mc="http://schemas.openxmlformats.org/markup-compatibility/2006">
              <mc:Choice xmlns:v="urn:schemas-microsoft-com:vml" Requires="v">
                <p:oleObj spid="_x0000_s300220" name="Equation" r:id="rId3" imgW="660400" imgH="266700" progId="Equation.3">
                  <p:embed/>
                </p:oleObj>
              </mc:Choice>
              <mc:Fallback>
                <p:oleObj name="Equation" r:id="rId3" imgW="660400" imgH="266700" progId="Equation.3">
                  <p:embed/>
                  <p:pic>
                    <p:nvPicPr>
                      <p:cNvPr id="0" name=""/>
                      <p:cNvPicPr>
                        <a:picLocks noChangeAspect="1" noChangeArrowheads="1"/>
                      </p:cNvPicPr>
                      <p:nvPr/>
                    </p:nvPicPr>
                    <p:blipFill>
                      <a:blip r:embed="rId4"/>
                      <a:srcRect/>
                      <a:stretch>
                        <a:fillRect/>
                      </a:stretch>
                    </p:blipFill>
                    <p:spPr bwMode="auto">
                      <a:xfrm>
                        <a:off x="4953000" y="2133600"/>
                        <a:ext cx="1196975" cy="481012"/>
                      </a:xfrm>
                      <a:prstGeom prst="rect">
                        <a:avLst/>
                      </a:prstGeom>
                      <a:noFill/>
                      <a:ln>
                        <a:noFill/>
                      </a:ln>
                      <a:extLst/>
                    </p:spPr>
                  </p:pic>
                </p:oleObj>
              </mc:Fallback>
            </mc:AlternateContent>
          </a:graphicData>
        </a:graphic>
      </p:graphicFrame>
      <p:graphicFrame>
        <p:nvGraphicFramePr>
          <p:cNvPr id="12" name="Object 10"/>
          <p:cNvGraphicFramePr>
            <a:graphicFrameLocks noChangeAspect="1"/>
          </p:cNvGraphicFramePr>
          <p:nvPr>
            <p:extLst>
              <p:ext uri="{D42A27DB-BD31-4B8C-83A1-F6EECF244321}">
                <p14:modId xmlns:p14="http://schemas.microsoft.com/office/powerpoint/2010/main" val="3585297111"/>
              </p:ext>
            </p:extLst>
          </p:nvPr>
        </p:nvGraphicFramePr>
        <p:xfrm>
          <a:off x="3124200" y="2133600"/>
          <a:ext cx="1128713" cy="482600"/>
        </p:xfrm>
        <a:graphic>
          <a:graphicData uri="http://schemas.openxmlformats.org/presentationml/2006/ole">
            <mc:AlternateContent xmlns:mc="http://schemas.openxmlformats.org/markup-compatibility/2006">
              <mc:Choice xmlns:v="urn:schemas-microsoft-com:vml" Requires="v">
                <p:oleObj spid="_x0000_s300221" name="Equation" r:id="rId5" imgW="622300" imgH="266700" progId="Equation.3">
                  <p:embed/>
                </p:oleObj>
              </mc:Choice>
              <mc:Fallback>
                <p:oleObj name="Equation" r:id="rId5" imgW="622300" imgH="266700" progId="Equation.3">
                  <p:embed/>
                  <p:pic>
                    <p:nvPicPr>
                      <p:cNvPr id="0" name=""/>
                      <p:cNvPicPr>
                        <a:picLocks noChangeAspect="1" noChangeArrowheads="1"/>
                      </p:cNvPicPr>
                      <p:nvPr/>
                    </p:nvPicPr>
                    <p:blipFill>
                      <a:blip r:embed="rId6"/>
                      <a:srcRect/>
                      <a:stretch>
                        <a:fillRect/>
                      </a:stretch>
                    </p:blipFill>
                    <p:spPr bwMode="auto">
                      <a:xfrm>
                        <a:off x="3124200" y="2133600"/>
                        <a:ext cx="1128713" cy="482600"/>
                      </a:xfrm>
                      <a:prstGeom prst="rect">
                        <a:avLst/>
                      </a:prstGeom>
                      <a:noFill/>
                      <a:ln>
                        <a:noFill/>
                      </a:ln>
                      <a:extLst/>
                    </p:spPr>
                  </p:pic>
                </p:oleObj>
              </mc:Fallback>
            </mc:AlternateContent>
          </a:graphicData>
        </a:graphic>
      </p:graphicFrame>
      <p:graphicFrame>
        <p:nvGraphicFramePr>
          <p:cNvPr id="13" name="Object 10"/>
          <p:cNvGraphicFramePr>
            <a:graphicFrameLocks noChangeAspect="1"/>
          </p:cNvGraphicFramePr>
          <p:nvPr>
            <p:extLst>
              <p:ext uri="{D42A27DB-BD31-4B8C-83A1-F6EECF244321}">
                <p14:modId xmlns:p14="http://schemas.microsoft.com/office/powerpoint/2010/main" val="3966577110"/>
              </p:ext>
            </p:extLst>
          </p:nvPr>
        </p:nvGraphicFramePr>
        <p:xfrm>
          <a:off x="1524000" y="2133600"/>
          <a:ext cx="1036637" cy="458787"/>
        </p:xfrm>
        <a:graphic>
          <a:graphicData uri="http://schemas.openxmlformats.org/presentationml/2006/ole">
            <mc:AlternateContent xmlns:mc="http://schemas.openxmlformats.org/markup-compatibility/2006">
              <mc:Choice xmlns:v="urn:schemas-microsoft-com:vml" Requires="v">
                <p:oleObj spid="_x0000_s300222" name="Equation" r:id="rId7" imgW="571500" imgH="254000" progId="Equation.3">
                  <p:embed/>
                </p:oleObj>
              </mc:Choice>
              <mc:Fallback>
                <p:oleObj name="Equation" r:id="rId7" imgW="571500" imgH="254000" progId="Equation.3">
                  <p:embed/>
                  <p:pic>
                    <p:nvPicPr>
                      <p:cNvPr id="0" name=""/>
                      <p:cNvPicPr>
                        <a:picLocks noChangeAspect="1" noChangeArrowheads="1"/>
                      </p:cNvPicPr>
                      <p:nvPr/>
                    </p:nvPicPr>
                    <p:blipFill>
                      <a:blip r:embed="rId8"/>
                      <a:srcRect/>
                      <a:stretch>
                        <a:fillRect/>
                      </a:stretch>
                    </p:blipFill>
                    <p:spPr bwMode="auto">
                      <a:xfrm>
                        <a:off x="1524000" y="2133600"/>
                        <a:ext cx="1036637" cy="458787"/>
                      </a:xfrm>
                      <a:prstGeom prst="rect">
                        <a:avLst/>
                      </a:prstGeom>
                      <a:noFill/>
                      <a:ln>
                        <a:noFill/>
                      </a:ln>
                      <a:extLst/>
                    </p:spPr>
                  </p:pic>
                </p:oleObj>
              </mc:Fallback>
            </mc:AlternateContent>
          </a:graphicData>
        </a:graphic>
      </p:graphicFrame>
      <p:graphicFrame>
        <p:nvGraphicFramePr>
          <p:cNvPr id="14" name="Object 10"/>
          <p:cNvGraphicFramePr>
            <a:graphicFrameLocks noChangeAspect="1"/>
          </p:cNvGraphicFramePr>
          <p:nvPr>
            <p:extLst>
              <p:ext uri="{D42A27DB-BD31-4B8C-83A1-F6EECF244321}">
                <p14:modId xmlns:p14="http://schemas.microsoft.com/office/powerpoint/2010/main" val="2538907503"/>
              </p:ext>
            </p:extLst>
          </p:nvPr>
        </p:nvGraphicFramePr>
        <p:xfrm>
          <a:off x="6858000" y="2133600"/>
          <a:ext cx="1289050" cy="481013"/>
        </p:xfrm>
        <a:graphic>
          <a:graphicData uri="http://schemas.openxmlformats.org/presentationml/2006/ole">
            <mc:AlternateContent xmlns:mc="http://schemas.openxmlformats.org/markup-compatibility/2006">
              <mc:Choice xmlns:v="urn:schemas-microsoft-com:vml" Requires="v">
                <p:oleObj spid="_x0000_s300223" name="Equation" r:id="rId9" imgW="711200" imgH="266700" progId="Equation.3">
                  <p:embed/>
                </p:oleObj>
              </mc:Choice>
              <mc:Fallback>
                <p:oleObj name="Equation" r:id="rId9" imgW="711200" imgH="266700" progId="Equation.3">
                  <p:embed/>
                  <p:pic>
                    <p:nvPicPr>
                      <p:cNvPr id="0" name=""/>
                      <p:cNvPicPr>
                        <a:picLocks noChangeAspect="1" noChangeArrowheads="1"/>
                      </p:cNvPicPr>
                      <p:nvPr/>
                    </p:nvPicPr>
                    <p:blipFill>
                      <a:blip r:embed="rId10"/>
                      <a:srcRect/>
                      <a:stretch>
                        <a:fillRect/>
                      </a:stretch>
                    </p:blipFill>
                    <p:spPr bwMode="auto">
                      <a:xfrm>
                        <a:off x="6858000" y="2133600"/>
                        <a:ext cx="1289050" cy="481013"/>
                      </a:xfrm>
                      <a:prstGeom prst="rect">
                        <a:avLst/>
                      </a:prstGeom>
                      <a:noFill/>
                      <a:ln>
                        <a:noFill/>
                      </a:ln>
                      <a:extLst/>
                    </p:spPr>
                  </p:pic>
                </p:oleObj>
              </mc:Fallback>
            </mc:AlternateContent>
          </a:graphicData>
        </a:graphic>
      </p:graphicFrame>
      <p:graphicFrame>
        <p:nvGraphicFramePr>
          <p:cNvPr id="15" name="Object 10"/>
          <p:cNvGraphicFramePr>
            <a:graphicFrameLocks noChangeAspect="1"/>
          </p:cNvGraphicFramePr>
          <p:nvPr>
            <p:extLst>
              <p:ext uri="{D42A27DB-BD31-4B8C-83A1-F6EECF244321}">
                <p14:modId xmlns:p14="http://schemas.microsoft.com/office/powerpoint/2010/main" val="2003145904"/>
              </p:ext>
            </p:extLst>
          </p:nvPr>
        </p:nvGraphicFramePr>
        <p:xfrm>
          <a:off x="4953000" y="2590800"/>
          <a:ext cx="1497013" cy="503237"/>
        </p:xfrm>
        <a:graphic>
          <a:graphicData uri="http://schemas.openxmlformats.org/presentationml/2006/ole">
            <mc:AlternateContent xmlns:mc="http://schemas.openxmlformats.org/markup-compatibility/2006">
              <mc:Choice xmlns:v="urn:schemas-microsoft-com:vml" Requires="v">
                <p:oleObj spid="_x0000_s300224" name="Equation" r:id="rId11" imgW="825500" imgH="279400" progId="Equation.3">
                  <p:embed/>
                </p:oleObj>
              </mc:Choice>
              <mc:Fallback>
                <p:oleObj name="Equation" r:id="rId11" imgW="825500" imgH="279400" progId="Equation.3">
                  <p:embed/>
                  <p:pic>
                    <p:nvPicPr>
                      <p:cNvPr id="0" name=""/>
                      <p:cNvPicPr>
                        <a:picLocks noChangeAspect="1" noChangeArrowheads="1"/>
                      </p:cNvPicPr>
                      <p:nvPr/>
                    </p:nvPicPr>
                    <p:blipFill>
                      <a:blip r:embed="rId12"/>
                      <a:srcRect/>
                      <a:stretch>
                        <a:fillRect/>
                      </a:stretch>
                    </p:blipFill>
                    <p:spPr bwMode="auto">
                      <a:xfrm>
                        <a:off x="4953000" y="2590800"/>
                        <a:ext cx="1497013" cy="503237"/>
                      </a:xfrm>
                      <a:prstGeom prst="rect">
                        <a:avLst/>
                      </a:prstGeom>
                      <a:noFill/>
                      <a:ln>
                        <a:noFill/>
                      </a:ln>
                      <a:extLst/>
                    </p:spPr>
                  </p:pic>
                </p:oleObj>
              </mc:Fallback>
            </mc:AlternateContent>
          </a:graphicData>
        </a:graphic>
      </p:graphicFrame>
      <p:graphicFrame>
        <p:nvGraphicFramePr>
          <p:cNvPr id="16" name="Object 10"/>
          <p:cNvGraphicFramePr>
            <a:graphicFrameLocks noChangeAspect="1"/>
          </p:cNvGraphicFramePr>
          <p:nvPr>
            <p:extLst>
              <p:ext uri="{D42A27DB-BD31-4B8C-83A1-F6EECF244321}">
                <p14:modId xmlns:p14="http://schemas.microsoft.com/office/powerpoint/2010/main" val="3844258556"/>
              </p:ext>
            </p:extLst>
          </p:nvPr>
        </p:nvGraphicFramePr>
        <p:xfrm>
          <a:off x="3124200" y="2590800"/>
          <a:ext cx="1289050" cy="504825"/>
        </p:xfrm>
        <a:graphic>
          <a:graphicData uri="http://schemas.openxmlformats.org/presentationml/2006/ole">
            <mc:AlternateContent xmlns:mc="http://schemas.openxmlformats.org/markup-compatibility/2006">
              <mc:Choice xmlns:v="urn:schemas-microsoft-com:vml" Requires="v">
                <p:oleObj spid="_x0000_s300225" name="Equation" r:id="rId13" imgW="711200" imgH="279400" progId="Equation.3">
                  <p:embed/>
                </p:oleObj>
              </mc:Choice>
              <mc:Fallback>
                <p:oleObj name="Equation" r:id="rId13" imgW="711200" imgH="279400" progId="Equation.3">
                  <p:embed/>
                  <p:pic>
                    <p:nvPicPr>
                      <p:cNvPr id="0" name=""/>
                      <p:cNvPicPr>
                        <a:picLocks noChangeAspect="1" noChangeArrowheads="1"/>
                      </p:cNvPicPr>
                      <p:nvPr/>
                    </p:nvPicPr>
                    <p:blipFill>
                      <a:blip r:embed="rId14"/>
                      <a:srcRect/>
                      <a:stretch>
                        <a:fillRect/>
                      </a:stretch>
                    </p:blipFill>
                    <p:spPr bwMode="auto">
                      <a:xfrm>
                        <a:off x="3124200" y="2590800"/>
                        <a:ext cx="1289050" cy="504825"/>
                      </a:xfrm>
                      <a:prstGeom prst="rect">
                        <a:avLst/>
                      </a:prstGeom>
                      <a:noFill/>
                      <a:ln>
                        <a:noFill/>
                      </a:ln>
                      <a:extLst/>
                    </p:spPr>
                  </p:pic>
                </p:oleObj>
              </mc:Fallback>
            </mc:AlternateContent>
          </a:graphicData>
        </a:graphic>
      </p:graphicFrame>
      <p:graphicFrame>
        <p:nvGraphicFramePr>
          <p:cNvPr id="18" name="Object 10"/>
          <p:cNvGraphicFramePr>
            <a:graphicFrameLocks noChangeAspect="1"/>
          </p:cNvGraphicFramePr>
          <p:nvPr>
            <p:extLst>
              <p:ext uri="{D42A27DB-BD31-4B8C-83A1-F6EECF244321}">
                <p14:modId xmlns:p14="http://schemas.microsoft.com/office/powerpoint/2010/main" val="27934460"/>
              </p:ext>
            </p:extLst>
          </p:nvPr>
        </p:nvGraphicFramePr>
        <p:xfrm>
          <a:off x="6858000" y="2590800"/>
          <a:ext cx="1566862" cy="503237"/>
        </p:xfrm>
        <a:graphic>
          <a:graphicData uri="http://schemas.openxmlformats.org/presentationml/2006/ole">
            <mc:AlternateContent xmlns:mc="http://schemas.openxmlformats.org/markup-compatibility/2006">
              <mc:Choice xmlns:v="urn:schemas-microsoft-com:vml" Requires="v">
                <p:oleObj spid="_x0000_s300226" name="Equation" r:id="rId15" imgW="863600" imgH="279400" progId="Equation.3">
                  <p:embed/>
                </p:oleObj>
              </mc:Choice>
              <mc:Fallback>
                <p:oleObj name="Equation" r:id="rId15" imgW="863600" imgH="279400" progId="Equation.3">
                  <p:embed/>
                  <p:pic>
                    <p:nvPicPr>
                      <p:cNvPr id="0" name=""/>
                      <p:cNvPicPr>
                        <a:picLocks noChangeAspect="1" noChangeArrowheads="1"/>
                      </p:cNvPicPr>
                      <p:nvPr/>
                    </p:nvPicPr>
                    <p:blipFill>
                      <a:blip r:embed="rId16"/>
                      <a:srcRect/>
                      <a:stretch>
                        <a:fillRect/>
                      </a:stretch>
                    </p:blipFill>
                    <p:spPr bwMode="auto">
                      <a:xfrm>
                        <a:off x="6858000" y="2590800"/>
                        <a:ext cx="1566862" cy="503237"/>
                      </a:xfrm>
                      <a:prstGeom prst="rect">
                        <a:avLst/>
                      </a:prstGeom>
                      <a:noFill/>
                      <a:ln>
                        <a:noFill/>
                      </a:ln>
                      <a:extLst/>
                    </p:spPr>
                  </p:pic>
                </p:oleObj>
              </mc:Fallback>
            </mc:AlternateContent>
          </a:graphicData>
        </a:graphic>
      </p:graphicFrame>
      <p:graphicFrame>
        <p:nvGraphicFramePr>
          <p:cNvPr id="19" name="Object 10"/>
          <p:cNvGraphicFramePr>
            <a:graphicFrameLocks noChangeAspect="1"/>
          </p:cNvGraphicFramePr>
          <p:nvPr>
            <p:extLst>
              <p:ext uri="{D42A27DB-BD31-4B8C-83A1-F6EECF244321}">
                <p14:modId xmlns:p14="http://schemas.microsoft.com/office/powerpoint/2010/main" val="1218088364"/>
              </p:ext>
            </p:extLst>
          </p:nvPr>
        </p:nvGraphicFramePr>
        <p:xfrm>
          <a:off x="6858000" y="3048000"/>
          <a:ext cx="1612900" cy="503238"/>
        </p:xfrm>
        <a:graphic>
          <a:graphicData uri="http://schemas.openxmlformats.org/presentationml/2006/ole">
            <mc:AlternateContent xmlns:mc="http://schemas.openxmlformats.org/markup-compatibility/2006">
              <mc:Choice xmlns:v="urn:schemas-microsoft-com:vml" Requires="v">
                <p:oleObj spid="_x0000_s300227" name="Equation" r:id="rId17" imgW="889000" imgH="279400" progId="Equation.3">
                  <p:embed/>
                </p:oleObj>
              </mc:Choice>
              <mc:Fallback>
                <p:oleObj name="Equation" r:id="rId17" imgW="889000" imgH="279400" progId="Equation.3">
                  <p:embed/>
                  <p:pic>
                    <p:nvPicPr>
                      <p:cNvPr id="0" name=""/>
                      <p:cNvPicPr>
                        <a:picLocks noChangeAspect="1" noChangeArrowheads="1"/>
                      </p:cNvPicPr>
                      <p:nvPr/>
                    </p:nvPicPr>
                    <p:blipFill>
                      <a:blip r:embed="rId18"/>
                      <a:srcRect/>
                      <a:stretch>
                        <a:fillRect/>
                      </a:stretch>
                    </p:blipFill>
                    <p:spPr bwMode="auto">
                      <a:xfrm>
                        <a:off x="6858000" y="3048000"/>
                        <a:ext cx="1612900" cy="503238"/>
                      </a:xfrm>
                      <a:prstGeom prst="rect">
                        <a:avLst/>
                      </a:prstGeom>
                      <a:noFill/>
                      <a:ln>
                        <a:noFill/>
                      </a:ln>
                      <a:extLst/>
                    </p:spPr>
                  </p:pic>
                </p:oleObj>
              </mc:Fallback>
            </mc:AlternateContent>
          </a:graphicData>
        </a:graphic>
      </p:graphicFrame>
      <p:graphicFrame>
        <p:nvGraphicFramePr>
          <p:cNvPr id="20" name="Object 10"/>
          <p:cNvGraphicFramePr>
            <a:graphicFrameLocks noChangeAspect="1"/>
          </p:cNvGraphicFramePr>
          <p:nvPr>
            <p:extLst>
              <p:ext uri="{D42A27DB-BD31-4B8C-83A1-F6EECF244321}">
                <p14:modId xmlns:p14="http://schemas.microsoft.com/office/powerpoint/2010/main" val="299451735"/>
              </p:ext>
            </p:extLst>
          </p:nvPr>
        </p:nvGraphicFramePr>
        <p:xfrm>
          <a:off x="4953000" y="3048000"/>
          <a:ext cx="1404938" cy="506412"/>
        </p:xfrm>
        <a:graphic>
          <a:graphicData uri="http://schemas.openxmlformats.org/presentationml/2006/ole">
            <mc:AlternateContent xmlns:mc="http://schemas.openxmlformats.org/markup-compatibility/2006">
              <mc:Choice xmlns:v="urn:schemas-microsoft-com:vml" Requires="v">
                <p:oleObj spid="_x0000_s300228" name="Equation" r:id="rId19" imgW="774700" imgH="279400" progId="Equation.3">
                  <p:embed/>
                </p:oleObj>
              </mc:Choice>
              <mc:Fallback>
                <p:oleObj name="Equation" r:id="rId19" imgW="774700" imgH="279400" progId="Equation.3">
                  <p:embed/>
                  <p:pic>
                    <p:nvPicPr>
                      <p:cNvPr id="0" name=""/>
                      <p:cNvPicPr>
                        <a:picLocks noChangeAspect="1" noChangeArrowheads="1"/>
                      </p:cNvPicPr>
                      <p:nvPr/>
                    </p:nvPicPr>
                    <p:blipFill>
                      <a:blip r:embed="rId20"/>
                      <a:srcRect/>
                      <a:stretch>
                        <a:fillRect/>
                      </a:stretch>
                    </p:blipFill>
                    <p:spPr bwMode="auto">
                      <a:xfrm>
                        <a:off x="4953000" y="3048000"/>
                        <a:ext cx="1404938" cy="506412"/>
                      </a:xfrm>
                      <a:prstGeom prst="rect">
                        <a:avLst/>
                      </a:prstGeom>
                      <a:noFill/>
                      <a:ln>
                        <a:noFill/>
                      </a:ln>
                      <a:extLst/>
                    </p:spPr>
                  </p:pic>
                </p:oleObj>
              </mc:Fallback>
            </mc:AlternateContent>
          </a:graphicData>
        </a:graphic>
      </p:graphicFrame>
      <p:graphicFrame>
        <p:nvGraphicFramePr>
          <p:cNvPr id="21" name="Object 10"/>
          <p:cNvGraphicFramePr>
            <a:graphicFrameLocks noChangeAspect="1"/>
          </p:cNvGraphicFramePr>
          <p:nvPr>
            <p:extLst>
              <p:ext uri="{D42A27DB-BD31-4B8C-83A1-F6EECF244321}">
                <p14:modId xmlns:p14="http://schemas.microsoft.com/office/powerpoint/2010/main" val="4112515148"/>
              </p:ext>
            </p:extLst>
          </p:nvPr>
        </p:nvGraphicFramePr>
        <p:xfrm>
          <a:off x="6858000" y="3505200"/>
          <a:ext cx="1519238" cy="506413"/>
        </p:xfrm>
        <a:graphic>
          <a:graphicData uri="http://schemas.openxmlformats.org/presentationml/2006/ole">
            <mc:AlternateContent xmlns:mc="http://schemas.openxmlformats.org/markup-compatibility/2006">
              <mc:Choice xmlns:v="urn:schemas-microsoft-com:vml" Requires="v">
                <p:oleObj spid="_x0000_s300229" name="Equation" r:id="rId21" imgW="838200" imgH="279400" progId="Equation.3">
                  <p:embed/>
                </p:oleObj>
              </mc:Choice>
              <mc:Fallback>
                <p:oleObj name="Equation" r:id="rId21" imgW="838200" imgH="279400" progId="Equation.3">
                  <p:embed/>
                  <p:pic>
                    <p:nvPicPr>
                      <p:cNvPr id="0" name=""/>
                      <p:cNvPicPr>
                        <a:picLocks noChangeAspect="1" noChangeArrowheads="1"/>
                      </p:cNvPicPr>
                      <p:nvPr/>
                    </p:nvPicPr>
                    <p:blipFill>
                      <a:blip r:embed="rId22"/>
                      <a:srcRect/>
                      <a:stretch>
                        <a:fillRect/>
                      </a:stretch>
                    </p:blipFill>
                    <p:spPr bwMode="auto">
                      <a:xfrm>
                        <a:off x="6858000" y="3505200"/>
                        <a:ext cx="1519238" cy="506413"/>
                      </a:xfrm>
                      <a:prstGeom prst="rect">
                        <a:avLst/>
                      </a:prstGeom>
                      <a:noFill/>
                      <a:ln>
                        <a:noFill/>
                      </a:ln>
                      <a:extLst/>
                    </p:spPr>
                  </p:pic>
                </p:oleObj>
              </mc:Fallback>
            </mc:AlternateContent>
          </a:graphicData>
        </a:graphic>
      </p:graphicFrame>
      <p:graphicFrame>
        <p:nvGraphicFramePr>
          <p:cNvPr id="22" name="Object 10"/>
          <p:cNvGraphicFramePr>
            <a:graphicFrameLocks noChangeAspect="1"/>
          </p:cNvGraphicFramePr>
          <p:nvPr>
            <p:extLst>
              <p:ext uri="{D42A27DB-BD31-4B8C-83A1-F6EECF244321}">
                <p14:modId xmlns:p14="http://schemas.microsoft.com/office/powerpoint/2010/main" val="973033415"/>
              </p:ext>
            </p:extLst>
          </p:nvPr>
        </p:nvGraphicFramePr>
        <p:xfrm>
          <a:off x="381000" y="2590800"/>
          <a:ext cx="576262" cy="504825"/>
        </p:xfrm>
        <a:graphic>
          <a:graphicData uri="http://schemas.openxmlformats.org/presentationml/2006/ole">
            <mc:AlternateContent xmlns:mc="http://schemas.openxmlformats.org/markup-compatibility/2006">
              <mc:Choice xmlns:v="urn:schemas-microsoft-com:vml" Requires="v">
                <p:oleObj spid="_x0000_s300230" name="Equation" r:id="rId23" imgW="317500" imgH="279400" progId="Equation.3">
                  <p:embed/>
                </p:oleObj>
              </mc:Choice>
              <mc:Fallback>
                <p:oleObj name="Equation" r:id="rId23" imgW="317500" imgH="279400" progId="Equation.3">
                  <p:embed/>
                  <p:pic>
                    <p:nvPicPr>
                      <p:cNvPr id="0" name=""/>
                      <p:cNvPicPr>
                        <a:picLocks noChangeAspect="1" noChangeArrowheads="1"/>
                      </p:cNvPicPr>
                      <p:nvPr/>
                    </p:nvPicPr>
                    <p:blipFill>
                      <a:blip r:embed="rId24"/>
                      <a:srcRect/>
                      <a:stretch>
                        <a:fillRect/>
                      </a:stretch>
                    </p:blipFill>
                    <p:spPr bwMode="auto">
                      <a:xfrm>
                        <a:off x="381000" y="2590800"/>
                        <a:ext cx="576262" cy="504825"/>
                      </a:xfrm>
                      <a:prstGeom prst="rect">
                        <a:avLst/>
                      </a:prstGeom>
                      <a:noFill/>
                      <a:ln>
                        <a:noFill/>
                      </a:ln>
                      <a:extLst/>
                    </p:spPr>
                  </p:pic>
                </p:oleObj>
              </mc:Fallback>
            </mc:AlternateContent>
          </a:graphicData>
        </a:graphic>
      </p:graphicFrame>
      <p:graphicFrame>
        <p:nvGraphicFramePr>
          <p:cNvPr id="23" name="Object 10"/>
          <p:cNvGraphicFramePr>
            <a:graphicFrameLocks noChangeAspect="1"/>
          </p:cNvGraphicFramePr>
          <p:nvPr>
            <p:extLst>
              <p:ext uri="{D42A27DB-BD31-4B8C-83A1-F6EECF244321}">
                <p14:modId xmlns:p14="http://schemas.microsoft.com/office/powerpoint/2010/main" val="3834970677"/>
              </p:ext>
            </p:extLst>
          </p:nvPr>
        </p:nvGraphicFramePr>
        <p:xfrm>
          <a:off x="381000" y="3048000"/>
          <a:ext cx="668338" cy="504825"/>
        </p:xfrm>
        <a:graphic>
          <a:graphicData uri="http://schemas.openxmlformats.org/presentationml/2006/ole">
            <mc:AlternateContent xmlns:mc="http://schemas.openxmlformats.org/markup-compatibility/2006">
              <mc:Choice xmlns:v="urn:schemas-microsoft-com:vml" Requires="v">
                <p:oleObj spid="_x0000_s300231" name="Equation" r:id="rId25" imgW="368300" imgH="279400" progId="Equation.3">
                  <p:embed/>
                </p:oleObj>
              </mc:Choice>
              <mc:Fallback>
                <p:oleObj name="Equation" r:id="rId25" imgW="368300" imgH="279400" progId="Equation.3">
                  <p:embed/>
                  <p:pic>
                    <p:nvPicPr>
                      <p:cNvPr id="0" name=""/>
                      <p:cNvPicPr>
                        <a:picLocks noChangeAspect="1" noChangeArrowheads="1"/>
                      </p:cNvPicPr>
                      <p:nvPr/>
                    </p:nvPicPr>
                    <p:blipFill>
                      <a:blip r:embed="rId26"/>
                      <a:srcRect/>
                      <a:stretch>
                        <a:fillRect/>
                      </a:stretch>
                    </p:blipFill>
                    <p:spPr bwMode="auto">
                      <a:xfrm>
                        <a:off x="381000" y="3048000"/>
                        <a:ext cx="668338" cy="504825"/>
                      </a:xfrm>
                      <a:prstGeom prst="rect">
                        <a:avLst/>
                      </a:prstGeom>
                      <a:noFill/>
                      <a:ln>
                        <a:noFill/>
                      </a:ln>
                      <a:extLst/>
                    </p:spPr>
                  </p:pic>
                </p:oleObj>
              </mc:Fallback>
            </mc:AlternateContent>
          </a:graphicData>
        </a:graphic>
      </p:graphicFrame>
      <p:graphicFrame>
        <p:nvGraphicFramePr>
          <p:cNvPr id="24" name="Object 10"/>
          <p:cNvGraphicFramePr>
            <a:graphicFrameLocks noChangeAspect="1"/>
          </p:cNvGraphicFramePr>
          <p:nvPr>
            <p:extLst>
              <p:ext uri="{D42A27DB-BD31-4B8C-83A1-F6EECF244321}">
                <p14:modId xmlns:p14="http://schemas.microsoft.com/office/powerpoint/2010/main" val="3303134874"/>
              </p:ext>
            </p:extLst>
          </p:nvPr>
        </p:nvGraphicFramePr>
        <p:xfrm>
          <a:off x="381000" y="3505200"/>
          <a:ext cx="782638" cy="504825"/>
        </p:xfrm>
        <a:graphic>
          <a:graphicData uri="http://schemas.openxmlformats.org/presentationml/2006/ole">
            <mc:AlternateContent xmlns:mc="http://schemas.openxmlformats.org/markup-compatibility/2006">
              <mc:Choice xmlns:v="urn:schemas-microsoft-com:vml" Requires="v">
                <p:oleObj spid="_x0000_s300232" name="Equation" r:id="rId27" imgW="431800" imgH="279400" progId="Equation.3">
                  <p:embed/>
                </p:oleObj>
              </mc:Choice>
              <mc:Fallback>
                <p:oleObj name="Equation" r:id="rId27" imgW="431800" imgH="279400" progId="Equation.3">
                  <p:embed/>
                  <p:pic>
                    <p:nvPicPr>
                      <p:cNvPr id="0" name=""/>
                      <p:cNvPicPr>
                        <a:picLocks noChangeAspect="1" noChangeArrowheads="1"/>
                      </p:cNvPicPr>
                      <p:nvPr/>
                    </p:nvPicPr>
                    <p:blipFill>
                      <a:blip r:embed="rId28"/>
                      <a:srcRect/>
                      <a:stretch>
                        <a:fillRect/>
                      </a:stretch>
                    </p:blipFill>
                    <p:spPr bwMode="auto">
                      <a:xfrm>
                        <a:off x="381000" y="3505200"/>
                        <a:ext cx="782638" cy="504825"/>
                      </a:xfrm>
                      <a:prstGeom prst="rect">
                        <a:avLst/>
                      </a:prstGeom>
                      <a:noFill/>
                      <a:ln>
                        <a:noFill/>
                      </a:ln>
                      <a:extLst/>
                    </p:spPr>
                  </p:pic>
                </p:oleObj>
              </mc:Fallback>
            </mc:AlternateContent>
          </a:graphicData>
        </a:graphic>
      </p:graphicFrame>
      <p:sp>
        <p:nvSpPr>
          <p:cNvPr id="25" name="TextBox 24"/>
          <p:cNvSpPr txBox="1"/>
          <p:nvPr/>
        </p:nvSpPr>
        <p:spPr>
          <a:xfrm>
            <a:off x="0" y="6553200"/>
            <a:ext cx="7086600" cy="307777"/>
          </a:xfrm>
          <a:prstGeom prst="rect">
            <a:avLst/>
          </a:prstGeom>
          <a:solidFill>
            <a:schemeClr val="accent6">
              <a:lumMod val="20000"/>
              <a:lumOff val="80000"/>
            </a:schemeClr>
          </a:solidFill>
          <a:effectLst>
            <a:outerShdw blurRad="50800" dist="38100" dir="2700000" algn="tl" rotWithShape="0">
              <a:srgbClr val="000000">
                <a:alpha val="43000"/>
              </a:srgbClr>
            </a:outerShdw>
          </a:effectLst>
        </p:spPr>
        <p:txBody>
          <a:bodyPr>
            <a:spAutoFit/>
          </a:bodyPr>
          <a:lstStyle/>
          <a:p>
            <a:pPr>
              <a:defRPr/>
            </a:pPr>
            <a:r>
              <a:rPr lang="en-US" sz="1400" dirty="0">
                <a:latin typeface="+mn-lt"/>
              </a:rPr>
              <a:t>MGA Buffing, A Mukherjee, PJM, PRD2012 , </a:t>
            </a:r>
            <a:r>
              <a:rPr lang="en-US" sz="1400" dirty="0" err="1">
                <a:latin typeface="+mn-lt"/>
              </a:rPr>
              <a:t>Arxiv</a:t>
            </a:r>
            <a:r>
              <a:rPr lang="en-US" sz="1400" dirty="0">
                <a:latin typeface="+mn-lt"/>
              </a:rPr>
              <a:t>: 1207.3221 [</a:t>
            </a:r>
            <a:r>
              <a:rPr lang="en-US" sz="1400" dirty="0" err="1">
                <a:latin typeface="+mn-lt"/>
              </a:rPr>
              <a:t>hep-ph</a:t>
            </a:r>
            <a:r>
              <a:rPr lang="en-US" sz="1400" dirty="0">
                <a:latin typeface="+mn-lt"/>
              </a:rPr>
              <a:t>]</a:t>
            </a:r>
          </a:p>
        </p:txBody>
      </p:sp>
      <p:graphicFrame>
        <p:nvGraphicFramePr>
          <p:cNvPr id="27" name="Content Placeholder 5"/>
          <p:cNvGraphicFramePr>
            <a:graphicFrameLocks noGrp="1"/>
          </p:cNvGraphicFramePr>
          <p:nvPr>
            <p:ph sz="half" idx="1"/>
            <p:extLst>
              <p:ext uri="{D42A27DB-BD31-4B8C-83A1-F6EECF244321}">
                <p14:modId xmlns:p14="http://schemas.microsoft.com/office/powerpoint/2010/main" val="191910313"/>
              </p:ext>
            </p:extLst>
          </p:nvPr>
        </p:nvGraphicFramePr>
        <p:xfrm>
          <a:off x="228600" y="5105400"/>
          <a:ext cx="8336280" cy="1254316"/>
        </p:xfrm>
        <a:graphic>
          <a:graphicData uri="http://schemas.openxmlformats.org/drawingml/2006/table">
            <a:tbl>
              <a:tblPr firstRow="1" bandRow="1">
                <a:tableStyleId>{5C22544A-7EE6-4342-B048-85BDC9FD1C3A}</a:tableStyleId>
              </a:tblPr>
              <a:tblGrid>
                <a:gridCol w="868680"/>
                <a:gridCol w="1600200"/>
                <a:gridCol w="1752600"/>
                <a:gridCol w="1981200"/>
                <a:gridCol w="2133600"/>
              </a:tblGrid>
              <a:tr h="280287">
                <a:tc>
                  <a:txBody>
                    <a:bodyPr/>
                    <a:lstStyle/>
                    <a:p>
                      <a:r>
                        <a:rPr lang="en-US" dirty="0" smtClean="0">
                          <a:solidFill>
                            <a:schemeClr val="tx1"/>
                          </a:solidFill>
                        </a:rPr>
                        <a:t>factor</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4">
                  <a:txBody>
                    <a:bodyPr/>
                    <a:lstStyle/>
                    <a:p>
                      <a:pPr algn="ctr"/>
                      <a:r>
                        <a:rPr lang="en-US" dirty="0" smtClean="0">
                          <a:solidFill>
                            <a:schemeClr val="tx1"/>
                          </a:solidFill>
                        </a:rPr>
                        <a:t>TMD PFF RANK</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dirty="0"/>
                    </a:p>
                  </a:txBody>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3</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r>
              <a:tr h="444278">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graphicFrame>
        <p:nvGraphicFramePr>
          <p:cNvPr id="28" name="Object 10"/>
          <p:cNvGraphicFramePr>
            <a:graphicFrameLocks noChangeAspect="1"/>
          </p:cNvGraphicFramePr>
          <p:nvPr>
            <p:extLst>
              <p:ext uri="{D42A27DB-BD31-4B8C-83A1-F6EECF244321}">
                <p14:modId xmlns:p14="http://schemas.microsoft.com/office/powerpoint/2010/main" val="3061322825"/>
              </p:ext>
            </p:extLst>
          </p:nvPr>
        </p:nvGraphicFramePr>
        <p:xfrm>
          <a:off x="4895850" y="5867400"/>
          <a:ext cx="1312863" cy="481013"/>
        </p:xfrm>
        <a:graphic>
          <a:graphicData uri="http://schemas.openxmlformats.org/presentationml/2006/ole">
            <mc:AlternateContent xmlns:mc="http://schemas.openxmlformats.org/markup-compatibility/2006">
              <mc:Choice xmlns:v="urn:schemas-microsoft-com:vml" Requires="v">
                <p:oleObj spid="_x0000_s300233" name="Equation" r:id="rId29" imgW="723900" imgH="266700" progId="Equation.3">
                  <p:embed/>
                </p:oleObj>
              </mc:Choice>
              <mc:Fallback>
                <p:oleObj name="Equation" r:id="rId29" imgW="723900" imgH="266700" progId="Equation.3">
                  <p:embed/>
                  <p:pic>
                    <p:nvPicPr>
                      <p:cNvPr id="0" name=""/>
                      <p:cNvPicPr>
                        <a:picLocks noChangeAspect="1" noChangeArrowheads="1"/>
                      </p:cNvPicPr>
                      <p:nvPr/>
                    </p:nvPicPr>
                    <p:blipFill>
                      <a:blip r:embed="rId30"/>
                      <a:srcRect/>
                      <a:stretch>
                        <a:fillRect/>
                      </a:stretch>
                    </p:blipFill>
                    <p:spPr bwMode="auto">
                      <a:xfrm>
                        <a:off x="4895850" y="5867400"/>
                        <a:ext cx="1312863" cy="481013"/>
                      </a:xfrm>
                      <a:prstGeom prst="rect">
                        <a:avLst/>
                      </a:prstGeom>
                      <a:noFill/>
                      <a:ln>
                        <a:noFill/>
                      </a:ln>
                      <a:extLst/>
                    </p:spPr>
                  </p:pic>
                </p:oleObj>
              </mc:Fallback>
            </mc:AlternateContent>
          </a:graphicData>
        </a:graphic>
      </p:graphicFrame>
      <p:graphicFrame>
        <p:nvGraphicFramePr>
          <p:cNvPr id="29" name="Object 10"/>
          <p:cNvGraphicFramePr>
            <a:graphicFrameLocks noChangeAspect="1"/>
          </p:cNvGraphicFramePr>
          <p:nvPr>
            <p:extLst>
              <p:ext uri="{D42A27DB-BD31-4B8C-83A1-F6EECF244321}">
                <p14:modId xmlns:p14="http://schemas.microsoft.com/office/powerpoint/2010/main" val="2164402700"/>
              </p:ext>
            </p:extLst>
          </p:nvPr>
        </p:nvGraphicFramePr>
        <p:xfrm>
          <a:off x="3078163" y="5867400"/>
          <a:ext cx="1220787" cy="482600"/>
        </p:xfrm>
        <a:graphic>
          <a:graphicData uri="http://schemas.openxmlformats.org/presentationml/2006/ole">
            <mc:AlternateContent xmlns:mc="http://schemas.openxmlformats.org/markup-compatibility/2006">
              <mc:Choice xmlns:v="urn:schemas-microsoft-com:vml" Requires="v">
                <p:oleObj spid="_x0000_s300234" name="Equation" r:id="rId31" imgW="673100" imgH="266700" progId="Equation.3">
                  <p:embed/>
                </p:oleObj>
              </mc:Choice>
              <mc:Fallback>
                <p:oleObj name="Equation" r:id="rId31" imgW="673100" imgH="266700" progId="Equation.3">
                  <p:embed/>
                  <p:pic>
                    <p:nvPicPr>
                      <p:cNvPr id="0" name=""/>
                      <p:cNvPicPr>
                        <a:picLocks noChangeAspect="1" noChangeArrowheads="1"/>
                      </p:cNvPicPr>
                      <p:nvPr/>
                    </p:nvPicPr>
                    <p:blipFill>
                      <a:blip r:embed="rId32"/>
                      <a:srcRect/>
                      <a:stretch>
                        <a:fillRect/>
                      </a:stretch>
                    </p:blipFill>
                    <p:spPr bwMode="auto">
                      <a:xfrm>
                        <a:off x="3078163" y="5867400"/>
                        <a:ext cx="1220787" cy="482600"/>
                      </a:xfrm>
                      <a:prstGeom prst="rect">
                        <a:avLst/>
                      </a:prstGeom>
                      <a:noFill/>
                      <a:ln>
                        <a:noFill/>
                      </a:ln>
                      <a:extLst/>
                    </p:spPr>
                  </p:pic>
                </p:oleObj>
              </mc:Fallback>
            </mc:AlternateContent>
          </a:graphicData>
        </a:graphic>
      </p:graphicFrame>
      <p:graphicFrame>
        <p:nvGraphicFramePr>
          <p:cNvPr id="30" name="Object 10"/>
          <p:cNvGraphicFramePr>
            <a:graphicFrameLocks noChangeAspect="1"/>
          </p:cNvGraphicFramePr>
          <p:nvPr>
            <p:extLst>
              <p:ext uri="{D42A27DB-BD31-4B8C-83A1-F6EECF244321}">
                <p14:modId xmlns:p14="http://schemas.microsoft.com/office/powerpoint/2010/main" val="4032363601"/>
              </p:ext>
            </p:extLst>
          </p:nvPr>
        </p:nvGraphicFramePr>
        <p:xfrm>
          <a:off x="1466850" y="5867400"/>
          <a:ext cx="1150938" cy="458788"/>
        </p:xfrm>
        <a:graphic>
          <a:graphicData uri="http://schemas.openxmlformats.org/presentationml/2006/ole">
            <mc:AlternateContent xmlns:mc="http://schemas.openxmlformats.org/markup-compatibility/2006">
              <mc:Choice xmlns:v="urn:schemas-microsoft-com:vml" Requires="v">
                <p:oleObj spid="_x0000_s300235" name="Equation" r:id="rId33" imgW="635000" imgH="254000" progId="Equation.3">
                  <p:embed/>
                </p:oleObj>
              </mc:Choice>
              <mc:Fallback>
                <p:oleObj name="Equation" r:id="rId33" imgW="635000" imgH="254000" progId="Equation.3">
                  <p:embed/>
                  <p:pic>
                    <p:nvPicPr>
                      <p:cNvPr id="0" name=""/>
                      <p:cNvPicPr>
                        <a:picLocks noChangeAspect="1" noChangeArrowheads="1"/>
                      </p:cNvPicPr>
                      <p:nvPr/>
                    </p:nvPicPr>
                    <p:blipFill>
                      <a:blip r:embed="rId34"/>
                      <a:srcRect/>
                      <a:stretch>
                        <a:fillRect/>
                      </a:stretch>
                    </p:blipFill>
                    <p:spPr bwMode="auto">
                      <a:xfrm>
                        <a:off x="1466850" y="5867400"/>
                        <a:ext cx="1150938" cy="458788"/>
                      </a:xfrm>
                      <a:prstGeom prst="rect">
                        <a:avLst/>
                      </a:prstGeom>
                      <a:noFill/>
                      <a:ln>
                        <a:noFill/>
                      </a:ln>
                      <a:extLst/>
                    </p:spPr>
                  </p:pic>
                </p:oleObj>
              </mc:Fallback>
            </mc:AlternateContent>
          </a:graphicData>
        </a:graphic>
      </p:graphicFrame>
      <p:graphicFrame>
        <p:nvGraphicFramePr>
          <p:cNvPr id="31" name="Object 10"/>
          <p:cNvGraphicFramePr>
            <a:graphicFrameLocks noChangeAspect="1"/>
          </p:cNvGraphicFramePr>
          <p:nvPr>
            <p:extLst>
              <p:ext uri="{D42A27DB-BD31-4B8C-83A1-F6EECF244321}">
                <p14:modId xmlns:p14="http://schemas.microsoft.com/office/powerpoint/2010/main" val="3541751832"/>
              </p:ext>
            </p:extLst>
          </p:nvPr>
        </p:nvGraphicFramePr>
        <p:xfrm>
          <a:off x="6811963" y="5867400"/>
          <a:ext cx="1381125" cy="481013"/>
        </p:xfrm>
        <a:graphic>
          <a:graphicData uri="http://schemas.openxmlformats.org/presentationml/2006/ole">
            <mc:AlternateContent xmlns:mc="http://schemas.openxmlformats.org/markup-compatibility/2006">
              <mc:Choice xmlns:v="urn:schemas-microsoft-com:vml" Requires="v">
                <p:oleObj spid="_x0000_s300236" name="Equation" r:id="rId35" imgW="762000" imgH="266700" progId="Equation.3">
                  <p:embed/>
                </p:oleObj>
              </mc:Choice>
              <mc:Fallback>
                <p:oleObj name="Equation" r:id="rId35" imgW="762000" imgH="266700" progId="Equation.3">
                  <p:embed/>
                  <p:pic>
                    <p:nvPicPr>
                      <p:cNvPr id="0" name=""/>
                      <p:cNvPicPr>
                        <a:picLocks noChangeAspect="1" noChangeArrowheads="1"/>
                      </p:cNvPicPr>
                      <p:nvPr/>
                    </p:nvPicPr>
                    <p:blipFill>
                      <a:blip r:embed="rId36"/>
                      <a:srcRect/>
                      <a:stretch>
                        <a:fillRect/>
                      </a:stretch>
                    </p:blipFill>
                    <p:spPr bwMode="auto">
                      <a:xfrm>
                        <a:off x="6811963" y="5867400"/>
                        <a:ext cx="1381125" cy="481013"/>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3975864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9"/>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228600" y="1295400"/>
            <a:ext cx="8686800" cy="5181600"/>
          </a:xfrm>
        </p:spPr>
        <p:txBody>
          <a:bodyPr/>
          <a:lstStyle/>
          <a:p>
            <a:pPr marL="0" indent="0">
              <a:spcBef>
                <a:spcPts val="500"/>
              </a:spcBef>
              <a:buNone/>
              <a:defRPr/>
            </a:pPr>
            <a:r>
              <a:rPr lang="en-US" sz="1800" dirty="0" smtClean="0">
                <a:solidFill>
                  <a:srgbClr val="FF0000"/>
                </a:solidFill>
              </a:rPr>
              <a:t> </a:t>
            </a:r>
          </a:p>
          <a:p>
            <a:pPr>
              <a:spcBef>
                <a:spcPts val="500"/>
              </a:spcBef>
              <a:defRPr/>
            </a:pPr>
            <a:endParaRPr lang="en-US" sz="1800" dirty="0" smtClean="0"/>
          </a:p>
          <a:p>
            <a:pPr>
              <a:spcBef>
                <a:spcPts val="500"/>
              </a:spcBef>
              <a:defRPr/>
            </a:pPr>
            <a:endParaRPr lang="en-US" sz="1800" dirty="0"/>
          </a:p>
          <a:p>
            <a:pPr>
              <a:spcBef>
                <a:spcPts val="500"/>
              </a:spcBef>
              <a:defRPr/>
            </a:pPr>
            <a:endParaRPr lang="en-US" sz="1800" dirty="0" smtClean="0"/>
          </a:p>
          <a:p>
            <a:pPr>
              <a:spcBef>
                <a:spcPts val="500"/>
              </a:spcBef>
              <a:defRPr/>
            </a:pPr>
            <a:endParaRPr lang="en-US" sz="1800" dirty="0"/>
          </a:p>
          <a:p>
            <a:pPr marL="0" indent="0">
              <a:spcBef>
                <a:spcPts val="500"/>
              </a:spcBef>
              <a:buFontTx/>
              <a:buNone/>
              <a:defRPr/>
            </a:pPr>
            <a:endParaRPr lang="en-US" sz="1800" dirty="0" smtClean="0"/>
          </a:p>
          <a:p>
            <a:pPr>
              <a:spcBef>
                <a:spcPts val="500"/>
              </a:spcBef>
              <a:defRPr/>
            </a:pPr>
            <a:endParaRPr lang="en-US" sz="1800" dirty="0" smtClean="0"/>
          </a:p>
          <a:p>
            <a:pPr>
              <a:spcBef>
                <a:spcPts val="500"/>
              </a:spcBef>
              <a:defRPr/>
            </a:pPr>
            <a:endParaRPr lang="en-US" sz="1800" dirty="0" smtClean="0"/>
          </a:p>
          <a:p>
            <a:pPr>
              <a:spcBef>
                <a:spcPts val="500"/>
              </a:spcBef>
              <a:defRPr/>
            </a:pPr>
            <a:r>
              <a:rPr lang="en-US" sz="1800" dirty="0" smtClean="0"/>
              <a:t>Only a finite number needed</a:t>
            </a:r>
            <a:r>
              <a:rPr lang="en-US" sz="1800" dirty="0"/>
              <a:t>: </a:t>
            </a:r>
            <a:r>
              <a:rPr lang="en-US" sz="1800" dirty="0" smtClean="0"/>
              <a:t>rank </a:t>
            </a:r>
            <a:r>
              <a:rPr lang="en-US" sz="1800" dirty="0"/>
              <a:t>up to 2(</a:t>
            </a:r>
            <a:r>
              <a:rPr lang="en-US" sz="1800" dirty="0" err="1"/>
              <a:t>S</a:t>
            </a:r>
            <a:r>
              <a:rPr lang="en-US" sz="1800" baseline="-25000" dirty="0" err="1"/>
              <a:t>hadron</a:t>
            </a:r>
            <a:r>
              <a:rPr lang="en-US" sz="1800" dirty="0" err="1"/>
              <a:t>+s</a:t>
            </a:r>
            <a:r>
              <a:rPr lang="en-US" sz="1800" baseline="-25000" dirty="0" err="1"/>
              <a:t>parton</a:t>
            </a:r>
            <a:r>
              <a:rPr lang="en-US" sz="1800" dirty="0" smtClean="0"/>
              <a:t>)</a:t>
            </a:r>
          </a:p>
          <a:p>
            <a:pPr>
              <a:spcBef>
                <a:spcPts val="500"/>
              </a:spcBef>
              <a:defRPr/>
            </a:pPr>
            <a:r>
              <a:rPr lang="en-US" sz="1800" dirty="0"/>
              <a:t>Rank m shows up as </a:t>
            </a:r>
            <a:r>
              <a:rPr lang="en-US" sz="1800" dirty="0" err="1"/>
              <a:t>cos</a:t>
            </a:r>
            <a:r>
              <a:rPr lang="en-US" sz="1800" dirty="0"/>
              <a:t>(m</a:t>
            </a:r>
            <a:r>
              <a:rPr lang="en-US" sz="1800" dirty="0">
                <a:latin typeface="Symbol" charset="2"/>
                <a:cs typeface="Symbol" charset="2"/>
              </a:rPr>
              <a:t>f</a:t>
            </a:r>
            <a:r>
              <a:rPr lang="en-US" sz="1800" dirty="0"/>
              <a:t>) and sin(m</a:t>
            </a:r>
            <a:r>
              <a:rPr lang="en-US" sz="1800" dirty="0">
                <a:latin typeface="Symbol" charset="2"/>
                <a:cs typeface="Symbol" charset="2"/>
              </a:rPr>
              <a:t>f</a:t>
            </a:r>
            <a:r>
              <a:rPr lang="en-US" sz="1800" dirty="0"/>
              <a:t>) azimuthal asymmetries </a:t>
            </a:r>
            <a:endParaRPr lang="en-US" sz="1800" dirty="0" smtClean="0"/>
          </a:p>
          <a:p>
            <a:pPr>
              <a:spcBef>
                <a:spcPts val="500"/>
              </a:spcBef>
              <a:defRPr/>
            </a:pPr>
            <a:r>
              <a:rPr lang="en-US" sz="1800" dirty="0" smtClean="0"/>
              <a:t>Example: quarks in an </a:t>
            </a:r>
            <a:r>
              <a:rPr lang="en-US" sz="1800" dirty="0" err="1" smtClean="0"/>
              <a:t>unpolarized</a:t>
            </a:r>
            <a:r>
              <a:rPr lang="en-US" sz="1800" dirty="0" smtClean="0"/>
              <a:t> target are described by just 2 functions</a:t>
            </a:r>
          </a:p>
          <a:p>
            <a:pPr>
              <a:spcBef>
                <a:spcPts val="500"/>
              </a:spcBef>
              <a:defRPr/>
            </a:pPr>
            <a:endParaRPr lang="en-US" sz="1800" dirty="0"/>
          </a:p>
          <a:p>
            <a:pPr>
              <a:spcBef>
                <a:spcPts val="500"/>
              </a:spcBef>
              <a:defRPr/>
            </a:pPr>
            <a:endParaRPr lang="en-US" sz="1800" dirty="0" smtClean="0"/>
          </a:p>
          <a:p>
            <a:pPr marL="0" indent="0">
              <a:spcBef>
                <a:spcPts val="500"/>
              </a:spcBef>
              <a:buNone/>
              <a:defRPr/>
            </a:pPr>
            <a:endParaRPr lang="en-US" sz="1800" dirty="0"/>
          </a:p>
          <a:p>
            <a:pPr>
              <a:spcBef>
                <a:spcPts val="500"/>
              </a:spcBef>
              <a:defRPr/>
            </a:pPr>
            <a:endParaRPr lang="en-US" sz="1800" dirty="0" smtClean="0"/>
          </a:p>
          <a:p>
            <a:pPr>
              <a:spcBef>
                <a:spcPts val="500"/>
              </a:spcBef>
              <a:defRPr/>
            </a:pPr>
            <a:endParaRPr lang="en-US" sz="1800" dirty="0"/>
          </a:p>
          <a:p>
            <a:pPr marL="0" indent="0">
              <a:spcBef>
                <a:spcPts val="500"/>
              </a:spcBef>
              <a:buNone/>
              <a:defRPr/>
            </a:pPr>
            <a:endParaRPr lang="en-US" sz="1800" dirty="0" smtClean="0"/>
          </a:p>
          <a:p>
            <a:pPr>
              <a:spcBef>
                <a:spcPts val="500"/>
              </a:spcBef>
              <a:defRPr/>
            </a:pPr>
            <a:endParaRPr lang="en-US" sz="1800" dirty="0"/>
          </a:p>
          <a:p>
            <a:pPr>
              <a:spcBef>
                <a:spcPts val="500"/>
              </a:spcBef>
              <a:defRPr/>
            </a:pPr>
            <a:endParaRPr lang="en-US" sz="1800" dirty="0" smtClean="0"/>
          </a:p>
          <a:p>
            <a:pPr>
              <a:spcBef>
                <a:spcPts val="500"/>
              </a:spcBef>
              <a:defRPr/>
            </a:pPr>
            <a:endParaRPr lang="en-US" sz="1800" dirty="0"/>
          </a:p>
          <a:p>
            <a:pPr>
              <a:spcBef>
                <a:spcPts val="500"/>
              </a:spcBef>
              <a:defRPr/>
            </a:pPr>
            <a:endParaRPr lang="en-US" sz="1800" dirty="0" smtClean="0"/>
          </a:p>
        </p:txBody>
      </p:sp>
      <p:sp>
        <p:nvSpPr>
          <p:cNvPr id="2" name="Title 1"/>
          <p:cNvSpPr>
            <a:spLocks noGrp="1"/>
          </p:cNvSpPr>
          <p:nvPr>
            <p:ph type="title"/>
          </p:nvPr>
        </p:nvSpPr>
        <p:spPr/>
        <p:txBody>
          <a:bodyPr/>
          <a:lstStyle/>
          <a:p>
            <a:r>
              <a:rPr lang="en-US" dirty="0"/>
              <a:t>Classifying Quark </a:t>
            </a:r>
            <a:r>
              <a:rPr lang="en-US" dirty="0" smtClean="0"/>
              <a:t>TMDs</a:t>
            </a:r>
            <a:endParaRPr lang="en-US" dirty="0"/>
          </a:p>
        </p:txBody>
      </p:sp>
      <p:sp>
        <p:nvSpPr>
          <p:cNvPr id="5" name="Slide Number Placeholder 4"/>
          <p:cNvSpPr>
            <a:spLocks noGrp="1"/>
          </p:cNvSpPr>
          <p:nvPr>
            <p:ph type="sldNum" sz="quarter" idx="12"/>
          </p:nvPr>
        </p:nvSpPr>
        <p:spPr>
          <a:xfrm>
            <a:off x="6781800" y="6487978"/>
            <a:ext cx="2133600" cy="381000"/>
          </a:xfrm>
        </p:spPr>
        <p:txBody>
          <a:bodyPr/>
          <a:lstStyle/>
          <a:p>
            <a:pPr>
              <a:defRPr/>
            </a:pPr>
            <a:fld id="{60919974-E1AF-7D49-91E5-B74D28A366AF}" type="slidenum">
              <a:rPr lang="en-US" smtClean="0"/>
              <a:pPr>
                <a:defRPr/>
              </a:pPr>
              <a:t>71</a:t>
            </a:fld>
            <a:endParaRPr lang="en-US" dirty="0"/>
          </a:p>
        </p:txBody>
      </p:sp>
      <p:graphicFrame>
        <p:nvGraphicFramePr>
          <p:cNvPr id="21" name="Content Placeholder 5"/>
          <p:cNvGraphicFramePr>
            <a:graphicFrameLocks noGrp="1"/>
          </p:cNvGraphicFramePr>
          <p:nvPr>
            <p:ph sz="half" idx="1"/>
            <p:extLst>
              <p:ext uri="{D42A27DB-BD31-4B8C-83A1-F6EECF244321}">
                <p14:modId xmlns:p14="http://schemas.microsoft.com/office/powerpoint/2010/main" val="4229540393"/>
              </p:ext>
            </p:extLst>
          </p:nvPr>
        </p:nvGraphicFramePr>
        <p:xfrm>
          <a:off x="228600" y="1371600"/>
          <a:ext cx="8382000" cy="2587150"/>
        </p:xfrm>
        <a:graphic>
          <a:graphicData uri="http://schemas.openxmlformats.org/drawingml/2006/table">
            <a:tbl>
              <a:tblPr firstRow="1" bandRow="1">
                <a:tableStyleId>{5C22544A-7EE6-4342-B048-85BDC9FD1C3A}</a:tableStyleId>
              </a:tblPr>
              <a:tblGrid>
                <a:gridCol w="914400"/>
                <a:gridCol w="1600200"/>
                <a:gridCol w="1752600"/>
                <a:gridCol w="1981200"/>
                <a:gridCol w="2133600"/>
              </a:tblGrid>
              <a:tr h="280287">
                <a:tc>
                  <a:txBody>
                    <a:bodyPr/>
                    <a:lstStyle/>
                    <a:p>
                      <a:r>
                        <a:rPr lang="en-US" dirty="0" smtClean="0">
                          <a:solidFill>
                            <a:schemeClr val="tx1"/>
                          </a:solidFill>
                        </a:rPr>
                        <a:t>factor</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4">
                  <a:txBody>
                    <a:bodyPr/>
                    <a:lstStyle/>
                    <a:p>
                      <a:pPr algn="ctr"/>
                      <a:r>
                        <a:rPr lang="en-US" dirty="0" smtClean="0">
                          <a:solidFill>
                            <a:schemeClr val="tx1"/>
                          </a:solidFill>
                        </a:rPr>
                        <a:t>QUARK</a:t>
                      </a:r>
                      <a:r>
                        <a:rPr lang="en-US" baseline="0" dirty="0" smtClean="0">
                          <a:solidFill>
                            <a:schemeClr val="tx1"/>
                          </a:solidFill>
                        </a:rPr>
                        <a:t> </a:t>
                      </a:r>
                      <a:r>
                        <a:rPr lang="en-US" dirty="0" smtClean="0">
                          <a:solidFill>
                            <a:schemeClr val="tx1"/>
                          </a:solidFill>
                        </a:rPr>
                        <a:t>TMD PDF RANK UNPOLARIZED</a:t>
                      </a:r>
                      <a:r>
                        <a:rPr lang="en-US" baseline="0" dirty="0" smtClean="0">
                          <a:solidFill>
                            <a:schemeClr val="tx1"/>
                          </a:solidFill>
                        </a:rPr>
                        <a:t> HADRON</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dirty="0"/>
                    </a:p>
                  </a:txBody>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3</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r>
              <a:tr h="444278">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r>
            </a:tbl>
          </a:graphicData>
        </a:graphic>
      </p:graphicFrame>
      <p:graphicFrame>
        <p:nvGraphicFramePr>
          <p:cNvPr id="26" name="Object 10"/>
          <p:cNvGraphicFramePr>
            <a:graphicFrameLocks noChangeAspect="1"/>
          </p:cNvGraphicFramePr>
          <p:nvPr>
            <p:extLst>
              <p:ext uri="{D42A27DB-BD31-4B8C-83A1-F6EECF244321}">
                <p14:modId xmlns:p14="http://schemas.microsoft.com/office/powerpoint/2010/main" val="1907008748"/>
              </p:ext>
            </p:extLst>
          </p:nvPr>
        </p:nvGraphicFramePr>
        <p:xfrm>
          <a:off x="3517900" y="2590325"/>
          <a:ext cx="346075" cy="460375"/>
        </p:xfrm>
        <a:graphic>
          <a:graphicData uri="http://schemas.openxmlformats.org/presentationml/2006/ole">
            <mc:AlternateContent xmlns:mc="http://schemas.openxmlformats.org/markup-compatibility/2006">
              <mc:Choice xmlns:v="urn:schemas-microsoft-com:vml" Requires="v">
                <p:oleObj spid="_x0000_s212470" name="Equation" r:id="rId3" imgW="190500" imgH="254000" progId="Equation.3">
                  <p:embed/>
                </p:oleObj>
              </mc:Choice>
              <mc:Fallback>
                <p:oleObj name="Equation" r:id="rId3" imgW="190500" imgH="254000" progId="Equation.3">
                  <p:embed/>
                  <p:pic>
                    <p:nvPicPr>
                      <p:cNvPr id="0" name=""/>
                      <p:cNvPicPr>
                        <a:picLocks noChangeAspect="1" noChangeArrowheads="1"/>
                      </p:cNvPicPr>
                      <p:nvPr/>
                    </p:nvPicPr>
                    <p:blipFill>
                      <a:blip r:embed="rId4"/>
                      <a:srcRect/>
                      <a:stretch>
                        <a:fillRect/>
                      </a:stretch>
                    </p:blipFill>
                    <p:spPr bwMode="auto">
                      <a:xfrm>
                        <a:off x="3517900" y="2590325"/>
                        <a:ext cx="346075" cy="460375"/>
                      </a:xfrm>
                      <a:prstGeom prst="rect">
                        <a:avLst/>
                      </a:prstGeom>
                      <a:noFill/>
                      <a:ln>
                        <a:noFill/>
                      </a:ln>
                      <a:extLst/>
                    </p:spPr>
                  </p:pic>
                </p:oleObj>
              </mc:Fallback>
            </mc:AlternateContent>
          </a:graphicData>
        </a:graphic>
      </p:graphicFrame>
      <p:graphicFrame>
        <p:nvGraphicFramePr>
          <p:cNvPr id="29" name="Object 10"/>
          <p:cNvGraphicFramePr>
            <a:graphicFrameLocks noChangeAspect="1"/>
          </p:cNvGraphicFramePr>
          <p:nvPr>
            <p:extLst>
              <p:ext uri="{D42A27DB-BD31-4B8C-83A1-F6EECF244321}">
                <p14:modId xmlns:p14="http://schemas.microsoft.com/office/powerpoint/2010/main" val="1909595295"/>
              </p:ext>
            </p:extLst>
          </p:nvPr>
        </p:nvGraphicFramePr>
        <p:xfrm>
          <a:off x="1903413" y="2144238"/>
          <a:ext cx="276225" cy="436562"/>
        </p:xfrm>
        <a:graphic>
          <a:graphicData uri="http://schemas.openxmlformats.org/presentationml/2006/ole">
            <mc:AlternateContent xmlns:mc="http://schemas.openxmlformats.org/markup-compatibility/2006">
              <mc:Choice xmlns:v="urn:schemas-microsoft-com:vml" Requires="v">
                <p:oleObj spid="_x0000_s212471" name="Equation" r:id="rId5" imgW="152400" imgH="241300" progId="Equation.3">
                  <p:embed/>
                </p:oleObj>
              </mc:Choice>
              <mc:Fallback>
                <p:oleObj name="Equation" r:id="rId5" imgW="152400" imgH="241300" progId="Equation.3">
                  <p:embed/>
                  <p:pic>
                    <p:nvPicPr>
                      <p:cNvPr id="0" name=""/>
                      <p:cNvPicPr>
                        <a:picLocks noChangeAspect="1" noChangeArrowheads="1"/>
                      </p:cNvPicPr>
                      <p:nvPr/>
                    </p:nvPicPr>
                    <p:blipFill>
                      <a:blip r:embed="rId6"/>
                      <a:srcRect/>
                      <a:stretch>
                        <a:fillRect/>
                      </a:stretch>
                    </p:blipFill>
                    <p:spPr bwMode="auto">
                      <a:xfrm>
                        <a:off x="1903413" y="2144238"/>
                        <a:ext cx="276225" cy="436562"/>
                      </a:xfrm>
                      <a:prstGeom prst="rect">
                        <a:avLst/>
                      </a:prstGeom>
                      <a:noFill/>
                      <a:ln>
                        <a:noFill/>
                      </a:ln>
                      <a:extLst/>
                    </p:spPr>
                  </p:pic>
                </p:oleObj>
              </mc:Fallback>
            </mc:AlternateContent>
          </a:graphicData>
        </a:graphic>
      </p:graphicFrame>
      <p:graphicFrame>
        <p:nvGraphicFramePr>
          <p:cNvPr id="30" name="Object 10"/>
          <p:cNvGraphicFramePr>
            <a:graphicFrameLocks noChangeAspect="1"/>
          </p:cNvGraphicFramePr>
          <p:nvPr>
            <p:extLst>
              <p:ext uri="{D42A27DB-BD31-4B8C-83A1-F6EECF244321}">
                <p14:modId xmlns:p14="http://schemas.microsoft.com/office/powerpoint/2010/main" val="3088220073"/>
              </p:ext>
            </p:extLst>
          </p:nvPr>
        </p:nvGraphicFramePr>
        <p:xfrm>
          <a:off x="381000" y="2601913"/>
          <a:ext cx="576263" cy="481012"/>
        </p:xfrm>
        <a:graphic>
          <a:graphicData uri="http://schemas.openxmlformats.org/presentationml/2006/ole">
            <mc:AlternateContent xmlns:mc="http://schemas.openxmlformats.org/markup-compatibility/2006">
              <mc:Choice xmlns:v="urn:schemas-microsoft-com:vml" Requires="v">
                <p:oleObj spid="_x0000_s212472" name="Equation" r:id="rId7" imgW="317500" imgH="266700" progId="Equation.3">
                  <p:embed/>
                </p:oleObj>
              </mc:Choice>
              <mc:Fallback>
                <p:oleObj name="Equation" r:id="rId7" imgW="317500" imgH="266700" progId="Equation.3">
                  <p:embed/>
                  <p:pic>
                    <p:nvPicPr>
                      <p:cNvPr id="0" name=""/>
                      <p:cNvPicPr>
                        <a:picLocks noChangeAspect="1" noChangeArrowheads="1"/>
                      </p:cNvPicPr>
                      <p:nvPr/>
                    </p:nvPicPr>
                    <p:blipFill>
                      <a:blip r:embed="rId8"/>
                      <a:srcRect/>
                      <a:stretch>
                        <a:fillRect/>
                      </a:stretch>
                    </p:blipFill>
                    <p:spPr bwMode="auto">
                      <a:xfrm>
                        <a:off x="381000" y="2601913"/>
                        <a:ext cx="576263" cy="481012"/>
                      </a:xfrm>
                      <a:prstGeom prst="rect">
                        <a:avLst/>
                      </a:prstGeom>
                      <a:noFill/>
                      <a:ln>
                        <a:noFill/>
                      </a:ln>
                      <a:extLst/>
                    </p:spPr>
                  </p:pic>
                </p:oleObj>
              </mc:Fallback>
            </mc:AlternateContent>
          </a:graphicData>
        </a:graphic>
      </p:graphicFrame>
      <p:graphicFrame>
        <p:nvGraphicFramePr>
          <p:cNvPr id="34" name="Object 10"/>
          <p:cNvGraphicFramePr>
            <a:graphicFrameLocks noChangeAspect="1"/>
          </p:cNvGraphicFramePr>
          <p:nvPr>
            <p:extLst>
              <p:ext uri="{D42A27DB-BD31-4B8C-83A1-F6EECF244321}">
                <p14:modId xmlns:p14="http://schemas.microsoft.com/office/powerpoint/2010/main" val="4263611454"/>
              </p:ext>
            </p:extLst>
          </p:nvPr>
        </p:nvGraphicFramePr>
        <p:xfrm>
          <a:off x="381000" y="3048000"/>
          <a:ext cx="668338" cy="504825"/>
        </p:xfrm>
        <a:graphic>
          <a:graphicData uri="http://schemas.openxmlformats.org/presentationml/2006/ole">
            <mc:AlternateContent xmlns:mc="http://schemas.openxmlformats.org/markup-compatibility/2006">
              <mc:Choice xmlns:v="urn:schemas-microsoft-com:vml" Requires="v">
                <p:oleObj spid="_x0000_s212473" name="Equation" r:id="rId9" imgW="368300" imgH="279400" progId="Equation.3">
                  <p:embed/>
                </p:oleObj>
              </mc:Choice>
              <mc:Fallback>
                <p:oleObj name="Equation" r:id="rId9" imgW="368300" imgH="279400" progId="Equation.3">
                  <p:embed/>
                  <p:pic>
                    <p:nvPicPr>
                      <p:cNvPr id="0" name=""/>
                      <p:cNvPicPr>
                        <a:picLocks noChangeAspect="1" noChangeArrowheads="1"/>
                      </p:cNvPicPr>
                      <p:nvPr/>
                    </p:nvPicPr>
                    <p:blipFill>
                      <a:blip r:embed="rId10"/>
                      <a:srcRect/>
                      <a:stretch>
                        <a:fillRect/>
                      </a:stretch>
                    </p:blipFill>
                    <p:spPr bwMode="auto">
                      <a:xfrm>
                        <a:off x="381000" y="3048000"/>
                        <a:ext cx="668338" cy="504825"/>
                      </a:xfrm>
                      <a:prstGeom prst="rect">
                        <a:avLst/>
                      </a:prstGeom>
                      <a:noFill/>
                      <a:ln>
                        <a:noFill/>
                      </a:ln>
                      <a:extLst/>
                    </p:spPr>
                  </p:pic>
                </p:oleObj>
              </mc:Fallback>
            </mc:AlternateContent>
          </a:graphicData>
        </a:graphic>
      </p:graphicFrame>
      <p:graphicFrame>
        <p:nvGraphicFramePr>
          <p:cNvPr id="18" name="Object 10"/>
          <p:cNvGraphicFramePr>
            <a:graphicFrameLocks noChangeAspect="1"/>
          </p:cNvGraphicFramePr>
          <p:nvPr>
            <p:extLst>
              <p:ext uri="{D42A27DB-BD31-4B8C-83A1-F6EECF244321}">
                <p14:modId xmlns:p14="http://schemas.microsoft.com/office/powerpoint/2010/main" val="2676208129"/>
              </p:ext>
            </p:extLst>
          </p:nvPr>
        </p:nvGraphicFramePr>
        <p:xfrm>
          <a:off x="762000" y="5257800"/>
          <a:ext cx="2971800" cy="734106"/>
        </p:xfrm>
        <a:graphic>
          <a:graphicData uri="http://schemas.openxmlformats.org/presentationml/2006/ole">
            <mc:AlternateContent xmlns:mc="http://schemas.openxmlformats.org/markup-compatibility/2006">
              <mc:Choice xmlns:v="urn:schemas-microsoft-com:vml" Requires="v">
                <p:oleObj spid="_x0000_s212474" name="Equation" r:id="rId11" imgW="1638300" imgH="406400" progId="Equation.3">
                  <p:embed/>
                </p:oleObj>
              </mc:Choice>
              <mc:Fallback>
                <p:oleObj name="Equation" r:id="rId11" imgW="1638300" imgH="406400" progId="Equation.3">
                  <p:embed/>
                  <p:pic>
                    <p:nvPicPr>
                      <p:cNvPr id="0" name=""/>
                      <p:cNvPicPr>
                        <a:picLocks noChangeAspect="1" noChangeArrowheads="1"/>
                      </p:cNvPicPr>
                      <p:nvPr/>
                    </p:nvPicPr>
                    <p:blipFill>
                      <a:blip r:embed="rId12"/>
                      <a:srcRect/>
                      <a:stretch>
                        <a:fillRect/>
                      </a:stretch>
                    </p:blipFill>
                    <p:spPr bwMode="auto">
                      <a:xfrm>
                        <a:off x="762000" y="5257800"/>
                        <a:ext cx="2971800" cy="734106"/>
                      </a:xfrm>
                      <a:prstGeom prst="rect">
                        <a:avLst/>
                      </a:prstGeom>
                      <a:noFill/>
                      <a:ln>
                        <a:noFill/>
                      </a:ln>
                      <a:extLst/>
                    </p:spPr>
                  </p:pic>
                </p:oleObj>
              </mc:Fallback>
            </mc:AlternateContent>
          </a:graphicData>
        </a:graphic>
      </p:graphicFrame>
      <p:graphicFrame>
        <p:nvGraphicFramePr>
          <p:cNvPr id="19" name="Object 10"/>
          <p:cNvGraphicFramePr>
            <a:graphicFrameLocks noChangeAspect="1"/>
          </p:cNvGraphicFramePr>
          <p:nvPr>
            <p:extLst>
              <p:ext uri="{D42A27DB-BD31-4B8C-83A1-F6EECF244321}">
                <p14:modId xmlns:p14="http://schemas.microsoft.com/office/powerpoint/2010/main" val="4266849549"/>
              </p:ext>
            </p:extLst>
          </p:nvPr>
        </p:nvGraphicFramePr>
        <p:xfrm>
          <a:off x="4572000" y="5257800"/>
          <a:ext cx="3478213" cy="895350"/>
        </p:xfrm>
        <a:graphic>
          <a:graphicData uri="http://schemas.openxmlformats.org/presentationml/2006/ole">
            <mc:AlternateContent xmlns:mc="http://schemas.openxmlformats.org/markup-compatibility/2006">
              <mc:Choice xmlns:v="urn:schemas-microsoft-com:vml" Requires="v">
                <p:oleObj spid="_x0000_s212475" name="Equation" r:id="rId13" imgW="1968500" imgH="508000" progId="Equation.3">
                  <p:embed/>
                </p:oleObj>
              </mc:Choice>
              <mc:Fallback>
                <p:oleObj name="Equation" r:id="rId13" imgW="1968500" imgH="508000" progId="Equation.3">
                  <p:embed/>
                  <p:pic>
                    <p:nvPicPr>
                      <p:cNvPr id="0" name=""/>
                      <p:cNvPicPr>
                        <a:picLocks noChangeAspect="1" noChangeArrowheads="1"/>
                      </p:cNvPicPr>
                      <p:nvPr/>
                    </p:nvPicPr>
                    <p:blipFill>
                      <a:blip r:embed="rId14"/>
                      <a:srcRect/>
                      <a:stretch>
                        <a:fillRect/>
                      </a:stretch>
                    </p:blipFill>
                    <p:spPr bwMode="auto">
                      <a:xfrm>
                        <a:off x="4572000" y="5257800"/>
                        <a:ext cx="3478213" cy="895350"/>
                      </a:xfrm>
                      <a:prstGeom prst="rect">
                        <a:avLst/>
                      </a:prstGeom>
                      <a:noFill/>
                      <a:ln>
                        <a:noFill/>
                      </a:ln>
                      <a:extLst/>
                    </p:spPr>
                  </p:pic>
                </p:oleObj>
              </mc:Fallback>
            </mc:AlternateContent>
          </a:graphicData>
        </a:graphic>
      </p:graphicFrame>
      <p:sp>
        <p:nvSpPr>
          <p:cNvPr id="24" name="Rectangular Callout 23"/>
          <p:cNvSpPr/>
          <p:nvPr/>
        </p:nvSpPr>
        <p:spPr>
          <a:xfrm>
            <a:off x="4495800" y="6096000"/>
            <a:ext cx="1143000" cy="381000"/>
          </a:xfrm>
          <a:prstGeom prst="wedgeRectCallout">
            <a:avLst>
              <a:gd name="adj1" fmla="val 10218"/>
              <a:gd name="adj2" fmla="val -115561"/>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T-odd</a:t>
            </a:r>
            <a:endParaRPr lang="en-US" baseline="-25000" dirty="0">
              <a:solidFill>
                <a:srgbClr val="000000"/>
              </a:solidFill>
            </a:endParaRPr>
          </a:p>
        </p:txBody>
      </p:sp>
      <p:sp>
        <p:nvSpPr>
          <p:cNvPr id="25" name="Rectangular Callout 24"/>
          <p:cNvSpPr/>
          <p:nvPr/>
        </p:nvSpPr>
        <p:spPr>
          <a:xfrm>
            <a:off x="685800" y="6096000"/>
            <a:ext cx="1219200" cy="381000"/>
          </a:xfrm>
          <a:prstGeom prst="wedgeRectCallout">
            <a:avLst>
              <a:gd name="adj1" fmla="val 16321"/>
              <a:gd name="adj2" fmla="val -12784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T-even </a:t>
            </a:r>
            <a:endParaRPr lang="en-US" dirty="0">
              <a:solidFill>
                <a:schemeClr val="tx1"/>
              </a:solidFill>
            </a:endParaRPr>
          </a:p>
        </p:txBody>
      </p:sp>
      <p:sp>
        <p:nvSpPr>
          <p:cNvPr id="27" name="TextBox 26"/>
          <p:cNvSpPr txBox="1"/>
          <p:nvPr/>
        </p:nvSpPr>
        <p:spPr>
          <a:xfrm>
            <a:off x="6553200" y="6172200"/>
            <a:ext cx="1651601" cy="369332"/>
          </a:xfrm>
          <a:prstGeom prst="rect">
            <a:avLst/>
          </a:prstGeom>
          <a:noFill/>
        </p:spPr>
        <p:txBody>
          <a:bodyPr wrap="none" rtlCol="0">
            <a:spAutoFit/>
          </a:bodyPr>
          <a:lstStyle/>
          <a:p>
            <a:r>
              <a:rPr lang="en-US" dirty="0" smtClean="0"/>
              <a:t>[B-M function]</a:t>
            </a:r>
            <a:endParaRPr lang="en-US" dirty="0"/>
          </a:p>
        </p:txBody>
      </p:sp>
    </p:spTree>
    <p:extLst>
      <p:ext uri="{BB962C8B-B14F-4D97-AF65-F5344CB8AC3E}">
        <p14:creationId xmlns:p14="http://schemas.microsoft.com/office/powerpoint/2010/main" val="534383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562600" y="4191000"/>
            <a:ext cx="2971800" cy="1828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Classifying Quark </a:t>
            </a:r>
            <a:r>
              <a:rPr lang="en-US" dirty="0" smtClean="0"/>
              <a:t>TMDs</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1683688878"/>
              </p:ext>
            </p:extLst>
          </p:nvPr>
        </p:nvGraphicFramePr>
        <p:xfrm>
          <a:off x="228600" y="1371600"/>
          <a:ext cx="8382000" cy="2587150"/>
        </p:xfrm>
        <a:graphic>
          <a:graphicData uri="http://schemas.openxmlformats.org/drawingml/2006/table">
            <a:tbl>
              <a:tblPr firstRow="1" bandRow="1">
                <a:tableStyleId>{5C22544A-7EE6-4342-B048-85BDC9FD1C3A}</a:tableStyleId>
              </a:tblPr>
              <a:tblGrid>
                <a:gridCol w="914400"/>
                <a:gridCol w="1600200"/>
                <a:gridCol w="1752600"/>
                <a:gridCol w="1981200"/>
                <a:gridCol w="2133600"/>
              </a:tblGrid>
              <a:tr h="280287">
                <a:tc>
                  <a:txBody>
                    <a:bodyPr/>
                    <a:lstStyle/>
                    <a:p>
                      <a:r>
                        <a:rPr lang="en-US" dirty="0" smtClean="0">
                          <a:solidFill>
                            <a:schemeClr val="tx1"/>
                          </a:solidFill>
                        </a:rPr>
                        <a:t>factor</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4">
                  <a:txBody>
                    <a:bodyPr/>
                    <a:lstStyle/>
                    <a:p>
                      <a:pPr algn="ctr"/>
                      <a:r>
                        <a:rPr lang="en-US" dirty="0" smtClean="0">
                          <a:solidFill>
                            <a:schemeClr val="tx1"/>
                          </a:solidFill>
                        </a:rPr>
                        <a:t>QUARK</a:t>
                      </a:r>
                      <a:r>
                        <a:rPr lang="en-US" baseline="0" dirty="0" smtClean="0">
                          <a:solidFill>
                            <a:schemeClr val="tx1"/>
                          </a:solidFill>
                        </a:rPr>
                        <a:t> </a:t>
                      </a:r>
                      <a:r>
                        <a:rPr lang="en-US" dirty="0" smtClean="0">
                          <a:solidFill>
                            <a:schemeClr val="tx1"/>
                          </a:solidFill>
                        </a:rPr>
                        <a:t>TMD PDFs RANK SPIN ½ HADRON</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dirty="0"/>
                    </a:p>
                  </a:txBody>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3</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r>
              <a:tr h="444278">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r>
            </a:tbl>
          </a:graphicData>
        </a:graphic>
      </p:graphicFrame>
      <p:sp>
        <p:nvSpPr>
          <p:cNvPr id="5" name="Slide Number Placeholder 4"/>
          <p:cNvSpPr>
            <a:spLocks noGrp="1"/>
          </p:cNvSpPr>
          <p:nvPr>
            <p:ph type="sldNum" sz="quarter" idx="12"/>
          </p:nvPr>
        </p:nvSpPr>
        <p:spPr>
          <a:xfrm>
            <a:off x="6781800" y="6487978"/>
            <a:ext cx="2133600" cy="381000"/>
          </a:xfrm>
        </p:spPr>
        <p:txBody>
          <a:bodyPr/>
          <a:lstStyle/>
          <a:p>
            <a:pPr>
              <a:defRPr/>
            </a:pPr>
            <a:fld id="{60919974-E1AF-7D49-91E5-B74D28A366AF}" type="slidenum">
              <a:rPr lang="en-US" smtClean="0"/>
              <a:pPr>
                <a:defRPr/>
              </a:pPr>
              <a:t>72</a:t>
            </a:fld>
            <a:endParaRPr lang="en-US" dirty="0"/>
          </a:p>
        </p:txBody>
      </p:sp>
      <p:graphicFrame>
        <p:nvGraphicFramePr>
          <p:cNvPr id="9" name="Object 10"/>
          <p:cNvGraphicFramePr>
            <a:graphicFrameLocks noChangeAspect="1"/>
          </p:cNvGraphicFramePr>
          <p:nvPr>
            <p:extLst>
              <p:ext uri="{D42A27DB-BD31-4B8C-83A1-F6EECF244321}">
                <p14:modId xmlns:p14="http://schemas.microsoft.com/office/powerpoint/2010/main" val="2191885288"/>
              </p:ext>
            </p:extLst>
          </p:nvPr>
        </p:nvGraphicFramePr>
        <p:xfrm>
          <a:off x="5262563" y="2144713"/>
          <a:ext cx="576262" cy="458787"/>
        </p:xfrm>
        <a:graphic>
          <a:graphicData uri="http://schemas.openxmlformats.org/presentationml/2006/ole">
            <mc:AlternateContent xmlns:mc="http://schemas.openxmlformats.org/markup-compatibility/2006">
              <mc:Choice xmlns:v="urn:schemas-microsoft-com:vml" Requires="v">
                <p:oleObj spid="_x0000_s186136" name="Equation" r:id="rId3" imgW="317500" imgH="254000" progId="Equation.3">
                  <p:embed/>
                </p:oleObj>
              </mc:Choice>
              <mc:Fallback>
                <p:oleObj name="Equation" r:id="rId3" imgW="317500" imgH="254000" progId="Equation.3">
                  <p:embed/>
                  <p:pic>
                    <p:nvPicPr>
                      <p:cNvPr id="0" name=""/>
                      <p:cNvPicPr>
                        <a:picLocks noChangeAspect="1" noChangeArrowheads="1"/>
                      </p:cNvPicPr>
                      <p:nvPr/>
                    </p:nvPicPr>
                    <p:blipFill>
                      <a:blip r:embed="rId4"/>
                      <a:srcRect/>
                      <a:stretch>
                        <a:fillRect/>
                      </a:stretch>
                    </p:blipFill>
                    <p:spPr bwMode="auto">
                      <a:xfrm>
                        <a:off x="5262563" y="2144713"/>
                        <a:ext cx="576262" cy="458787"/>
                      </a:xfrm>
                      <a:prstGeom prst="rect">
                        <a:avLst/>
                      </a:prstGeom>
                      <a:noFill/>
                      <a:ln>
                        <a:noFill/>
                      </a:ln>
                      <a:extLst/>
                    </p:spPr>
                  </p:pic>
                </p:oleObj>
              </mc:Fallback>
            </mc:AlternateContent>
          </a:graphicData>
        </a:graphic>
      </p:graphicFrame>
      <p:graphicFrame>
        <p:nvGraphicFramePr>
          <p:cNvPr id="12" name="Object 10"/>
          <p:cNvGraphicFramePr>
            <a:graphicFrameLocks noChangeAspect="1"/>
          </p:cNvGraphicFramePr>
          <p:nvPr>
            <p:extLst>
              <p:ext uri="{D42A27DB-BD31-4B8C-83A1-F6EECF244321}">
                <p14:modId xmlns:p14="http://schemas.microsoft.com/office/powerpoint/2010/main" val="1303609830"/>
              </p:ext>
            </p:extLst>
          </p:nvPr>
        </p:nvGraphicFramePr>
        <p:xfrm>
          <a:off x="3276600" y="2590800"/>
          <a:ext cx="828675" cy="460375"/>
        </p:xfrm>
        <a:graphic>
          <a:graphicData uri="http://schemas.openxmlformats.org/presentationml/2006/ole">
            <mc:AlternateContent xmlns:mc="http://schemas.openxmlformats.org/markup-compatibility/2006">
              <mc:Choice xmlns:v="urn:schemas-microsoft-com:vml" Requires="v">
                <p:oleObj spid="_x0000_s186137" name="Equation" r:id="rId5" imgW="457200" imgH="254000" progId="Equation.3">
                  <p:embed/>
                </p:oleObj>
              </mc:Choice>
              <mc:Fallback>
                <p:oleObj name="Equation" r:id="rId5" imgW="457200" imgH="254000" progId="Equation.3">
                  <p:embed/>
                  <p:pic>
                    <p:nvPicPr>
                      <p:cNvPr id="0" name=""/>
                      <p:cNvPicPr>
                        <a:picLocks noChangeAspect="1" noChangeArrowheads="1"/>
                      </p:cNvPicPr>
                      <p:nvPr/>
                    </p:nvPicPr>
                    <p:blipFill>
                      <a:blip r:embed="rId6"/>
                      <a:srcRect/>
                      <a:stretch>
                        <a:fillRect/>
                      </a:stretch>
                    </p:blipFill>
                    <p:spPr bwMode="auto">
                      <a:xfrm>
                        <a:off x="3276600" y="2590800"/>
                        <a:ext cx="828675" cy="460375"/>
                      </a:xfrm>
                      <a:prstGeom prst="rect">
                        <a:avLst/>
                      </a:prstGeom>
                      <a:noFill/>
                      <a:ln>
                        <a:noFill/>
                      </a:ln>
                      <a:extLst/>
                    </p:spPr>
                  </p:pic>
                </p:oleObj>
              </mc:Fallback>
            </mc:AlternateContent>
          </a:graphicData>
        </a:graphic>
      </p:graphicFrame>
      <p:graphicFrame>
        <p:nvGraphicFramePr>
          <p:cNvPr id="13" name="Object 10"/>
          <p:cNvGraphicFramePr>
            <a:graphicFrameLocks noChangeAspect="1"/>
          </p:cNvGraphicFramePr>
          <p:nvPr>
            <p:extLst>
              <p:ext uri="{D42A27DB-BD31-4B8C-83A1-F6EECF244321}">
                <p14:modId xmlns:p14="http://schemas.microsoft.com/office/powerpoint/2010/main" val="2890212182"/>
              </p:ext>
            </p:extLst>
          </p:nvPr>
        </p:nvGraphicFramePr>
        <p:xfrm>
          <a:off x="1524000" y="2144713"/>
          <a:ext cx="1036638" cy="436562"/>
        </p:xfrm>
        <a:graphic>
          <a:graphicData uri="http://schemas.openxmlformats.org/presentationml/2006/ole">
            <mc:AlternateContent xmlns:mc="http://schemas.openxmlformats.org/markup-compatibility/2006">
              <mc:Choice xmlns:v="urn:schemas-microsoft-com:vml" Requires="v">
                <p:oleObj spid="_x0000_s186138" name="Equation" r:id="rId7" imgW="571500" imgH="241300" progId="Equation.3">
                  <p:embed/>
                </p:oleObj>
              </mc:Choice>
              <mc:Fallback>
                <p:oleObj name="Equation" r:id="rId7" imgW="571500" imgH="241300" progId="Equation.3">
                  <p:embed/>
                  <p:pic>
                    <p:nvPicPr>
                      <p:cNvPr id="0" name=""/>
                      <p:cNvPicPr>
                        <a:picLocks noChangeAspect="1" noChangeArrowheads="1"/>
                      </p:cNvPicPr>
                      <p:nvPr/>
                    </p:nvPicPr>
                    <p:blipFill>
                      <a:blip r:embed="rId8"/>
                      <a:srcRect/>
                      <a:stretch>
                        <a:fillRect/>
                      </a:stretch>
                    </p:blipFill>
                    <p:spPr bwMode="auto">
                      <a:xfrm>
                        <a:off x="1524000" y="2144713"/>
                        <a:ext cx="1036638" cy="436562"/>
                      </a:xfrm>
                      <a:prstGeom prst="rect">
                        <a:avLst/>
                      </a:prstGeom>
                      <a:noFill/>
                      <a:ln>
                        <a:noFill/>
                      </a:ln>
                      <a:extLst/>
                    </p:spPr>
                  </p:pic>
                </p:oleObj>
              </mc:Fallback>
            </mc:AlternateContent>
          </a:graphicData>
        </a:graphic>
      </p:graphicFrame>
      <p:graphicFrame>
        <p:nvGraphicFramePr>
          <p:cNvPr id="16" name="Object 10"/>
          <p:cNvGraphicFramePr>
            <a:graphicFrameLocks noChangeAspect="1"/>
          </p:cNvGraphicFramePr>
          <p:nvPr>
            <p:extLst>
              <p:ext uri="{D42A27DB-BD31-4B8C-83A1-F6EECF244321}">
                <p14:modId xmlns:p14="http://schemas.microsoft.com/office/powerpoint/2010/main" val="3175550684"/>
              </p:ext>
            </p:extLst>
          </p:nvPr>
        </p:nvGraphicFramePr>
        <p:xfrm>
          <a:off x="3276600" y="2133600"/>
          <a:ext cx="874713" cy="458788"/>
        </p:xfrm>
        <a:graphic>
          <a:graphicData uri="http://schemas.openxmlformats.org/presentationml/2006/ole">
            <mc:AlternateContent xmlns:mc="http://schemas.openxmlformats.org/markup-compatibility/2006">
              <mc:Choice xmlns:v="urn:schemas-microsoft-com:vml" Requires="v">
                <p:oleObj spid="_x0000_s186139" name="Equation" r:id="rId9" imgW="482600" imgH="254000" progId="Equation.3">
                  <p:embed/>
                </p:oleObj>
              </mc:Choice>
              <mc:Fallback>
                <p:oleObj name="Equation" r:id="rId9" imgW="482600" imgH="254000" progId="Equation.3">
                  <p:embed/>
                  <p:pic>
                    <p:nvPicPr>
                      <p:cNvPr id="0" name=""/>
                      <p:cNvPicPr>
                        <a:picLocks noChangeAspect="1" noChangeArrowheads="1"/>
                      </p:cNvPicPr>
                      <p:nvPr/>
                    </p:nvPicPr>
                    <p:blipFill>
                      <a:blip r:embed="rId10"/>
                      <a:srcRect/>
                      <a:stretch>
                        <a:fillRect/>
                      </a:stretch>
                    </p:blipFill>
                    <p:spPr bwMode="auto">
                      <a:xfrm>
                        <a:off x="3276600" y="2133600"/>
                        <a:ext cx="874713" cy="458788"/>
                      </a:xfrm>
                      <a:prstGeom prst="rect">
                        <a:avLst/>
                      </a:prstGeom>
                      <a:noFill/>
                      <a:ln>
                        <a:noFill/>
                      </a:ln>
                      <a:extLst/>
                    </p:spPr>
                  </p:pic>
                </p:oleObj>
              </mc:Fallback>
            </mc:AlternateContent>
          </a:graphicData>
        </a:graphic>
      </p:graphicFrame>
      <p:graphicFrame>
        <p:nvGraphicFramePr>
          <p:cNvPr id="20" name="Object 10"/>
          <p:cNvGraphicFramePr>
            <a:graphicFrameLocks noChangeAspect="1"/>
          </p:cNvGraphicFramePr>
          <p:nvPr>
            <p:extLst>
              <p:ext uri="{D42A27DB-BD31-4B8C-83A1-F6EECF244321}">
                <p14:modId xmlns:p14="http://schemas.microsoft.com/office/powerpoint/2010/main" val="2950210095"/>
              </p:ext>
            </p:extLst>
          </p:nvPr>
        </p:nvGraphicFramePr>
        <p:xfrm>
          <a:off x="5299075" y="3070225"/>
          <a:ext cx="712788" cy="460375"/>
        </p:xfrm>
        <a:graphic>
          <a:graphicData uri="http://schemas.openxmlformats.org/presentationml/2006/ole">
            <mc:AlternateContent xmlns:mc="http://schemas.openxmlformats.org/markup-compatibility/2006">
              <mc:Choice xmlns:v="urn:schemas-microsoft-com:vml" Requires="v">
                <p:oleObj spid="_x0000_s186140" name="Equation" r:id="rId11" imgW="393700" imgH="254000" progId="Equation.3">
                  <p:embed/>
                </p:oleObj>
              </mc:Choice>
              <mc:Fallback>
                <p:oleObj name="Equation" r:id="rId11" imgW="393700" imgH="254000" progId="Equation.3">
                  <p:embed/>
                  <p:pic>
                    <p:nvPicPr>
                      <p:cNvPr id="0" name=""/>
                      <p:cNvPicPr>
                        <a:picLocks noChangeAspect="1" noChangeArrowheads="1"/>
                      </p:cNvPicPr>
                      <p:nvPr/>
                    </p:nvPicPr>
                    <p:blipFill>
                      <a:blip r:embed="rId12"/>
                      <a:srcRect/>
                      <a:stretch>
                        <a:fillRect/>
                      </a:stretch>
                    </p:blipFill>
                    <p:spPr bwMode="auto">
                      <a:xfrm>
                        <a:off x="5299075" y="3070225"/>
                        <a:ext cx="712788" cy="460375"/>
                      </a:xfrm>
                      <a:prstGeom prst="rect">
                        <a:avLst/>
                      </a:prstGeom>
                      <a:noFill/>
                      <a:ln>
                        <a:noFill/>
                      </a:ln>
                      <a:extLst/>
                    </p:spPr>
                  </p:pic>
                </p:oleObj>
              </mc:Fallback>
            </mc:AlternateContent>
          </a:graphicData>
        </a:graphic>
      </p:graphicFrame>
      <p:graphicFrame>
        <p:nvGraphicFramePr>
          <p:cNvPr id="22" name="Object 10"/>
          <p:cNvGraphicFramePr>
            <a:graphicFrameLocks noChangeAspect="1"/>
          </p:cNvGraphicFramePr>
          <p:nvPr>
            <p:extLst>
              <p:ext uri="{D42A27DB-BD31-4B8C-83A1-F6EECF244321}">
                <p14:modId xmlns:p14="http://schemas.microsoft.com/office/powerpoint/2010/main" val="4164805167"/>
              </p:ext>
            </p:extLst>
          </p:nvPr>
        </p:nvGraphicFramePr>
        <p:xfrm>
          <a:off x="381000" y="2601913"/>
          <a:ext cx="576263" cy="482600"/>
        </p:xfrm>
        <a:graphic>
          <a:graphicData uri="http://schemas.openxmlformats.org/presentationml/2006/ole">
            <mc:AlternateContent xmlns:mc="http://schemas.openxmlformats.org/markup-compatibility/2006">
              <mc:Choice xmlns:v="urn:schemas-microsoft-com:vml" Requires="v">
                <p:oleObj spid="_x0000_s186141" name="Equation" r:id="rId13" imgW="317500" imgH="266700" progId="Equation.3">
                  <p:embed/>
                </p:oleObj>
              </mc:Choice>
              <mc:Fallback>
                <p:oleObj name="Equation" r:id="rId13" imgW="317500" imgH="266700" progId="Equation.3">
                  <p:embed/>
                  <p:pic>
                    <p:nvPicPr>
                      <p:cNvPr id="0" name=""/>
                      <p:cNvPicPr>
                        <a:picLocks noChangeAspect="1" noChangeArrowheads="1"/>
                      </p:cNvPicPr>
                      <p:nvPr/>
                    </p:nvPicPr>
                    <p:blipFill>
                      <a:blip r:embed="rId14"/>
                      <a:srcRect/>
                      <a:stretch>
                        <a:fillRect/>
                      </a:stretch>
                    </p:blipFill>
                    <p:spPr bwMode="auto">
                      <a:xfrm>
                        <a:off x="381000" y="2601913"/>
                        <a:ext cx="576263" cy="482600"/>
                      </a:xfrm>
                      <a:prstGeom prst="rect">
                        <a:avLst/>
                      </a:prstGeom>
                      <a:noFill/>
                      <a:ln>
                        <a:noFill/>
                      </a:ln>
                      <a:extLst/>
                    </p:spPr>
                  </p:pic>
                </p:oleObj>
              </mc:Fallback>
            </mc:AlternateContent>
          </a:graphicData>
        </a:graphic>
      </p:graphicFrame>
      <p:graphicFrame>
        <p:nvGraphicFramePr>
          <p:cNvPr id="23" name="Object 10"/>
          <p:cNvGraphicFramePr>
            <a:graphicFrameLocks noChangeAspect="1"/>
          </p:cNvGraphicFramePr>
          <p:nvPr>
            <p:extLst>
              <p:ext uri="{D42A27DB-BD31-4B8C-83A1-F6EECF244321}">
                <p14:modId xmlns:p14="http://schemas.microsoft.com/office/powerpoint/2010/main" val="2636683459"/>
              </p:ext>
            </p:extLst>
          </p:nvPr>
        </p:nvGraphicFramePr>
        <p:xfrm>
          <a:off x="381000" y="3048000"/>
          <a:ext cx="668338" cy="504825"/>
        </p:xfrm>
        <a:graphic>
          <a:graphicData uri="http://schemas.openxmlformats.org/presentationml/2006/ole">
            <mc:AlternateContent xmlns:mc="http://schemas.openxmlformats.org/markup-compatibility/2006">
              <mc:Choice xmlns:v="urn:schemas-microsoft-com:vml" Requires="v">
                <p:oleObj spid="_x0000_s186142" name="Equation" r:id="rId15" imgW="368300" imgH="279400" progId="Equation.3">
                  <p:embed/>
                </p:oleObj>
              </mc:Choice>
              <mc:Fallback>
                <p:oleObj name="Equation" r:id="rId15" imgW="368300" imgH="279400" progId="Equation.3">
                  <p:embed/>
                  <p:pic>
                    <p:nvPicPr>
                      <p:cNvPr id="0" name=""/>
                      <p:cNvPicPr>
                        <a:picLocks noChangeAspect="1" noChangeArrowheads="1"/>
                      </p:cNvPicPr>
                      <p:nvPr/>
                    </p:nvPicPr>
                    <p:blipFill>
                      <a:blip r:embed="rId16"/>
                      <a:srcRect/>
                      <a:stretch>
                        <a:fillRect/>
                      </a:stretch>
                    </p:blipFill>
                    <p:spPr bwMode="auto">
                      <a:xfrm>
                        <a:off x="381000" y="3048000"/>
                        <a:ext cx="668338" cy="504825"/>
                      </a:xfrm>
                      <a:prstGeom prst="rect">
                        <a:avLst/>
                      </a:prstGeom>
                      <a:noFill/>
                      <a:ln>
                        <a:noFill/>
                      </a:ln>
                      <a:extLst/>
                    </p:spPr>
                  </p:pic>
                </p:oleObj>
              </mc:Fallback>
            </mc:AlternateContent>
          </a:graphicData>
        </a:graphic>
      </p:graphicFrame>
      <p:graphicFrame>
        <p:nvGraphicFramePr>
          <p:cNvPr id="29" name="Object 10"/>
          <p:cNvGraphicFramePr>
            <a:graphicFrameLocks noChangeAspect="1"/>
          </p:cNvGraphicFramePr>
          <p:nvPr>
            <p:extLst>
              <p:ext uri="{D42A27DB-BD31-4B8C-83A1-F6EECF244321}">
                <p14:modId xmlns:p14="http://schemas.microsoft.com/office/powerpoint/2010/main" val="892031477"/>
              </p:ext>
            </p:extLst>
          </p:nvPr>
        </p:nvGraphicFramePr>
        <p:xfrm>
          <a:off x="5638800" y="4343400"/>
          <a:ext cx="2693988" cy="1565275"/>
        </p:xfrm>
        <a:graphic>
          <a:graphicData uri="http://schemas.openxmlformats.org/presentationml/2006/ole">
            <mc:AlternateContent xmlns:mc="http://schemas.openxmlformats.org/markup-compatibility/2006">
              <mc:Choice xmlns:v="urn:schemas-microsoft-com:vml" Requires="v">
                <p:oleObj spid="_x0000_s186143" name="Equation" r:id="rId17" imgW="1485900" imgH="863600" progId="Equation.3">
                  <p:embed/>
                </p:oleObj>
              </mc:Choice>
              <mc:Fallback>
                <p:oleObj name="Equation" r:id="rId17" imgW="1485900" imgH="863600" progId="Equation.3">
                  <p:embed/>
                  <p:pic>
                    <p:nvPicPr>
                      <p:cNvPr id="0" name=""/>
                      <p:cNvPicPr>
                        <a:picLocks noChangeAspect="1" noChangeArrowheads="1"/>
                      </p:cNvPicPr>
                      <p:nvPr/>
                    </p:nvPicPr>
                    <p:blipFill>
                      <a:blip r:embed="rId18"/>
                      <a:srcRect/>
                      <a:stretch>
                        <a:fillRect/>
                      </a:stretch>
                    </p:blipFill>
                    <p:spPr bwMode="auto">
                      <a:xfrm>
                        <a:off x="5638800" y="4343400"/>
                        <a:ext cx="2693988" cy="1565275"/>
                      </a:xfrm>
                      <a:prstGeom prst="rect">
                        <a:avLst/>
                      </a:prstGeom>
                      <a:noFill/>
                      <a:ln>
                        <a:noFill/>
                      </a:ln>
                      <a:extLst/>
                    </p:spPr>
                  </p:pic>
                </p:oleObj>
              </mc:Fallback>
            </mc:AlternateContent>
          </a:graphicData>
        </a:graphic>
      </p:graphicFrame>
      <p:sp>
        <p:nvSpPr>
          <p:cNvPr id="7" name="TextBox 6"/>
          <p:cNvSpPr txBox="1"/>
          <p:nvPr/>
        </p:nvSpPr>
        <p:spPr>
          <a:xfrm>
            <a:off x="3124200" y="4419600"/>
            <a:ext cx="2250548" cy="369332"/>
          </a:xfrm>
          <a:prstGeom prst="rect">
            <a:avLst/>
          </a:prstGeom>
          <a:noFill/>
        </p:spPr>
        <p:txBody>
          <a:bodyPr wrap="none" rtlCol="0">
            <a:spAutoFit/>
          </a:bodyPr>
          <a:lstStyle/>
          <a:p>
            <a:r>
              <a:rPr lang="en-US" dirty="0" smtClean="0"/>
              <a:t>Three </a:t>
            </a:r>
            <a:r>
              <a:rPr lang="en-US" dirty="0" err="1" smtClean="0"/>
              <a:t>pretzelocities</a:t>
            </a:r>
            <a:r>
              <a:rPr lang="en-US" dirty="0" smtClean="0"/>
              <a:t>:</a:t>
            </a:r>
            <a:endParaRPr lang="en-US" dirty="0"/>
          </a:p>
        </p:txBody>
      </p:sp>
    </p:spTree>
    <p:extLst>
      <p:ext uri="{BB962C8B-B14F-4D97-AF65-F5344CB8AC3E}">
        <p14:creationId xmlns:p14="http://schemas.microsoft.com/office/powerpoint/2010/main" val="753229192"/>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Classifying Quark </a:t>
            </a:r>
            <a:r>
              <a:rPr lang="en-US" dirty="0" smtClean="0"/>
              <a:t>TMDs</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2750437741"/>
              </p:ext>
            </p:extLst>
          </p:nvPr>
        </p:nvGraphicFramePr>
        <p:xfrm>
          <a:off x="228600" y="1371600"/>
          <a:ext cx="8382000" cy="2587150"/>
        </p:xfrm>
        <a:graphic>
          <a:graphicData uri="http://schemas.openxmlformats.org/drawingml/2006/table">
            <a:tbl>
              <a:tblPr firstRow="1" bandRow="1">
                <a:tableStyleId>{5C22544A-7EE6-4342-B048-85BDC9FD1C3A}</a:tableStyleId>
              </a:tblPr>
              <a:tblGrid>
                <a:gridCol w="914400"/>
                <a:gridCol w="1600200"/>
                <a:gridCol w="1752600"/>
                <a:gridCol w="1981200"/>
                <a:gridCol w="2133600"/>
              </a:tblGrid>
              <a:tr h="280287">
                <a:tc>
                  <a:txBody>
                    <a:bodyPr/>
                    <a:lstStyle/>
                    <a:p>
                      <a:r>
                        <a:rPr lang="en-US" dirty="0" smtClean="0">
                          <a:solidFill>
                            <a:schemeClr val="tx1"/>
                          </a:solidFill>
                        </a:rPr>
                        <a:t>factor</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4">
                  <a:txBody>
                    <a:bodyPr/>
                    <a:lstStyle/>
                    <a:p>
                      <a:pPr algn="ctr"/>
                      <a:r>
                        <a:rPr lang="en-US" dirty="0" smtClean="0">
                          <a:solidFill>
                            <a:schemeClr val="tx1"/>
                          </a:solidFill>
                        </a:rPr>
                        <a:t>QUARK</a:t>
                      </a:r>
                      <a:r>
                        <a:rPr lang="en-US" baseline="0" dirty="0" smtClean="0">
                          <a:solidFill>
                            <a:schemeClr val="tx1"/>
                          </a:solidFill>
                        </a:rPr>
                        <a:t> </a:t>
                      </a:r>
                      <a:r>
                        <a:rPr lang="en-US" dirty="0" smtClean="0">
                          <a:solidFill>
                            <a:schemeClr val="tx1"/>
                          </a:solidFill>
                        </a:rPr>
                        <a:t>TMD PDFs RANK SPIN ½ HADRON</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dirty="0"/>
                    </a:p>
                  </a:txBody>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3</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r>
              <a:tr h="444278">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r>
            </a:tbl>
          </a:graphicData>
        </a:graphic>
      </p:graphicFrame>
      <p:sp>
        <p:nvSpPr>
          <p:cNvPr id="5" name="Slide Number Placeholder 4"/>
          <p:cNvSpPr>
            <a:spLocks noGrp="1"/>
          </p:cNvSpPr>
          <p:nvPr>
            <p:ph type="sldNum" sz="quarter" idx="12"/>
          </p:nvPr>
        </p:nvSpPr>
        <p:spPr>
          <a:xfrm>
            <a:off x="6781800" y="6487978"/>
            <a:ext cx="2133600" cy="381000"/>
          </a:xfrm>
        </p:spPr>
        <p:txBody>
          <a:bodyPr/>
          <a:lstStyle/>
          <a:p>
            <a:pPr>
              <a:defRPr/>
            </a:pPr>
            <a:fld id="{60919974-E1AF-7D49-91E5-B74D28A366AF}" type="slidenum">
              <a:rPr lang="en-US" smtClean="0"/>
              <a:pPr>
                <a:defRPr/>
              </a:pPr>
              <a:t>73</a:t>
            </a:fld>
            <a:endParaRPr lang="en-US" dirty="0"/>
          </a:p>
        </p:txBody>
      </p:sp>
      <p:graphicFrame>
        <p:nvGraphicFramePr>
          <p:cNvPr id="9" name="Object 10"/>
          <p:cNvGraphicFramePr>
            <a:graphicFrameLocks noChangeAspect="1"/>
          </p:cNvGraphicFramePr>
          <p:nvPr>
            <p:extLst>
              <p:ext uri="{D42A27DB-BD31-4B8C-83A1-F6EECF244321}">
                <p14:modId xmlns:p14="http://schemas.microsoft.com/office/powerpoint/2010/main" val="3041635408"/>
              </p:ext>
            </p:extLst>
          </p:nvPr>
        </p:nvGraphicFramePr>
        <p:xfrm>
          <a:off x="5262563" y="2144713"/>
          <a:ext cx="576262" cy="458787"/>
        </p:xfrm>
        <a:graphic>
          <a:graphicData uri="http://schemas.openxmlformats.org/presentationml/2006/ole">
            <mc:AlternateContent xmlns:mc="http://schemas.openxmlformats.org/markup-compatibility/2006">
              <mc:Choice xmlns:v="urn:schemas-microsoft-com:vml" Requires="v">
                <p:oleObj spid="_x0000_s187362" name="Equation" r:id="rId3" imgW="317500" imgH="254000" progId="Equation.3">
                  <p:embed/>
                </p:oleObj>
              </mc:Choice>
              <mc:Fallback>
                <p:oleObj name="Equation" r:id="rId3" imgW="317500" imgH="254000" progId="Equation.3">
                  <p:embed/>
                  <p:pic>
                    <p:nvPicPr>
                      <p:cNvPr id="0" name=""/>
                      <p:cNvPicPr>
                        <a:picLocks noChangeAspect="1" noChangeArrowheads="1"/>
                      </p:cNvPicPr>
                      <p:nvPr/>
                    </p:nvPicPr>
                    <p:blipFill>
                      <a:blip r:embed="rId4"/>
                      <a:srcRect/>
                      <a:stretch>
                        <a:fillRect/>
                      </a:stretch>
                    </p:blipFill>
                    <p:spPr bwMode="auto">
                      <a:xfrm>
                        <a:off x="5262563" y="2144713"/>
                        <a:ext cx="576262" cy="458787"/>
                      </a:xfrm>
                      <a:prstGeom prst="rect">
                        <a:avLst/>
                      </a:prstGeom>
                      <a:noFill/>
                      <a:ln>
                        <a:noFill/>
                      </a:ln>
                      <a:extLst/>
                    </p:spPr>
                  </p:pic>
                </p:oleObj>
              </mc:Fallback>
            </mc:AlternateContent>
          </a:graphicData>
        </a:graphic>
      </p:graphicFrame>
      <p:graphicFrame>
        <p:nvGraphicFramePr>
          <p:cNvPr id="12" name="Object 10"/>
          <p:cNvGraphicFramePr>
            <a:graphicFrameLocks noChangeAspect="1"/>
          </p:cNvGraphicFramePr>
          <p:nvPr>
            <p:extLst>
              <p:ext uri="{D42A27DB-BD31-4B8C-83A1-F6EECF244321}">
                <p14:modId xmlns:p14="http://schemas.microsoft.com/office/powerpoint/2010/main" val="1398762264"/>
              </p:ext>
            </p:extLst>
          </p:nvPr>
        </p:nvGraphicFramePr>
        <p:xfrm>
          <a:off x="3276600" y="2590800"/>
          <a:ext cx="828675" cy="460375"/>
        </p:xfrm>
        <a:graphic>
          <a:graphicData uri="http://schemas.openxmlformats.org/presentationml/2006/ole">
            <mc:AlternateContent xmlns:mc="http://schemas.openxmlformats.org/markup-compatibility/2006">
              <mc:Choice xmlns:v="urn:schemas-microsoft-com:vml" Requires="v">
                <p:oleObj spid="_x0000_s187363" name="Equation" r:id="rId5" imgW="457200" imgH="254000" progId="Equation.3">
                  <p:embed/>
                </p:oleObj>
              </mc:Choice>
              <mc:Fallback>
                <p:oleObj name="Equation" r:id="rId5" imgW="457200" imgH="254000" progId="Equation.3">
                  <p:embed/>
                  <p:pic>
                    <p:nvPicPr>
                      <p:cNvPr id="0" name=""/>
                      <p:cNvPicPr>
                        <a:picLocks noChangeAspect="1" noChangeArrowheads="1"/>
                      </p:cNvPicPr>
                      <p:nvPr/>
                    </p:nvPicPr>
                    <p:blipFill>
                      <a:blip r:embed="rId6"/>
                      <a:srcRect/>
                      <a:stretch>
                        <a:fillRect/>
                      </a:stretch>
                    </p:blipFill>
                    <p:spPr bwMode="auto">
                      <a:xfrm>
                        <a:off x="3276600" y="2590800"/>
                        <a:ext cx="828675" cy="460375"/>
                      </a:xfrm>
                      <a:prstGeom prst="rect">
                        <a:avLst/>
                      </a:prstGeom>
                      <a:noFill/>
                      <a:ln>
                        <a:noFill/>
                      </a:ln>
                      <a:extLst/>
                    </p:spPr>
                  </p:pic>
                </p:oleObj>
              </mc:Fallback>
            </mc:AlternateContent>
          </a:graphicData>
        </a:graphic>
      </p:graphicFrame>
      <p:graphicFrame>
        <p:nvGraphicFramePr>
          <p:cNvPr id="13" name="Object 10"/>
          <p:cNvGraphicFramePr>
            <a:graphicFrameLocks noChangeAspect="1"/>
          </p:cNvGraphicFramePr>
          <p:nvPr>
            <p:extLst>
              <p:ext uri="{D42A27DB-BD31-4B8C-83A1-F6EECF244321}">
                <p14:modId xmlns:p14="http://schemas.microsoft.com/office/powerpoint/2010/main" val="2584908208"/>
              </p:ext>
            </p:extLst>
          </p:nvPr>
        </p:nvGraphicFramePr>
        <p:xfrm>
          <a:off x="1524000" y="2144713"/>
          <a:ext cx="1036638" cy="436562"/>
        </p:xfrm>
        <a:graphic>
          <a:graphicData uri="http://schemas.openxmlformats.org/presentationml/2006/ole">
            <mc:AlternateContent xmlns:mc="http://schemas.openxmlformats.org/markup-compatibility/2006">
              <mc:Choice xmlns:v="urn:schemas-microsoft-com:vml" Requires="v">
                <p:oleObj spid="_x0000_s187364" name="Equation" r:id="rId7" imgW="571500" imgH="241300" progId="Equation.3">
                  <p:embed/>
                </p:oleObj>
              </mc:Choice>
              <mc:Fallback>
                <p:oleObj name="Equation" r:id="rId7" imgW="571500" imgH="241300" progId="Equation.3">
                  <p:embed/>
                  <p:pic>
                    <p:nvPicPr>
                      <p:cNvPr id="0" name=""/>
                      <p:cNvPicPr>
                        <a:picLocks noChangeAspect="1" noChangeArrowheads="1"/>
                      </p:cNvPicPr>
                      <p:nvPr/>
                    </p:nvPicPr>
                    <p:blipFill>
                      <a:blip r:embed="rId8"/>
                      <a:srcRect/>
                      <a:stretch>
                        <a:fillRect/>
                      </a:stretch>
                    </p:blipFill>
                    <p:spPr bwMode="auto">
                      <a:xfrm>
                        <a:off x="1524000" y="2144713"/>
                        <a:ext cx="1036638" cy="436562"/>
                      </a:xfrm>
                      <a:prstGeom prst="rect">
                        <a:avLst/>
                      </a:prstGeom>
                      <a:noFill/>
                      <a:ln>
                        <a:noFill/>
                      </a:ln>
                      <a:extLst/>
                    </p:spPr>
                  </p:pic>
                </p:oleObj>
              </mc:Fallback>
            </mc:AlternateContent>
          </a:graphicData>
        </a:graphic>
      </p:graphicFrame>
      <p:graphicFrame>
        <p:nvGraphicFramePr>
          <p:cNvPr id="16" name="Object 10"/>
          <p:cNvGraphicFramePr>
            <a:graphicFrameLocks noChangeAspect="1"/>
          </p:cNvGraphicFramePr>
          <p:nvPr>
            <p:extLst>
              <p:ext uri="{D42A27DB-BD31-4B8C-83A1-F6EECF244321}">
                <p14:modId xmlns:p14="http://schemas.microsoft.com/office/powerpoint/2010/main" val="1945175107"/>
              </p:ext>
            </p:extLst>
          </p:nvPr>
        </p:nvGraphicFramePr>
        <p:xfrm>
          <a:off x="3276600" y="2133600"/>
          <a:ext cx="874713" cy="458788"/>
        </p:xfrm>
        <a:graphic>
          <a:graphicData uri="http://schemas.openxmlformats.org/presentationml/2006/ole">
            <mc:AlternateContent xmlns:mc="http://schemas.openxmlformats.org/markup-compatibility/2006">
              <mc:Choice xmlns:v="urn:schemas-microsoft-com:vml" Requires="v">
                <p:oleObj spid="_x0000_s187365" name="Equation" r:id="rId9" imgW="482600" imgH="254000" progId="Equation.3">
                  <p:embed/>
                </p:oleObj>
              </mc:Choice>
              <mc:Fallback>
                <p:oleObj name="Equation" r:id="rId9" imgW="482600" imgH="254000" progId="Equation.3">
                  <p:embed/>
                  <p:pic>
                    <p:nvPicPr>
                      <p:cNvPr id="0" name=""/>
                      <p:cNvPicPr>
                        <a:picLocks noChangeAspect="1" noChangeArrowheads="1"/>
                      </p:cNvPicPr>
                      <p:nvPr/>
                    </p:nvPicPr>
                    <p:blipFill>
                      <a:blip r:embed="rId10"/>
                      <a:srcRect/>
                      <a:stretch>
                        <a:fillRect/>
                      </a:stretch>
                    </p:blipFill>
                    <p:spPr bwMode="auto">
                      <a:xfrm>
                        <a:off x="3276600" y="2133600"/>
                        <a:ext cx="874713" cy="458788"/>
                      </a:xfrm>
                      <a:prstGeom prst="rect">
                        <a:avLst/>
                      </a:prstGeom>
                      <a:noFill/>
                      <a:ln>
                        <a:noFill/>
                      </a:ln>
                      <a:extLst/>
                    </p:spPr>
                  </p:pic>
                </p:oleObj>
              </mc:Fallback>
            </mc:AlternateContent>
          </a:graphicData>
        </a:graphic>
      </p:graphicFrame>
      <p:graphicFrame>
        <p:nvGraphicFramePr>
          <p:cNvPr id="20" name="Object 10"/>
          <p:cNvGraphicFramePr>
            <a:graphicFrameLocks noChangeAspect="1"/>
          </p:cNvGraphicFramePr>
          <p:nvPr>
            <p:extLst>
              <p:ext uri="{D42A27DB-BD31-4B8C-83A1-F6EECF244321}">
                <p14:modId xmlns:p14="http://schemas.microsoft.com/office/powerpoint/2010/main" val="3201027307"/>
              </p:ext>
            </p:extLst>
          </p:nvPr>
        </p:nvGraphicFramePr>
        <p:xfrm>
          <a:off x="5299075" y="3070225"/>
          <a:ext cx="712788" cy="460375"/>
        </p:xfrm>
        <a:graphic>
          <a:graphicData uri="http://schemas.openxmlformats.org/presentationml/2006/ole">
            <mc:AlternateContent xmlns:mc="http://schemas.openxmlformats.org/markup-compatibility/2006">
              <mc:Choice xmlns:v="urn:schemas-microsoft-com:vml" Requires="v">
                <p:oleObj spid="_x0000_s187366" name="Equation" r:id="rId11" imgW="393700" imgH="254000" progId="Equation.3">
                  <p:embed/>
                </p:oleObj>
              </mc:Choice>
              <mc:Fallback>
                <p:oleObj name="Equation" r:id="rId11" imgW="393700" imgH="254000" progId="Equation.3">
                  <p:embed/>
                  <p:pic>
                    <p:nvPicPr>
                      <p:cNvPr id="0" name=""/>
                      <p:cNvPicPr>
                        <a:picLocks noChangeAspect="1" noChangeArrowheads="1"/>
                      </p:cNvPicPr>
                      <p:nvPr/>
                    </p:nvPicPr>
                    <p:blipFill>
                      <a:blip r:embed="rId12"/>
                      <a:srcRect/>
                      <a:stretch>
                        <a:fillRect/>
                      </a:stretch>
                    </p:blipFill>
                    <p:spPr bwMode="auto">
                      <a:xfrm>
                        <a:off x="5299075" y="3070225"/>
                        <a:ext cx="712788" cy="460375"/>
                      </a:xfrm>
                      <a:prstGeom prst="rect">
                        <a:avLst/>
                      </a:prstGeom>
                      <a:noFill/>
                      <a:ln>
                        <a:noFill/>
                      </a:ln>
                      <a:extLst/>
                    </p:spPr>
                  </p:pic>
                </p:oleObj>
              </mc:Fallback>
            </mc:AlternateContent>
          </a:graphicData>
        </a:graphic>
      </p:graphicFrame>
      <p:graphicFrame>
        <p:nvGraphicFramePr>
          <p:cNvPr id="22" name="Object 10"/>
          <p:cNvGraphicFramePr>
            <a:graphicFrameLocks noChangeAspect="1"/>
          </p:cNvGraphicFramePr>
          <p:nvPr>
            <p:extLst>
              <p:ext uri="{D42A27DB-BD31-4B8C-83A1-F6EECF244321}">
                <p14:modId xmlns:p14="http://schemas.microsoft.com/office/powerpoint/2010/main" val="1960524767"/>
              </p:ext>
            </p:extLst>
          </p:nvPr>
        </p:nvGraphicFramePr>
        <p:xfrm>
          <a:off x="381000" y="2601913"/>
          <a:ext cx="576263" cy="482600"/>
        </p:xfrm>
        <a:graphic>
          <a:graphicData uri="http://schemas.openxmlformats.org/presentationml/2006/ole">
            <mc:AlternateContent xmlns:mc="http://schemas.openxmlformats.org/markup-compatibility/2006">
              <mc:Choice xmlns:v="urn:schemas-microsoft-com:vml" Requires="v">
                <p:oleObj spid="_x0000_s187367" name="Equation" r:id="rId13" imgW="317500" imgH="266700" progId="Equation.3">
                  <p:embed/>
                </p:oleObj>
              </mc:Choice>
              <mc:Fallback>
                <p:oleObj name="Equation" r:id="rId13" imgW="317500" imgH="266700" progId="Equation.3">
                  <p:embed/>
                  <p:pic>
                    <p:nvPicPr>
                      <p:cNvPr id="0" name=""/>
                      <p:cNvPicPr>
                        <a:picLocks noChangeAspect="1" noChangeArrowheads="1"/>
                      </p:cNvPicPr>
                      <p:nvPr/>
                    </p:nvPicPr>
                    <p:blipFill>
                      <a:blip r:embed="rId14"/>
                      <a:srcRect/>
                      <a:stretch>
                        <a:fillRect/>
                      </a:stretch>
                    </p:blipFill>
                    <p:spPr bwMode="auto">
                      <a:xfrm>
                        <a:off x="381000" y="2601913"/>
                        <a:ext cx="576263" cy="482600"/>
                      </a:xfrm>
                      <a:prstGeom prst="rect">
                        <a:avLst/>
                      </a:prstGeom>
                      <a:noFill/>
                      <a:ln>
                        <a:noFill/>
                      </a:ln>
                      <a:extLst/>
                    </p:spPr>
                  </p:pic>
                </p:oleObj>
              </mc:Fallback>
            </mc:AlternateContent>
          </a:graphicData>
        </a:graphic>
      </p:graphicFrame>
      <p:graphicFrame>
        <p:nvGraphicFramePr>
          <p:cNvPr id="23" name="Object 10"/>
          <p:cNvGraphicFramePr>
            <a:graphicFrameLocks noChangeAspect="1"/>
          </p:cNvGraphicFramePr>
          <p:nvPr>
            <p:extLst>
              <p:ext uri="{D42A27DB-BD31-4B8C-83A1-F6EECF244321}">
                <p14:modId xmlns:p14="http://schemas.microsoft.com/office/powerpoint/2010/main" val="1871188068"/>
              </p:ext>
            </p:extLst>
          </p:nvPr>
        </p:nvGraphicFramePr>
        <p:xfrm>
          <a:off x="381000" y="3048000"/>
          <a:ext cx="668338" cy="504825"/>
        </p:xfrm>
        <a:graphic>
          <a:graphicData uri="http://schemas.openxmlformats.org/presentationml/2006/ole">
            <mc:AlternateContent xmlns:mc="http://schemas.openxmlformats.org/markup-compatibility/2006">
              <mc:Choice xmlns:v="urn:schemas-microsoft-com:vml" Requires="v">
                <p:oleObj spid="_x0000_s187368" name="Equation" r:id="rId15" imgW="368300" imgH="279400" progId="Equation.3">
                  <p:embed/>
                </p:oleObj>
              </mc:Choice>
              <mc:Fallback>
                <p:oleObj name="Equation" r:id="rId15" imgW="368300" imgH="279400" progId="Equation.3">
                  <p:embed/>
                  <p:pic>
                    <p:nvPicPr>
                      <p:cNvPr id="0" name=""/>
                      <p:cNvPicPr>
                        <a:picLocks noChangeAspect="1" noChangeArrowheads="1"/>
                      </p:cNvPicPr>
                      <p:nvPr/>
                    </p:nvPicPr>
                    <p:blipFill>
                      <a:blip r:embed="rId16"/>
                      <a:srcRect/>
                      <a:stretch>
                        <a:fillRect/>
                      </a:stretch>
                    </p:blipFill>
                    <p:spPr bwMode="auto">
                      <a:xfrm>
                        <a:off x="381000" y="3048000"/>
                        <a:ext cx="668338" cy="504825"/>
                      </a:xfrm>
                      <a:prstGeom prst="rect">
                        <a:avLst/>
                      </a:prstGeom>
                      <a:noFill/>
                      <a:ln>
                        <a:noFill/>
                      </a:ln>
                      <a:extLst/>
                    </p:spPr>
                  </p:pic>
                </p:oleObj>
              </mc:Fallback>
            </mc:AlternateContent>
          </a:graphicData>
        </a:graphic>
      </p:graphicFrame>
      <p:graphicFrame>
        <p:nvGraphicFramePr>
          <p:cNvPr id="18" name="Content Placeholder 5"/>
          <p:cNvGraphicFramePr>
            <a:graphicFrameLocks noGrp="1"/>
          </p:cNvGraphicFramePr>
          <p:nvPr>
            <p:ph sz="half" idx="1"/>
            <p:extLst>
              <p:ext uri="{D42A27DB-BD31-4B8C-83A1-F6EECF244321}">
                <p14:modId xmlns:p14="http://schemas.microsoft.com/office/powerpoint/2010/main" val="526814319"/>
              </p:ext>
            </p:extLst>
          </p:nvPr>
        </p:nvGraphicFramePr>
        <p:xfrm>
          <a:off x="228600" y="4114800"/>
          <a:ext cx="8382000" cy="1254316"/>
        </p:xfrm>
        <a:graphic>
          <a:graphicData uri="http://schemas.openxmlformats.org/drawingml/2006/table">
            <a:tbl>
              <a:tblPr firstRow="1" bandRow="1">
                <a:tableStyleId>{5C22544A-7EE6-4342-B048-85BDC9FD1C3A}</a:tableStyleId>
              </a:tblPr>
              <a:tblGrid>
                <a:gridCol w="914400"/>
                <a:gridCol w="1600200"/>
                <a:gridCol w="2057400"/>
                <a:gridCol w="1676400"/>
                <a:gridCol w="2133600"/>
              </a:tblGrid>
              <a:tr h="280287">
                <a:tc>
                  <a:txBody>
                    <a:bodyPr/>
                    <a:lstStyle/>
                    <a:p>
                      <a:r>
                        <a:rPr lang="en-US" dirty="0" smtClean="0">
                          <a:solidFill>
                            <a:schemeClr val="tx1"/>
                          </a:solidFill>
                        </a:rPr>
                        <a:t>factor</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4">
                  <a:txBody>
                    <a:bodyPr/>
                    <a:lstStyle/>
                    <a:p>
                      <a:pPr algn="ctr"/>
                      <a:r>
                        <a:rPr lang="en-US" dirty="0" smtClean="0">
                          <a:solidFill>
                            <a:schemeClr val="tx1"/>
                          </a:solidFill>
                        </a:rPr>
                        <a:t>QUARK</a:t>
                      </a:r>
                      <a:r>
                        <a:rPr lang="en-US" baseline="0" dirty="0" smtClean="0">
                          <a:solidFill>
                            <a:schemeClr val="tx1"/>
                          </a:solidFill>
                        </a:rPr>
                        <a:t> </a:t>
                      </a:r>
                      <a:r>
                        <a:rPr lang="en-US" dirty="0" smtClean="0">
                          <a:solidFill>
                            <a:schemeClr val="tx1"/>
                          </a:solidFill>
                        </a:rPr>
                        <a:t>TMD PFFs RANK SPIN ½ HADRON</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dirty="0"/>
                    </a:p>
                  </a:txBody>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3</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r>
              <a:tr h="444278">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graphicFrame>
        <p:nvGraphicFramePr>
          <p:cNvPr id="19" name="Object 10"/>
          <p:cNvGraphicFramePr>
            <a:graphicFrameLocks noChangeAspect="1"/>
          </p:cNvGraphicFramePr>
          <p:nvPr>
            <p:extLst>
              <p:ext uri="{D42A27DB-BD31-4B8C-83A1-F6EECF244321}">
                <p14:modId xmlns:p14="http://schemas.microsoft.com/office/powerpoint/2010/main" val="1508059131"/>
              </p:ext>
            </p:extLst>
          </p:nvPr>
        </p:nvGraphicFramePr>
        <p:xfrm>
          <a:off x="5308600" y="4887913"/>
          <a:ext cx="484188" cy="458787"/>
        </p:xfrm>
        <a:graphic>
          <a:graphicData uri="http://schemas.openxmlformats.org/presentationml/2006/ole">
            <mc:AlternateContent xmlns:mc="http://schemas.openxmlformats.org/markup-compatibility/2006">
              <mc:Choice xmlns:v="urn:schemas-microsoft-com:vml" Requires="v">
                <p:oleObj spid="_x0000_s187369" name="Equation" r:id="rId17" imgW="266700" imgH="254000" progId="Equation.3">
                  <p:embed/>
                </p:oleObj>
              </mc:Choice>
              <mc:Fallback>
                <p:oleObj name="Equation" r:id="rId17" imgW="266700" imgH="254000" progId="Equation.3">
                  <p:embed/>
                  <p:pic>
                    <p:nvPicPr>
                      <p:cNvPr id="0" name=""/>
                      <p:cNvPicPr>
                        <a:picLocks noChangeAspect="1" noChangeArrowheads="1"/>
                      </p:cNvPicPr>
                      <p:nvPr/>
                    </p:nvPicPr>
                    <p:blipFill>
                      <a:blip r:embed="rId18"/>
                      <a:srcRect/>
                      <a:stretch>
                        <a:fillRect/>
                      </a:stretch>
                    </p:blipFill>
                    <p:spPr bwMode="auto">
                      <a:xfrm>
                        <a:off x="5308600" y="4887913"/>
                        <a:ext cx="484188" cy="458787"/>
                      </a:xfrm>
                      <a:prstGeom prst="rect">
                        <a:avLst/>
                      </a:prstGeom>
                      <a:noFill/>
                      <a:ln>
                        <a:noFill/>
                      </a:ln>
                      <a:extLst/>
                    </p:spPr>
                  </p:pic>
                </p:oleObj>
              </mc:Fallback>
            </mc:AlternateContent>
          </a:graphicData>
        </a:graphic>
      </p:graphicFrame>
      <p:graphicFrame>
        <p:nvGraphicFramePr>
          <p:cNvPr id="24" name="Object 10"/>
          <p:cNvGraphicFramePr>
            <a:graphicFrameLocks noChangeAspect="1"/>
          </p:cNvGraphicFramePr>
          <p:nvPr>
            <p:extLst>
              <p:ext uri="{D42A27DB-BD31-4B8C-83A1-F6EECF244321}">
                <p14:modId xmlns:p14="http://schemas.microsoft.com/office/powerpoint/2010/main" val="2406047112"/>
              </p:ext>
            </p:extLst>
          </p:nvPr>
        </p:nvGraphicFramePr>
        <p:xfrm>
          <a:off x="1431925" y="4887913"/>
          <a:ext cx="1220788" cy="436562"/>
        </p:xfrm>
        <a:graphic>
          <a:graphicData uri="http://schemas.openxmlformats.org/presentationml/2006/ole">
            <mc:AlternateContent xmlns:mc="http://schemas.openxmlformats.org/markup-compatibility/2006">
              <mc:Choice xmlns:v="urn:schemas-microsoft-com:vml" Requires="v">
                <p:oleObj spid="_x0000_s187370" name="Equation" r:id="rId19" imgW="673100" imgH="241300" progId="Equation.3">
                  <p:embed/>
                </p:oleObj>
              </mc:Choice>
              <mc:Fallback>
                <p:oleObj name="Equation" r:id="rId19" imgW="673100" imgH="241300" progId="Equation.3">
                  <p:embed/>
                  <p:pic>
                    <p:nvPicPr>
                      <p:cNvPr id="0" name=""/>
                      <p:cNvPicPr>
                        <a:picLocks noChangeAspect="1" noChangeArrowheads="1"/>
                      </p:cNvPicPr>
                      <p:nvPr/>
                    </p:nvPicPr>
                    <p:blipFill>
                      <a:blip r:embed="rId20"/>
                      <a:srcRect/>
                      <a:stretch>
                        <a:fillRect/>
                      </a:stretch>
                    </p:blipFill>
                    <p:spPr bwMode="auto">
                      <a:xfrm>
                        <a:off x="1431925" y="4887913"/>
                        <a:ext cx="1220788" cy="436562"/>
                      </a:xfrm>
                      <a:prstGeom prst="rect">
                        <a:avLst/>
                      </a:prstGeom>
                      <a:noFill/>
                      <a:ln>
                        <a:noFill/>
                      </a:ln>
                      <a:extLst/>
                    </p:spPr>
                  </p:pic>
                </p:oleObj>
              </mc:Fallback>
            </mc:AlternateContent>
          </a:graphicData>
        </a:graphic>
      </p:graphicFrame>
      <p:graphicFrame>
        <p:nvGraphicFramePr>
          <p:cNvPr id="25" name="Object 10"/>
          <p:cNvGraphicFramePr>
            <a:graphicFrameLocks noChangeAspect="1"/>
          </p:cNvGraphicFramePr>
          <p:nvPr>
            <p:extLst>
              <p:ext uri="{D42A27DB-BD31-4B8C-83A1-F6EECF244321}">
                <p14:modId xmlns:p14="http://schemas.microsoft.com/office/powerpoint/2010/main" val="3996128685"/>
              </p:ext>
            </p:extLst>
          </p:nvPr>
        </p:nvGraphicFramePr>
        <p:xfrm>
          <a:off x="2770188" y="4876800"/>
          <a:ext cx="1885950" cy="458788"/>
        </p:xfrm>
        <a:graphic>
          <a:graphicData uri="http://schemas.openxmlformats.org/presentationml/2006/ole">
            <mc:AlternateContent xmlns:mc="http://schemas.openxmlformats.org/markup-compatibility/2006">
              <mc:Choice xmlns:v="urn:schemas-microsoft-com:vml" Requires="v">
                <p:oleObj spid="_x0000_s187371" name="Equation" r:id="rId21" imgW="1041400" imgH="254000" progId="Equation.3">
                  <p:embed/>
                </p:oleObj>
              </mc:Choice>
              <mc:Fallback>
                <p:oleObj name="Equation" r:id="rId21" imgW="1041400" imgH="254000" progId="Equation.3">
                  <p:embed/>
                  <p:pic>
                    <p:nvPicPr>
                      <p:cNvPr id="0" name=""/>
                      <p:cNvPicPr>
                        <a:picLocks noChangeAspect="1" noChangeArrowheads="1"/>
                      </p:cNvPicPr>
                      <p:nvPr/>
                    </p:nvPicPr>
                    <p:blipFill>
                      <a:blip r:embed="rId22"/>
                      <a:srcRect/>
                      <a:stretch>
                        <a:fillRect/>
                      </a:stretch>
                    </p:blipFill>
                    <p:spPr bwMode="auto">
                      <a:xfrm>
                        <a:off x="2770188" y="4876800"/>
                        <a:ext cx="1885950" cy="458788"/>
                      </a:xfrm>
                      <a:prstGeom prst="rect">
                        <a:avLst/>
                      </a:prstGeom>
                      <a:noFill/>
                      <a:ln>
                        <a:noFill/>
                      </a:ln>
                      <a:extLst/>
                    </p:spPr>
                  </p:pic>
                </p:oleObj>
              </mc:Fallback>
            </mc:AlternateContent>
          </a:graphicData>
        </a:graphic>
      </p:graphicFrame>
      <p:sp>
        <p:nvSpPr>
          <p:cNvPr id="17" name="TextBox 16"/>
          <p:cNvSpPr txBox="1"/>
          <p:nvPr/>
        </p:nvSpPr>
        <p:spPr>
          <a:xfrm>
            <a:off x="4876800" y="5638800"/>
            <a:ext cx="3213665" cy="369332"/>
          </a:xfrm>
          <a:prstGeom prst="rect">
            <a:avLst/>
          </a:prstGeom>
          <a:noFill/>
        </p:spPr>
        <p:txBody>
          <a:bodyPr wrap="none" rtlCol="0">
            <a:spAutoFit/>
          </a:bodyPr>
          <a:lstStyle/>
          <a:p>
            <a:r>
              <a:rPr lang="en-US" dirty="0" smtClean="0"/>
              <a:t>Just a single ‘</a:t>
            </a:r>
            <a:r>
              <a:rPr lang="en-US" dirty="0" err="1" smtClean="0"/>
              <a:t>pretzelocity</a:t>
            </a:r>
            <a:r>
              <a:rPr lang="en-US" dirty="0" smtClean="0"/>
              <a:t>’ PFF</a:t>
            </a:r>
            <a:endParaRPr lang="en-US" dirty="0"/>
          </a:p>
        </p:txBody>
      </p:sp>
      <p:graphicFrame>
        <p:nvGraphicFramePr>
          <p:cNvPr id="21" name="Object 10"/>
          <p:cNvGraphicFramePr>
            <a:graphicFrameLocks noChangeAspect="1"/>
          </p:cNvGraphicFramePr>
          <p:nvPr>
            <p:extLst>
              <p:ext uri="{D42A27DB-BD31-4B8C-83A1-F6EECF244321}">
                <p14:modId xmlns:p14="http://schemas.microsoft.com/office/powerpoint/2010/main" val="3409217501"/>
              </p:ext>
            </p:extLst>
          </p:nvPr>
        </p:nvGraphicFramePr>
        <p:xfrm>
          <a:off x="1592263" y="3048000"/>
          <a:ext cx="876300" cy="460375"/>
        </p:xfrm>
        <a:graphic>
          <a:graphicData uri="http://schemas.openxmlformats.org/presentationml/2006/ole">
            <mc:AlternateContent xmlns:mc="http://schemas.openxmlformats.org/markup-compatibility/2006">
              <mc:Choice xmlns:v="urn:schemas-microsoft-com:vml" Requires="v">
                <p:oleObj spid="_x0000_s187372" name="Equation" r:id="rId23" imgW="482600" imgH="254000" progId="Equation.3">
                  <p:embed/>
                </p:oleObj>
              </mc:Choice>
              <mc:Fallback>
                <p:oleObj name="Equation" r:id="rId23" imgW="482600" imgH="254000" progId="Equation.3">
                  <p:embed/>
                  <p:pic>
                    <p:nvPicPr>
                      <p:cNvPr id="0" name=""/>
                      <p:cNvPicPr>
                        <a:picLocks noChangeAspect="1" noChangeArrowheads="1"/>
                      </p:cNvPicPr>
                      <p:nvPr/>
                    </p:nvPicPr>
                    <p:blipFill>
                      <a:blip r:embed="rId24"/>
                      <a:srcRect/>
                      <a:stretch>
                        <a:fillRect/>
                      </a:stretch>
                    </p:blipFill>
                    <p:spPr bwMode="auto">
                      <a:xfrm>
                        <a:off x="1592263" y="3048000"/>
                        <a:ext cx="876300" cy="460375"/>
                      </a:xfrm>
                      <a:prstGeom prst="rect">
                        <a:avLst/>
                      </a:prstGeom>
                      <a:noFill/>
                      <a:ln>
                        <a:noFill/>
                      </a:ln>
                      <a:extLst/>
                    </p:spPr>
                  </p:pic>
                </p:oleObj>
              </mc:Fallback>
            </mc:AlternateContent>
          </a:graphicData>
        </a:graphic>
      </p:graphicFrame>
      <p:sp>
        <p:nvSpPr>
          <p:cNvPr id="3" name="TextBox 2"/>
          <p:cNvSpPr txBox="1"/>
          <p:nvPr/>
        </p:nvSpPr>
        <p:spPr>
          <a:xfrm>
            <a:off x="609600" y="6172200"/>
            <a:ext cx="4013013" cy="369332"/>
          </a:xfrm>
          <a:prstGeom prst="rect">
            <a:avLst/>
          </a:prstGeom>
          <a:noFill/>
        </p:spPr>
        <p:txBody>
          <a:bodyPr wrap="none" rtlCol="0">
            <a:spAutoFit/>
          </a:bodyPr>
          <a:lstStyle/>
          <a:p>
            <a:r>
              <a:rPr lang="en-US" dirty="0" smtClean="0"/>
              <a:t>Process-dependent broadening for h1</a:t>
            </a:r>
            <a:endParaRPr lang="en-US" dirty="0"/>
          </a:p>
        </p:txBody>
      </p:sp>
    </p:spTree>
    <p:extLst>
      <p:ext uri="{BB962C8B-B14F-4D97-AF65-F5344CB8AC3E}">
        <p14:creationId xmlns:p14="http://schemas.microsoft.com/office/powerpoint/2010/main" val="34648311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ontent Placeholder 5"/>
          <p:cNvGraphicFramePr>
            <a:graphicFrameLocks noGrp="1"/>
          </p:cNvGraphicFramePr>
          <p:nvPr>
            <p:ph sz="half" idx="1"/>
            <p:extLst>
              <p:ext uri="{D42A27DB-BD31-4B8C-83A1-F6EECF244321}">
                <p14:modId xmlns:p14="http://schemas.microsoft.com/office/powerpoint/2010/main" val="4165064956"/>
              </p:ext>
            </p:extLst>
          </p:nvPr>
        </p:nvGraphicFramePr>
        <p:xfrm>
          <a:off x="228600" y="1371600"/>
          <a:ext cx="8382000" cy="2587150"/>
        </p:xfrm>
        <a:graphic>
          <a:graphicData uri="http://schemas.openxmlformats.org/drawingml/2006/table">
            <a:tbl>
              <a:tblPr firstRow="1" bandRow="1">
                <a:tableStyleId>{5C22544A-7EE6-4342-B048-85BDC9FD1C3A}</a:tableStyleId>
              </a:tblPr>
              <a:tblGrid>
                <a:gridCol w="914400"/>
                <a:gridCol w="1600200"/>
                <a:gridCol w="1752600"/>
                <a:gridCol w="1981200"/>
                <a:gridCol w="2133600"/>
              </a:tblGrid>
              <a:tr h="280287">
                <a:tc>
                  <a:txBody>
                    <a:bodyPr/>
                    <a:lstStyle/>
                    <a:p>
                      <a:r>
                        <a:rPr lang="en-US" dirty="0" smtClean="0">
                          <a:solidFill>
                            <a:schemeClr val="tx1"/>
                          </a:solidFill>
                        </a:rPr>
                        <a:t>factor</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4">
                  <a:txBody>
                    <a:bodyPr/>
                    <a:lstStyle/>
                    <a:p>
                      <a:pPr algn="ctr"/>
                      <a:r>
                        <a:rPr lang="en-US" dirty="0" smtClean="0">
                          <a:solidFill>
                            <a:schemeClr val="tx1"/>
                          </a:solidFill>
                        </a:rPr>
                        <a:t>GLUON TMD PDF RANK UNPOLARIZED</a:t>
                      </a:r>
                      <a:r>
                        <a:rPr lang="en-US" baseline="0" dirty="0" smtClean="0">
                          <a:solidFill>
                            <a:schemeClr val="tx1"/>
                          </a:solidFill>
                        </a:rPr>
                        <a:t> HADRON</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dirty="0"/>
                    </a:p>
                  </a:txBody>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3</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r>
              <a:tr h="444278">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r>
            </a:tbl>
          </a:graphicData>
        </a:graphic>
      </p:graphicFrame>
      <p:sp>
        <p:nvSpPr>
          <p:cNvPr id="2" name="Title 1"/>
          <p:cNvSpPr>
            <a:spLocks noGrp="1"/>
          </p:cNvSpPr>
          <p:nvPr>
            <p:ph type="title"/>
          </p:nvPr>
        </p:nvSpPr>
        <p:spPr/>
        <p:txBody>
          <a:bodyPr/>
          <a:lstStyle/>
          <a:p>
            <a:r>
              <a:rPr lang="en-US" dirty="0"/>
              <a:t>Classifying Gluon </a:t>
            </a:r>
            <a:r>
              <a:rPr lang="en-US" dirty="0" smtClean="0"/>
              <a:t>TMDs</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2441723714"/>
              </p:ext>
            </p:extLst>
          </p:nvPr>
        </p:nvGraphicFramePr>
        <p:xfrm>
          <a:off x="228600" y="4114800"/>
          <a:ext cx="8382000" cy="2587150"/>
        </p:xfrm>
        <a:graphic>
          <a:graphicData uri="http://schemas.openxmlformats.org/drawingml/2006/table">
            <a:tbl>
              <a:tblPr firstRow="1" bandRow="1">
                <a:tableStyleId>{5C22544A-7EE6-4342-B048-85BDC9FD1C3A}</a:tableStyleId>
              </a:tblPr>
              <a:tblGrid>
                <a:gridCol w="914400"/>
                <a:gridCol w="1600200"/>
                <a:gridCol w="1752600"/>
                <a:gridCol w="1981200"/>
                <a:gridCol w="2133600"/>
              </a:tblGrid>
              <a:tr h="280287">
                <a:tc>
                  <a:txBody>
                    <a:bodyPr/>
                    <a:lstStyle/>
                    <a:p>
                      <a:r>
                        <a:rPr lang="en-US" dirty="0" smtClean="0">
                          <a:solidFill>
                            <a:schemeClr val="tx1"/>
                          </a:solidFill>
                        </a:rPr>
                        <a:t>factor</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4">
                  <a:txBody>
                    <a:bodyPr/>
                    <a:lstStyle/>
                    <a:p>
                      <a:pPr algn="ctr"/>
                      <a:r>
                        <a:rPr lang="en-US" baseline="0" dirty="0" smtClean="0">
                          <a:solidFill>
                            <a:schemeClr val="tx1"/>
                          </a:solidFill>
                        </a:rPr>
                        <a:t>GLUON </a:t>
                      </a:r>
                      <a:r>
                        <a:rPr lang="en-US" dirty="0" smtClean="0">
                          <a:solidFill>
                            <a:schemeClr val="tx1"/>
                          </a:solidFill>
                        </a:rPr>
                        <a:t>TMD PDF RANK SPIN ½ HADRON</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dirty="0"/>
                    </a:p>
                  </a:txBody>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3</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r>
              <a:tr h="444278">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r>
            </a:tbl>
          </a:graphicData>
        </a:graphic>
      </p:graphicFrame>
      <p:sp>
        <p:nvSpPr>
          <p:cNvPr id="5" name="Slide Number Placeholder 4"/>
          <p:cNvSpPr>
            <a:spLocks noGrp="1"/>
          </p:cNvSpPr>
          <p:nvPr>
            <p:ph type="sldNum" sz="quarter" idx="12"/>
          </p:nvPr>
        </p:nvSpPr>
        <p:spPr>
          <a:xfrm>
            <a:off x="6781800" y="6487978"/>
            <a:ext cx="2133600" cy="381000"/>
          </a:xfrm>
        </p:spPr>
        <p:txBody>
          <a:bodyPr/>
          <a:lstStyle/>
          <a:p>
            <a:pPr>
              <a:defRPr/>
            </a:pPr>
            <a:fld id="{60919974-E1AF-7D49-91E5-B74D28A366AF}" type="slidenum">
              <a:rPr lang="en-US" smtClean="0"/>
              <a:pPr>
                <a:defRPr/>
              </a:pPr>
              <a:t>74</a:t>
            </a:fld>
            <a:endParaRPr lang="en-US" dirty="0"/>
          </a:p>
        </p:txBody>
      </p:sp>
      <p:graphicFrame>
        <p:nvGraphicFramePr>
          <p:cNvPr id="12" name="Object 10"/>
          <p:cNvGraphicFramePr>
            <a:graphicFrameLocks noChangeAspect="1"/>
          </p:cNvGraphicFramePr>
          <p:nvPr>
            <p:extLst>
              <p:ext uri="{D42A27DB-BD31-4B8C-83A1-F6EECF244321}">
                <p14:modId xmlns:p14="http://schemas.microsoft.com/office/powerpoint/2010/main" val="4183947392"/>
              </p:ext>
            </p:extLst>
          </p:nvPr>
        </p:nvGraphicFramePr>
        <p:xfrm>
          <a:off x="3013075" y="5334000"/>
          <a:ext cx="1357313" cy="460375"/>
        </p:xfrm>
        <a:graphic>
          <a:graphicData uri="http://schemas.openxmlformats.org/presentationml/2006/ole">
            <mc:AlternateContent xmlns:mc="http://schemas.openxmlformats.org/markup-compatibility/2006">
              <mc:Choice xmlns:v="urn:schemas-microsoft-com:vml" Requires="v">
                <p:oleObj spid="_x0000_s238945" name="Equation" r:id="rId3" imgW="749300" imgH="254000" progId="Equation.3">
                  <p:embed/>
                </p:oleObj>
              </mc:Choice>
              <mc:Fallback>
                <p:oleObj name="Equation" r:id="rId3" imgW="749300" imgH="254000" progId="Equation.3">
                  <p:embed/>
                  <p:pic>
                    <p:nvPicPr>
                      <p:cNvPr id="0" name=""/>
                      <p:cNvPicPr>
                        <a:picLocks noChangeAspect="1" noChangeArrowheads="1"/>
                      </p:cNvPicPr>
                      <p:nvPr/>
                    </p:nvPicPr>
                    <p:blipFill>
                      <a:blip r:embed="rId4"/>
                      <a:srcRect/>
                      <a:stretch>
                        <a:fillRect/>
                      </a:stretch>
                    </p:blipFill>
                    <p:spPr bwMode="auto">
                      <a:xfrm>
                        <a:off x="3013075" y="5334000"/>
                        <a:ext cx="1357313" cy="460375"/>
                      </a:xfrm>
                      <a:prstGeom prst="rect">
                        <a:avLst/>
                      </a:prstGeom>
                      <a:noFill/>
                      <a:ln>
                        <a:noFill/>
                      </a:ln>
                      <a:extLst/>
                    </p:spPr>
                  </p:pic>
                </p:oleObj>
              </mc:Fallback>
            </mc:AlternateContent>
          </a:graphicData>
        </a:graphic>
      </p:graphicFrame>
      <p:graphicFrame>
        <p:nvGraphicFramePr>
          <p:cNvPr id="13" name="Object 10"/>
          <p:cNvGraphicFramePr>
            <a:graphicFrameLocks noChangeAspect="1"/>
          </p:cNvGraphicFramePr>
          <p:nvPr>
            <p:extLst>
              <p:ext uri="{D42A27DB-BD31-4B8C-83A1-F6EECF244321}">
                <p14:modId xmlns:p14="http://schemas.microsoft.com/office/powerpoint/2010/main" val="1083570704"/>
              </p:ext>
            </p:extLst>
          </p:nvPr>
        </p:nvGraphicFramePr>
        <p:xfrm>
          <a:off x="1708150" y="4887913"/>
          <a:ext cx="666750" cy="436562"/>
        </p:xfrm>
        <a:graphic>
          <a:graphicData uri="http://schemas.openxmlformats.org/presentationml/2006/ole">
            <mc:AlternateContent xmlns:mc="http://schemas.openxmlformats.org/markup-compatibility/2006">
              <mc:Choice xmlns:v="urn:schemas-microsoft-com:vml" Requires="v">
                <p:oleObj spid="_x0000_s238946" name="Equation" r:id="rId5" imgW="368300" imgH="241300" progId="Equation.3">
                  <p:embed/>
                </p:oleObj>
              </mc:Choice>
              <mc:Fallback>
                <p:oleObj name="Equation" r:id="rId5" imgW="368300" imgH="241300" progId="Equation.3">
                  <p:embed/>
                  <p:pic>
                    <p:nvPicPr>
                      <p:cNvPr id="0" name=""/>
                      <p:cNvPicPr>
                        <a:picLocks noChangeAspect="1" noChangeArrowheads="1"/>
                      </p:cNvPicPr>
                      <p:nvPr/>
                    </p:nvPicPr>
                    <p:blipFill>
                      <a:blip r:embed="rId6"/>
                      <a:srcRect/>
                      <a:stretch>
                        <a:fillRect/>
                      </a:stretch>
                    </p:blipFill>
                    <p:spPr bwMode="auto">
                      <a:xfrm>
                        <a:off x="1708150" y="4887913"/>
                        <a:ext cx="666750" cy="436562"/>
                      </a:xfrm>
                      <a:prstGeom prst="rect">
                        <a:avLst/>
                      </a:prstGeom>
                      <a:noFill/>
                      <a:ln>
                        <a:noFill/>
                      </a:ln>
                      <a:extLst/>
                    </p:spPr>
                  </p:pic>
                </p:oleObj>
              </mc:Fallback>
            </mc:AlternateContent>
          </a:graphicData>
        </a:graphic>
      </p:graphicFrame>
      <p:graphicFrame>
        <p:nvGraphicFramePr>
          <p:cNvPr id="16" name="Object 10"/>
          <p:cNvGraphicFramePr>
            <a:graphicFrameLocks noChangeAspect="1"/>
          </p:cNvGraphicFramePr>
          <p:nvPr>
            <p:extLst>
              <p:ext uri="{D42A27DB-BD31-4B8C-83A1-F6EECF244321}">
                <p14:modId xmlns:p14="http://schemas.microsoft.com/office/powerpoint/2010/main" val="2987366632"/>
              </p:ext>
            </p:extLst>
          </p:nvPr>
        </p:nvGraphicFramePr>
        <p:xfrm>
          <a:off x="3506788" y="4887913"/>
          <a:ext cx="414337" cy="436562"/>
        </p:xfrm>
        <a:graphic>
          <a:graphicData uri="http://schemas.openxmlformats.org/presentationml/2006/ole">
            <mc:AlternateContent xmlns:mc="http://schemas.openxmlformats.org/markup-compatibility/2006">
              <mc:Choice xmlns:v="urn:schemas-microsoft-com:vml" Requires="v">
                <p:oleObj spid="_x0000_s238947" name="Equation" r:id="rId7" imgW="228600" imgH="241300" progId="Equation.3">
                  <p:embed/>
                </p:oleObj>
              </mc:Choice>
              <mc:Fallback>
                <p:oleObj name="Equation" r:id="rId7" imgW="228600" imgH="241300" progId="Equation.3">
                  <p:embed/>
                  <p:pic>
                    <p:nvPicPr>
                      <p:cNvPr id="0" name=""/>
                      <p:cNvPicPr>
                        <a:picLocks noChangeAspect="1" noChangeArrowheads="1"/>
                      </p:cNvPicPr>
                      <p:nvPr/>
                    </p:nvPicPr>
                    <p:blipFill>
                      <a:blip r:embed="rId8"/>
                      <a:srcRect/>
                      <a:stretch>
                        <a:fillRect/>
                      </a:stretch>
                    </p:blipFill>
                    <p:spPr bwMode="auto">
                      <a:xfrm>
                        <a:off x="3506788" y="4887913"/>
                        <a:ext cx="414337" cy="436562"/>
                      </a:xfrm>
                      <a:prstGeom prst="rect">
                        <a:avLst/>
                      </a:prstGeom>
                      <a:noFill/>
                      <a:ln>
                        <a:noFill/>
                      </a:ln>
                      <a:extLst/>
                    </p:spPr>
                  </p:pic>
                </p:oleObj>
              </mc:Fallback>
            </mc:AlternateContent>
          </a:graphicData>
        </a:graphic>
      </p:graphicFrame>
      <p:graphicFrame>
        <p:nvGraphicFramePr>
          <p:cNvPr id="20" name="Object 10"/>
          <p:cNvGraphicFramePr>
            <a:graphicFrameLocks noChangeAspect="1"/>
          </p:cNvGraphicFramePr>
          <p:nvPr>
            <p:extLst>
              <p:ext uri="{D42A27DB-BD31-4B8C-83A1-F6EECF244321}">
                <p14:modId xmlns:p14="http://schemas.microsoft.com/office/powerpoint/2010/main" val="1466609578"/>
              </p:ext>
            </p:extLst>
          </p:nvPr>
        </p:nvGraphicFramePr>
        <p:xfrm>
          <a:off x="5181600" y="5791200"/>
          <a:ext cx="644525" cy="460375"/>
        </p:xfrm>
        <a:graphic>
          <a:graphicData uri="http://schemas.openxmlformats.org/presentationml/2006/ole">
            <mc:AlternateContent xmlns:mc="http://schemas.openxmlformats.org/markup-compatibility/2006">
              <mc:Choice xmlns:v="urn:schemas-microsoft-com:vml" Requires="v">
                <p:oleObj spid="_x0000_s238948" name="Equation" r:id="rId9" imgW="355600" imgH="254000" progId="Equation.3">
                  <p:embed/>
                </p:oleObj>
              </mc:Choice>
              <mc:Fallback>
                <p:oleObj name="Equation" r:id="rId9" imgW="355600" imgH="254000" progId="Equation.3">
                  <p:embed/>
                  <p:pic>
                    <p:nvPicPr>
                      <p:cNvPr id="0" name=""/>
                      <p:cNvPicPr>
                        <a:picLocks noChangeAspect="1" noChangeArrowheads="1"/>
                      </p:cNvPicPr>
                      <p:nvPr/>
                    </p:nvPicPr>
                    <p:blipFill>
                      <a:blip r:embed="rId10"/>
                      <a:srcRect/>
                      <a:stretch>
                        <a:fillRect/>
                      </a:stretch>
                    </p:blipFill>
                    <p:spPr bwMode="auto">
                      <a:xfrm>
                        <a:off x="5181600" y="5791200"/>
                        <a:ext cx="644525" cy="460375"/>
                      </a:xfrm>
                      <a:prstGeom prst="rect">
                        <a:avLst/>
                      </a:prstGeom>
                      <a:noFill/>
                      <a:ln>
                        <a:noFill/>
                      </a:ln>
                      <a:extLst/>
                    </p:spPr>
                  </p:pic>
                </p:oleObj>
              </mc:Fallback>
            </mc:AlternateContent>
          </a:graphicData>
        </a:graphic>
      </p:graphicFrame>
      <p:graphicFrame>
        <p:nvGraphicFramePr>
          <p:cNvPr id="22" name="Object 10"/>
          <p:cNvGraphicFramePr>
            <a:graphicFrameLocks noChangeAspect="1"/>
          </p:cNvGraphicFramePr>
          <p:nvPr>
            <p:extLst>
              <p:ext uri="{D42A27DB-BD31-4B8C-83A1-F6EECF244321}">
                <p14:modId xmlns:p14="http://schemas.microsoft.com/office/powerpoint/2010/main" val="4199227752"/>
              </p:ext>
            </p:extLst>
          </p:nvPr>
        </p:nvGraphicFramePr>
        <p:xfrm>
          <a:off x="381000" y="5334000"/>
          <a:ext cx="576263" cy="506413"/>
        </p:xfrm>
        <a:graphic>
          <a:graphicData uri="http://schemas.openxmlformats.org/presentationml/2006/ole">
            <mc:AlternateContent xmlns:mc="http://schemas.openxmlformats.org/markup-compatibility/2006">
              <mc:Choice xmlns:v="urn:schemas-microsoft-com:vml" Requires="v">
                <p:oleObj spid="_x0000_s238949" name="Equation" r:id="rId11" imgW="317500" imgH="279400" progId="Equation.3">
                  <p:embed/>
                </p:oleObj>
              </mc:Choice>
              <mc:Fallback>
                <p:oleObj name="Equation" r:id="rId11" imgW="317500" imgH="279400" progId="Equation.3">
                  <p:embed/>
                  <p:pic>
                    <p:nvPicPr>
                      <p:cNvPr id="0" name=""/>
                      <p:cNvPicPr>
                        <a:picLocks noChangeAspect="1" noChangeArrowheads="1"/>
                      </p:cNvPicPr>
                      <p:nvPr/>
                    </p:nvPicPr>
                    <p:blipFill>
                      <a:blip r:embed="rId12"/>
                      <a:srcRect/>
                      <a:stretch>
                        <a:fillRect/>
                      </a:stretch>
                    </p:blipFill>
                    <p:spPr bwMode="auto">
                      <a:xfrm>
                        <a:off x="381000" y="5334000"/>
                        <a:ext cx="576263" cy="506413"/>
                      </a:xfrm>
                      <a:prstGeom prst="rect">
                        <a:avLst/>
                      </a:prstGeom>
                      <a:noFill/>
                      <a:ln>
                        <a:noFill/>
                      </a:ln>
                      <a:extLst/>
                    </p:spPr>
                  </p:pic>
                </p:oleObj>
              </mc:Fallback>
            </mc:AlternateContent>
          </a:graphicData>
        </a:graphic>
      </p:graphicFrame>
      <p:graphicFrame>
        <p:nvGraphicFramePr>
          <p:cNvPr id="23" name="Object 10"/>
          <p:cNvGraphicFramePr>
            <a:graphicFrameLocks noChangeAspect="1"/>
          </p:cNvGraphicFramePr>
          <p:nvPr>
            <p:extLst>
              <p:ext uri="{D42A27DB-BD31-4B8C-83A1-F6EECF244321}">
                <p14:modId xmlns:p14="http://schemas.microsoft.com/office/powerpoint/2010/main" val="4134828868"/>
              </p:ext>
            </p:extLst>
          </p:nvPr>
        </p:nvGraphicFramePr>
        <p:xfrm>
          <a:off x="381000" y="5791200"/>
          <a:ext cx="668338" cy="504825"/>
        </p:xfrm>
        <a:graphic>
          <a:graphicData uri="http://schemas.openxmlformats.org/presentationml/2006/ole">
            <mc:AlternateContent xmlns:mc="http://schemas.openxmlformats.org/markup-compatibility/2006">
              <mc:Choice xmlns:v="urn:schemas-microsoft-com:vml" Requires="v">
                <p:oleObj spid="_x0000_s238950" name="Equation" r:id="rId13" imgW="368300" imgH="279400" progId="Equation.3">
                  <p:embed/>
                </p:oleObj>
              </mc:Choice>
              <mc:Fallback>
                <p:oleObj name="Equation" r:id="rId13" imgW="368300" imgH="279400" progId="Equation.3">
                  <p:embed/>
                  <p:pic>
                    <p:nvPicPr>
                      <p:cNvPr id="0" name=""/>
                      <p:cNvPicPr>
                        <a:picLocks noChangeAspect="1" noChangeArrowheads="1"/>
                      </p:cNvPicPr>
                      <p:nvPr/>
                    </p:nvPicPr>
                    <p:blipFill>
                      <a:blip r:embed="rId14"/>
                      <a:srcRect/>
                      <a:stretch>
                        <a:fillRect/>
                      </a:stretch>
                    </p:blipFill>
                    <p:spPr bwMode="auto">
                      <a:xfrm>
                        <a:off x="381000" y="5791200"/>
                        <a:ext cx="668338" cy="504825"/>
                      </a:xfrm>
                      <a:prstGeom prst="rect">
                        <a:avLst/>
                      </a:prstGeom>
                      <a:noFill/>
                      <a:ln>
                        <a:noFill/>
                      </a:ln>
                      <a:extLst/>
                    </p:spPr>
                  </p:pic>
                </p:oleObj>
              </mc:Fallback>
            </mc:AlternateContent>
          </a:graphicData>
        </a:graphic>
      </p:graphicFrame>
      <p:graphicFrame>
        <p:nvGraphicFramePr>
          <p:cNvPr id="29" name="Object 10"/>
          <p:cNvGraphicFramePr>
            <a:graphicFrameLocks noChangeAspect="1"/>
          </p:cNvGraphicFramePr>
          <p:nvPr>
            <p:extLst>
              <p:ext uri="{D42A27DB-BD31-4B8C-83A1-F6EECF244321}">
                <p14:modId xmlns:p14="http://schemas.microsoft.com/office/powerpoint/2010/main" val="3027868449"/>
              </p:ext>
            </p:extLst>
          </p:nvPr>
        </p:nvGraphicFramePr>
        <p:xfrm>
          <a:off x="1903413" y="2144238"/>
          <a:ext cx="276225" cy="436562"/>
        </p:xfrm>
        <a:graphic>
          <a:graphicData uri="http://schemas.openxmlformats.org/presentationml/2006/ole">
            <mc:AlternateContent xmlns:mc="http://schemas.openxmlformats.org/markup-compatibility/2006">
              <mc:Choice xmlns:v="urn:schemas-microsoft-com:vml" Requires="v">
                <p:oleObj spid="_x0000_s238951" name="Equation" r:id="rId15" imgW="152400" imgH="241300" progId="Equation.3">
                  <p:embed/>
                </p:oleObj>
              </mc:Choice>
              <mc:Fallback>
                <p:oleObj name="Equation" r:id="rId15" imgW="152400" imgH="241300" progId="Equation.3">
                  <p:embed/>
                  <p:pic>
                    <p:nvPicPr>
                      <p:cNvPr id="0" name=""/>
                      <p:cNvPicPr>
                        <a:picLocks noChangeAspect="1" noChangeArrowheads="1"/>
                      </p:cNvPicPr>
                      <p:nvPr/>
                    </p:nvPicPr>
                    <p:blipFill>
                      <a:blip r:embed="rId16"/>
                      <a:srcRect/>
                      <a:stretch>
                        <a:fillRect/>
                      </a:stretch>
                    </p:blipFill>
                    <p:spPr bwMode="auto">
                      <a:xfrm>
                        <a:off x="1903413" y="2144238"/>
                        <a:ext cx="276225" cy="436562"/>
                      </a:xfrm>
                      <a:prstGeom prst="rect">
                        <a:avLst/>
                      </a:prstGeom>
                      <a:noFill/>
                      <a:ln>
                        <a:noFill/>
                      </a:ln>
                      <a:extLst/>
                    </p:spPr>
                  </p:pic>
                </p:oleObj>
              </mc:Fallback>
            </mc:AlternateContent>
          </a:graphicData>
        </a:graphic>
      </p:graphicFrame>
      <p:graphicFrame>
        <p:nvGraphicFramePr>
          <p:cNvPr id="34" name="Object 10"/>
          <p:cNvGraphicFramePr>
            <a:graphicFrameLocks noChangeAspect="1"/>
          </p:cNvGraphicFramePr>
          <p:nvPr>
            <p:extLst>
              <p:ext uri="{D42A27DB-BD31-4B8C-83A1-F6EECF244321}">
                <p14:modId xmlns:p14="http://schemas.microsoft.com/office/powerpoint/2010/main" val="546409812"/>
              </p:ext>
            </p:extLst>
          </p:nvPr>
        </p:nvGraphicFramePr>
        <p:xfrm>
          <a:off x="381000" y="3048000"/>
          <a:ext cx="668338" cy="504825"/>
        </p:xfrm>
        <a:graphic>
          <a:graphicData uri="http://schemas.openxmlformats.org/presentationml/2006/ole">
            <mc:AlternateContent xmlns:mc="http://schemas.openxmlformats.org/markup-compatibility/2006">
              <mc:Choice xmlns:v="urn:schemas-microsoft-com:vml" Requires="v">
                <p:oleObj spid="_x0000_s238952" name="Equation" r:id="rId17" imgW="368300" imgH="279400" progId="Equation.3">
                  <p:embed/>
                </p:oleObj>
              </mc:Choice>
              <mc:Fallback>
                <p:oleObj name="Equation" r:id="rId17" imgW="368300" imgH="279400" progId="Equation.3">
                  <p:embed/>
                  <p:pic>
                    <p:nvPicPr>
                      <p:cNvPr id="0" name=""/>
                      <p:cNvPicPr>
                        <a:picLocks noChangeAspect="1" noChangeArrowheads="1"/>
                      </p:cNvPicPr>
                      <p:nvPr/>
                    </p:nvPicPr>
                    <p:blipFill>
                      <a:blip r:embed="rId14"/>
                      <a:srcRect/>
                      <a:stretch>
                        <a:fillRect/>
                      </a:stretch>
                    </p:blipFill>
                    <p:spPr bwMode="auto">
                      <a:xfrm>
                        <a:off x="381000" y="3048000"/>
                        <a:ext cx="668338" cy="504825"/>
                      </a:xfrm>
                      <a:prstGeom prst="rect">
                        <a:avLst/>
                      </a:prstGeom>
                      <a:noFill/>
                      <a:ln>
                        <a:noFill/>
                      </a:ln>
                      <a:extLst/>
                    </p:spPr>
                  </p:pic>
                </p:oleObj>
              </mc:Fallback>
            </mc:AlternateContent>
          </a:graphicData>
        </a:graphic>
      </p:graphicFrame>
      <p:graphicFrame>
        <p:nvGraphicFramePr>
          <p:cNvPr id="17" name="Object 10"/>
          <p:cNvGraphicFramePr>
            <a:graphicFrameLocks noChangeAspect="1"/>
          </p:cNvGraphicFramePr>
          <p:nvPr>
            <p:extLst>
              <p:ext uri="{D42A27DB-BD31-4B8C-83A1-F6EECF244321}">
                <p14:modId xmlns:p14="http://schemas.microsoft.com/office/powerpoint/2010/main" val="1644960645"/>
              </p:ext>
            </p:extLst>
          </p:nvPr>
        </p:nvGraphicFramePr>
        <p:xfrm>
          <a:off x="5105400" y="2133600"/>
          <a:ext cx="576263" cy="460375"/>
        </p:xfrm>
        <a:graphic>
          <a:graphicData uri="http://schemas.openxmlformats.org/presentationml/2006/ole">
            <mc:AlternateContent xmlns:mc="http://schemas.openxmlformats.org/markup-compatibility/2006">
              <mc:Choice xmlns:v="urn:schemas-microsoft-com:vml" Requires="v">
                <p:oleObj spid="_x0000_s238953" name="Equation" r:id="rId18" imgW="317500" imgH="254000" progId="Equation.3">
                  <p:embed/>
                </p:oleObj>
              </mc:Choice>
              <mc:Fallback>
                <p:oleObj name="Equation" r:id="rId18" imgW="317500" imgH="254000" progId="Equation.3">
                  <p:embed/>
                  <p:pic>
                    <p:nvPicPr>
                      <p:cNvPr id="0" name=""/>
                      <p:cNvPicPr>
                        <a:picLocks noChangeAspect="1" noChangeArrowheads="1"/>
                      </p:cNvPicPr>
                      <p:nvPr/>
                    </p:nvPicPr>
                    <p:blipFill>
                      <a:blip r:embed="rId19"/>
                      <a:srcRect/>
                      <a:stretch>
                        <a:fillRect/>
                      </a:stretch>
                    </p:blipFill>
                    <p:spPr bwMode="auto">
                      <a:xfrm>
                        <a:off x="5105400" y="2133600"/>
                        <a:ext cx="576263" cy="460375"/>
                      </a:xfrm>
                      <a:prstGeom prst="rect">
                        <a:avLst/>
                      </a:prstGeom>
                      <a:noFill/>
                      <a:ln>
                        <a:noFill/>
                      </a:ln>
                      <a:extLst/>
                    </p:spPr>
                  </p:pic>
                </p:oleObj>
              </mc:Fallback>
            </mc:AlternateContent>
          </a:graphicData>
        </a:graphic>
      </p:graphicFrame>
      <p:graphicFrame>
        <p:nvGraphicFramePr>
          <p:cNvPr id="19" name="Object 10"/>
          <p:cNvGraphicFramePr>
            <a:graphicFrameLocks noChangeAspect="1"/>
          </p:cNvGraphicFramePr>
          <p:nvPr>
            <p:extLst>
              <p:ext uri="{D42A27DB-BD31-4B8C-83A1-F6EECF244321}">
                <p14:modId xmlns:p14="http://schemas.microsoft.com/office/powerpoint/2010/main" val="1898142281"/>
              </p:ext>
            </p:extLst>
          </p:nvPr>
        </p:nvGraphicFramePr>
        <p:xfrm>
          <a:off x="5105400" y="5334000"/>
          <a:ext cx="690563" cy="460375"/>
        </p:xfrm>
        <a:graphic>
          <a:graphicData uri="http://schemas.openxmlformats.org/presentationml/2006/ole">
            <mc:AlternateContent xmlns:mc="http://schemas.openxmlformats.org/markup-compatibility/2006">
              <mc:Choice xmlns:v="urn:schemas-microsoft-com:vml" Requires="v">
                <p:oleObj spid="_x0000_s238954" name="Equation" r:id="rId20" imgW="381000" imgH="254000" progId="Equation.3">
                  <p:embed/>
                </p:oleObj>
              </mc:Choice>
              <mc:Fallback>
                <p:oleObj name="Equation" r:id="rId20" imgW="381000" imgH="254000" progId="Equation.3">
                  <p:embed/>
                  <p:pic>
                    <p:nvPicPr>
                      <p:cNvPr id="0" name=""/>
                      <p:cNvPicPr>
                        <a:picLocks noChangeAspect="1" noChangeArrowheads="1"/>
                      </p:cNvPicPr>
                      <p:nvPr/>
                    </p:nvPicPr>
                    <p:blipFill>
                      <a:blip r:embed="rId21"/>
                      <a:srcRect/>
                      <a:stretch>
                        <a:fillRect/>
                      </a:stretch>
                    </p:blipFill>
                    <p:spPr bwMode="auto">
                      <a:xfrm>
                        <a:off x="5105400" y="5334000"/>
                        <a:ext cx="690563" cy="460375"/>
                      </a:xfrm>
                      <a:prstGeom prst="rect">
                        <a:avLst/>
                      </a:prstGeom>
                      <a:noFill/>
                      <a:ln>
                        <a:noFill/>
                      </a:ln>
                      <a:extLst/>
                    </p:spPr>
                  </p:pic>
                </p:oleObj>
              </mc:Fallback>
            </mc:AlternateContent>
          </a:graphicData>
        </a:graphic>
      </p:graphicFrame>
      <p:graphicFrame>
        <p:nvGraphicFramePr>
          <p:cNvPr id="25" name="Object 10"/>
          <p:cNvGraphicFramePr>
            <a:graphicFrameLocks noChangeAspect="1"/>
          </p:cNvGraphicFramePr>
          <p:nvPr>
            <p:extLst>
              <p:ext uri="{D42A27DB-BD31-4B8C-83A1-F6EECF244321}">
                <p14:modId xmlns:p14="http://schemas.microsoft.com/office/powerpoint/2010/main" val="2378393810"/>
              </p:ext>
            </p:extLst>
          </p:nvPr>
        </p:nvGraphicFramePr>
        <p:xfrm>
          <a:off x="7302500" y="5334000"/>
          <a:ext cx="666750" cy="460375"/>
        </p:xfrm>
        <a:graphic>
          <a:graphicData uri="http://schemas.openxmlformats.org/presentationml/2006/ole">
            <mc:AlternateContent xmlns:mc="http://schemas.openxmlformats.org/markup-compatibility/2006">
              <mc:Choice xmlns:v="urn:schemas-microsoft-com:vml" Requires="v">
                <p:oleObj spid="_x0000_s238955" name="Equation" r:id="rId22" imgW="368300" imgH="254000" progId="Equation.3">
                  <p:embed/>
                </p:oleObj>
              </mc:Choice>
              <mc:Fallback>
                <p:oleObj name="Equation" r:id="rId22" imgW="368300" imgH="254000" progId="Equation.3">
                  <p:embed/>
                  <p:pic>
                    <p:nvPicPr>
                      <p:cNvPr id="0" name=""/>
                      <p:cNvPicPr>
                        <a:picLocks noChangeAspect="1" noChangeArrowheads="1"/>
                      </p:cNvPicPr>
                      <p:nvPr/>
                    </p:nvPicPr>
                    <p:blipFill>
                      <a:blip r:embed="rId23"/>
                      <a:srcRect/>
                      <a:stretch>
                        <a:fillRect/>
                      </a:stretch>
                    </p:blipFill>
                    <p:spPr bwMode="auto">
                      <a:xfrm>
                        <a:off x="7302500" y="5334000"/>
                        <a:ext cx="666750" cy="460375"/>
                      </a:xfrm>
                      <a:prstGeom prst="rect">
                        <a:avLst/>
                      </a:prstGeom>
                      <a:noFill/>
                      <a:ln>
                        <a:noFill/>
                      </a:ln>
                      <a:extLst/>
                    </p:spPr>
                  </p:pic>
                </p:oleObj>
              </mc:Fallback>
            </mc:AlternateContent>
          </a:graphicData>
        </a:graphic>
      </p:graphicFrame>
      <p:graphicFrame>
        <p:nvGraphicFramePr>
          <p:cNvPr id="27" name="Object 10"/>
          <p:cNvGraphicFramePr>
            <a:graphicFrameLocks noChangeAspect="1"/>
          </p:cNvGraphicFramePr>
          <p:nvPr>
            <p:extLst>
              <p:ext uri="{D42A27DB-BD31-4B8C-83A1-F6EECF244321}">
                <p14:modId xmlns:p14="http://schemas.microsoft.com/office/powerpoint/2010/main" val="3742349402"/>
              </p:ext>
            </p:extLst>
          </p:nvPr>
        </p:nvGraphicFramePr>
        <p:xfrm>
          <a:off x="7402513" y="6248400"/>
          <a:ext cx="644525" cy="460375"/>
        </p:xfrm>
        <a:graphic>
          <a:graphicData uri="http://schemas.openxmlformats.org/presentationml/2006/ole">
            <mc:AlternateContent xmlns:mc="http://schemas.openxmlformats.org/markup-compatibility/2006">
              <mc:Choice xmlns:v="urn:schemas-microsoft-com:vml" Requires="v">
                <p:oleObj spid="_x0000_s238956" name="Equation" r:id="rId24" imgW="355600" imgH="254000" progId="Equation.3">
                  <p:embed/>
                </p:oleObj>
              </mc:Choice>
              <mc:Fallback>
                <p:oleObj name="Equation" r:id="rId24" imgW="355600" imgH="254000" progId="Equation.3">
                  <p:embed/>
                  <p:pic>
                    <p:nvPicPr>
                      <p:cNvPr id="0" name=""/>
                      <p:cNvPicPr>
                        <a:picLocks noChangeAspect="1" noChangeArrowheads="1"/>
                      </p:cNvPicPr>
                      <p:nvPr/>
                    </p:nvPicPr>
                    <p:blipFill>
                      <a:blip r:embed="rId25"/>
                      <a:srcRect/>
                      <a:stretch>
                        <a:fillRect/>
                      </a:stretch>
                    </p:blipFill>
                    <p:spPr bwMode="auto">
                      <a:xfrm>
                        <a:off x="7402513" y="6248400"/>
                        <a:ext cx="644525" cy="460375"/>
                      </a:xfrm>
                      <a:prstGeom prst="rect">
                        <a:avLst/>
                      </a:prstGeom>
                      <a:noFill/>
                      <a:ln>
                        <a:noFill/>
                      </a:ln>
                      <a:extLst/>
                    </p:spPr>
                  </p:pic>
                </p:oleObj>
              </mc:Fallback>
            </mc:AlternateContent>
          </a:graphicData>
        </a:graphic>
      </p:graphicFrame>
      <p:graphicFrame>
        <p:nvGraphicFramePr>
          <p:cNvPr id="31" name="Object 10"/>
          <p:cNvGraphicFramePr>
            <a:graphicFrameLocks noChangeAspect="1"/>
          </p:cNvGraphicFramePr>
          <p:nvPr>
            <p:extLst>
              <p:ext uri="{D42A27DB-BD31-4B8C-83A1-F6EECF244321}">
                <p14:modId xmlns:p14="http://schemas.microsoft.com/office/powerpoint/2010/main" val="1091170090"/>
              </p:ext>
            </p:extLst>
          </p:nvPr>
        </p:nvGraphicFramePr>
        <p:xfrm>
          <a:off x="5148263" y="3048000"/>
          <a:ext cx="644525" cy="460375"/>
        </p:xfrm>
        <a:graphic>
          <a:graphicData uri="http://schemas.openxmlformats.org/presentationml/2006/ole">
            <mc:AlternateContent xmlns:mc="http://schemas.openxmlformats.org/markup-compatibility/2006">
              <mc:Choice xmlns:v="urn:schemas-microsoft-com:vml" Requires="v">
                <p:oleObj spid="_x0000_s238957" name="Equation" r:id="rId26" imgW="355600" imgH="254000" progId="Equation.3">
                  <p:embed/>
                </p:oleObj>
              </mc:Choice>
              <mc:Fallback>
                <p:oleObj name="Equation" r:id="rId26" imgW="355600" imgH="254000" progId="Equation.3">
                  <p:embed/>
                  <p:pic>
                    <p:nvPicPr>
                      <p:cNvPr id="0" name=""/>
                      <p:cNvPicPr>
                        <a:picLocks noChangeAspect="1" noChangeArrowheads="1"/>
                      </p:cNvPicPr>
                      <p:nvPr/>
                    </p:nvPicPr>
                    <p:blipFill>
                      <a:blip r:embed="rId27"/>
                      <a:srcRect/>
                      <a:stretch>
                        <a:fillRect/>
                      </a:stretch>
                    </p:blipFill>
                    <p:spPr bwMode="auto">
                      <a:xfrm>
                        <a:off x="5148263" y="3048000"/>
                        <a:ext cx="644525" cy="460375"/>
                      </a:xfrm>
                      <a:prstGeom prst="rect">
                        <a:avLst/>
                      </a:prstGeom>
                      <a:noFill/>
                      <a:ln>
                        <a:noFill/>
                      </a:ln>
                      <a:extLst/>
                    </p:spPr>
                  </p:pic>
                </p:oleObj>
              </mc:Fallback>
            </mc:AlternateContent>
          </a:graphicData>
        </a:graphic>
      </p:graphicFrame>
      <p:graphicFrame>
        <p:nvGraphicFramePr>
          <p:cNvPr id="24" name="Object 10"/>
          <p:cNvGraphicFramePr>
            <a:graphicFrameLocks noChangeAspect="1"/>
          </p:cNvGraphicFramePr>
          <p:nvPr>
            <p:extLst>
              <p:ext uri="{D42A27DB-BD31-4B8C-83A1-F6EECF244321}">
                <p14:modId xmlns:p14="http://schemas.microsoft.com/office/powerpoint/2010/main" val="3720324885"/>
              </p:ext>
            </p:extLst>
          </p:nvPr>
        </p:nvGraphicFramePr>
        <p:xfrm>
          <a:off x="5214938" y="4876800"/>
          <a:ext cx="576262" cy="460375"/>
        </p:xfrm>
        <a:graphic>
          <a:graphicData uri="http://schemas.openxmlformats.org/presentationml/2006/ole">
            <mc:AlternateContent xmlns:mc="http://schemas.openxmlformats.org/markup-compatibility/2006">
              <mc:Choice xmlns:v="urn:schemas-microsoft-com:vml" Requires="v">
                <p:oleObj spid="_x0000_s238958" name="Equation" r:id="rId28" imgW="317500" imgH="254000" progId="Equation.3">
                  <p:embed/>
                </p:oleObj>
              </mc:Choice>
              <mc:Fallback>
                <p:oleObj name="Equation" r:id="rId28" imgW="317500" imgH="254000" progId="Equation.3">
                  <p:embed/>
                  <p:pic>
                    <p:nvPicPr>
                      <p:cNvPr id="0" name=""/>
                      <p:cNvPicPr>
                        <a:picLocks noChangeAspect="1" noChangeArrowheads="1"/>
                      </p:cNvPicPr>
                      <p:nvPr/>
                    </p:nvPicPr>
                    <p:blipFill>
                      <a:blip r:embed="rId29"/>
                      <a:srcRect/>
                      <a:stretch>
                        <a:fillRect/>
                      </a:stretch>
                    </p:blipFill>
                    <p:spPr bwMode="auto">
                      <a:xfrm>
                        <a:off x="5214938" y="4876800"/>
                        <a:ext cx="576262" cy="460375"/>
                      </a:xfrm>
                      <a:prstGeom prst="rect">
                        <a:avLst/>
                      </a:prstGeom>
                      <a:noFill/>
                      <a:ln>
                        <a:noFill/>
                      </a:ln>
                      <a:extLst/>
                    </p:spPr>
                  </p:pic>
                </p:oleObj>
              </mc:Fallback>
            </mc:AlternateContent>
          </a:graphicData>
        </a:graphic>
      </p:graphicFrame>
      <p:graphicFrame>
        <p:nvGraphicFramePr>
          <p:cNvPr id="26" name="Object 10"/>
          <p:cNvGraphicFramePr>
            <a:graphicFrameLocks noChangeAspect="1"/>
          </p:cNvGraphicFramePr>
          <p:nvPr>
            <p:extLst>
              <p:ext uri="{D42A27DB-BD31-4B8C-83A1-F6EECF244321}">
                <p14:modId xmlns:p14="http://schemas.microsoft.com/office/powerpoint/2010/main" val="505354580"/>
              </p:ext>
            </p:extLst>
          </p:nvPr>
        </p:nvGraphicFramePr>
        <p:xfrm>
          <a:off x="323850" y="6248400"/>
          <a:ext cx="784225" cy="504825"/>
        </p:xfrm>
        <a:graphic>
          <a:graphicData uri="http://schemas.openxmlformats.org/presentationml/2006/ole">
            <mc:AlternateContent xmlns:mc="http://schemas.openxmlformats.org/markup-compatibility/2006">
              <mc:Choice xmlns:v="urn:schemas-microsoft-com:vml" Requires="v">
                <p:oleObj spid="_x0000_s238959" name="Equation" r:id="rId30" imgW="431800" imgH="279400" progId="Equation.3">
                  <p:embed/>
                </p:oleObj>
              </mc:Choice>
              <mc:Fallback>
                <p:oleObj name="Equation" r:id="rId30" imgW="431800" imgH="279400" progId="Equation.3">
                  <p:embed/>
                  <p:pic>
                    <p:nvPicPr>
                      <p:cNvPr id="0" name=""/>
                      <p:cNvPicPr>
                        <a:picLocks noChangeAspect="1" noChangeArrowheads="1"/>
                      </p:cNvPicPr>
                      <p:nvPr/>
                    </p:nvPicPr>
                    <p:blipFill>
                      <a:blip r:embed="rId31"/>
                      <a:srcRect/>
                      <a:stretch>
                        <a:fillRect/>
                      </a:stretch>
                    </p:blipFill>
                    <p:spPr bwMode="auto">
                      <a:xfrm>
                        <a:off x="323850" y="6248400"/>
                        <a:ext cx="784225" cy="504825"/>
                      </a:xfrm>
                      <a:prstGeom prst="rect">
                        <a:avLst/>
                      </a:prstGeom>
                      <a:noFill/>
                      <a:ln>
                        <a:noFill/>
                      </a:ln>
                      <a:extLst/>
                    </p:spPr>
                  </p:pic>
                </p:oleObj>
              </mc:Fallback>
            </mc:AlternateContent>
          </a:graphicData>
        </a:graphic>
      </p:graphicFrame>
      <p:graphicFrame>
        <p:nvGraphicFramePr>
          <p:cNvPr id="30" name="Object 10"/>
          <p:cNvGraphicFramePr>
            <a:graphicFrameLocks noChangeAspect="1"/>
          </p:cNvGraphicFramePr>
          <p:nvPr>
            <p:extLst>
              <p:ext uri="{D42A27DB-BD31-4B8C-83A1-F6EECF244321}">
                <p14:modId xmlns:p14="http://schemas.microsoft.com/office/powerpoint/2010/main" val="533250067"/>
              </p:ext>
            </p:extLst>
          </p:nvPr>
        </p:nvGraphicFramePr>
        <p:xfrm>
          <a:off x="1584325" y="3048000"/>
          <a:ext cx="828675" cy="460375"/>
        </p:xfrm>
        <a:graphic>
          <a:graphicData uri="http://schemas.openxmlformats.org/presentationml/2006/ole">
            <mc:AlternateContent xmlns:mc="http://schemas.openxmlformats.org/markup-compatibility/2006">
              <mc:Choice xmlns:v="urn:schemas-microsoft-com:vml" Requires="v">
                <p:oleObj spid="_x0000_s238960" name="Equation" r:id="rId32" imgW="457200" imgH="254000" progId="Equation.3">
                  <p:embed/>
                </p:oleObj>
              </mc:Choice>
              <mc:Fallback>
                <p:oleObj name="Equation" r:id="rId32" imgW="457200" imgH="254000" progId="Equation.3">
                  <p:embed/>
                  <p:pic>
                    <p:nvPicPr>
                      <p:cNvPr id="0" name=""/>
                      <p:cNvPicPr>
                        <a:picLocks noChangeAspect="1" noChangeArrowheads="1"/>
                      </p:cNvPicPr>
                      <p:nvPr/>
                    </p:nvPicPr>
                    <p:blipFill>
                      <a:blip r:embed="rId33"/>
                      <a:srcRect/>
                      <a:stretch>
                        <a:fillRect/>
                      </a:stretch>
                    </p:blipFill>
                    <p:spPr bwMode="auto">
                      <a:xfrm>
                        <a:off x="1584325" y="3048000"/>
                        <a:ext cx="828675" cy="460375"/>
                      </a:xfrm>
                      <a:prstGeom prst="rect">
                        <a:avLst/>
                      </a:prstGeom>
                      <a:noFill/>
                      <a:ln>
                        <a:noFill/>
                      </a:ln>
                      <a:extLst/>
                    </p:spPr>
                  </p:pic>
                </p:oleObj>
              </mc:Fallback>
            </mc:AlternateContent>
          </a:graphicData>
        </a:graphic>
      </p:graphicFrame>
      <p:graphicFrame>
        <p:nvGraphicFramePr>
          <p:cNvPr id="32" name="Object 10"/>
          <p:cNvGraphicFramePr>
            <a:graphicFrameLocks noChangeAspect="1"/>
          </p:cNvGraphicFramePr>
          <p:nvPr>
            <p:extLst>
              <p:ext uri="{D42A27DB-BD31-4B8C-83A1-F6EECF244321}">
                <p14:modId xmlns:p14="http://schemas.microsoft.com/office/powerpoint/2010/main" val="632262114"/>
              </p:ext>
            </p:extLst>
          </p:nvPr>
        </p:nvGraphicFramePr>
        <p:xfrm>
          <a:off x="1582738" y="5334000"/>
          <a:ext cx="877887" cy="460375"/>
        </p:xfrm>
        <a:graphic>
          <a:graphicData uri="http://schemas.openxmlformats.org/presentationml/2006/ole">
            <mc:AlternateContent xmlns:mc="http://schemas.openxmlformats.org/markup-compatibility/2006">
              <mc:Choice xmlns:v="urn:schemas-microsoft-com:vml" Requires="v">
                <p:oleObj spid="_x0000_s238961" name="Equation" r:id="rId34" imgW="482600" imgH="254000" progId="Equation.3">
                  <p:embed/>
                </p:oleObj>
              </mc:Choice>
              <mc:Fallback>
                <p:oleObj name="Equation" r:id="rId34" imgW="482600" imgH="254000" progId="Equation.3">
                  <p:embed/>
                  <p:pic>
                    <p:nvPicPr>
                      <p:cNvPr id="0" name=""/>
                      <p:cNvPicPr>
                        <a:picLocks noChangeAspect="1" noChangeArrowheads="1"/>
                      </p:cNvPicPr>
                      <p:nvPr/>
                    </p:nvPicPr>
                    <p:blipFill>
                      <a:blip r:embed="rId35"/>
                      <a:srcRect/>
                      <a:stretch>
                        <a:fillRect/>
                      </a:stretch>
                    </p:blipFill>
                    <p:spPr bwMode="auto">
                      <a:xfrm>
                        <a:off x="1582738" y="5334000"/>
                        <a:ext cx="877887" cy="460375"/>
                      </a:xfrm>
                      <a:prstGeom prst="rect">
                        <a:avLst/>
                      </a:prstGeom>
                      <a:noFill/>
                      <a:ln>
                        <a:noFill/>
                      </a:ln>
                      <a:extLst/>
                    </p:spPr>
                  </p:pic>
                </p:oleObj>
              </mc:Fallback>
            </mc:AlternateContent>
          </a:graphicData>
        </a:graphic>
      </p:graphicFrame>
      <p:graphicFrame>
        <p:nvGraphicFramePr>
          <p:cNvPr id="33" name="Object 10"/>
          <p:cNvGraphicFramePr>
            <a:graphicFrameLocks noChangeAspect="1"/>
          </p:cNvGraphicFramePr>
          <p:nvPr>
            <p:extLst>
              <p:ext uri="{D42A27DB-BD31-4B8C-83A1-F6EECF244321}">
                <p14:modId xmlns:p14="http://schemas.microsoft.com/office/powerpoint/2010/main" val="2007859739"/>
              </p:ext>
            </p:extLst>
          </p:nvPr>
        </p:nvGraphicFramePr>
        <p:xfrm>
          <a:off x="1638300" y="5791200"/>
          <a:ext cx="828675" cy="460375"/>
        </p:xfrm>
        <a:graphic>
          <a:graphicData uri="http://schemas.openxmlformats.org/presentationml/2006/ole">
            <mc:AlternateContent xmlns:mc="http://schemas.openxmlformats.org/markup-compatibility/2006">
              <mc:Choice xmlns:v="urn:schemas-microsoft-com:vml" Requires="v">
                <p:oleObj spid="_x0000_s238962" name="Equation" r:id="rId36" imgW="457200" imgH="254000" progId="Equation.3">
                  <p:embed/>
                </p:oleObj>
              </mc:Choice>
              <mc:Fallback>
                <p:oleObj name="Equation" r:id="rId36" imgW="457200" imgH="254000" progId="Equation.3">
                  <p:embed/>
                  <p:pic>
                    <p:nvPicPr>
                      <p:cNvPr id="0" name=""/>
                      <p:cNvPicPr>
                        <a:picLocks noChangeAspect="1" noChangeArrowheads="1"/>
                      </p:cNvPicPr>
                      <p:nvPr/>
                    </p:nvPicPr>
                    <p:blipFill>
                      <a:blip r:embed="rId37"/>
                      <a:srcRect/>
                      <a:stretch>
                        <a:fillRect/>
                      </a:stretch>
                    </p:blipFill>
                    <p:spPr bwMode="auto">
                      <a:xfrm>
                        <a:off x="1638300" y="5791200"/>
                        <a:ext cx="828675" cy="460375"/>
                      </a:xfrm>
                      <a:prstGeom prst="rect">
                        <a:avLst/>
                      </a:prstGeom>
                      <a:noFill/>
                      <a:ln>
                        <a:noFill/>
                      </a:ln>
                      <a:extLst/>
                    </p:spPr>
                  </p:pic>
                </p:oleObj>
              </mc:Fallback>
            </mc:AlternateContent>
          </a:graphicData>
        </a:graphic>
      </p:graphicFrame>
      <p:graphicFrame>
        <p:nvGraphicFramePr>
          <p:cNvPr id="35" name="Object 10"/>
          <p:cNvGraphicFramePr>
            <a:graphicFrameLocks noChangeAspect="1"/>
          </p:cNvGraphicFramePr>
          <p:nvPr>
            <p:extLst>
              <p:ext uri="{D42A27DB-BD31-4B8C-83A1-F6EECF244321}">
                <p14:modId xmlns:p14="http://schemas.microsoft.com/office/powerpoint/2010/main" val="420353787"/>
              </p:ext>
            </p:extLst>
          </p:nvPr>
        </p:nvGraphicFramePr>
        <p:xfrm>
          <a:off x="3322638" y="6248400"/>
          <a:ext cx="552450" cy="460375"/>
        </p:xfrm>
        <a:graphic>
          <a:graphicData uri="http://schemas.openxmlformats.org/presentationml/2006/ole">
            <mc:AlternateContent xmlns:mc="http://schemas.openxmlformats.org/markup-compatibility/2006">
              <mc:Choice xmlns:v="urn:schemas-microsoft-com:vml" Requires="v">
                <p:oleObj spid="_x0000_s238963" name="Equation" r:id="rId38" imgW="304800" imgH="254000" progId="Equation.3">
                  <p:embed/>
                </p:oleObj>
              </mc:Choice>
              <mc:Fallback>
                <p:oleObj name="Equation" r:id="rId38" imgW="304800" imgH="254000" progId="Equation.3">
                  <p:embed/>
                  <p:pic>
                    <p:nvPicPr>
                      <p:cNvPr id="0" name=""/>
                      <p:cNvPicPr>
                        <a:picLocks noChangeAspect="1" noChangeArrowheads="1"/>
                      </p:cNvPicPr>
                      <p:nvPr/>
                    </p:nvPicPr>
                    <p:blipFill>
                      <a:blip r:embed="rId39"/>
                      <a:srcRect/>
                      <a:stretch>
                        <a:fillRect/>
                      </a:stretch>
                    </p:blipFill>
                    <p:spPr bwMode="auto">
                      <a:xfrm>
                        <a:off x="3322638" y="6248400"/>
                        <a:ext cx="552450" cy="460375"/>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737751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Definite rank functions and Bessel transforms</a:t>
            </a:r>
            <a:endParaRPr lang="en-US" dirty="0"/>
          </a:p>
        </p:txBody>
      </p:sp>
      <p:sp>
        <p:nvSpPr>
          <p:cNvPr id="7" name="Content Placeholder 6"/>
          <p:cNvSpPr>
            <a:spLocks noGrp="1"/>
          </p:cNvSpPr>
          <p:nvPr>
            <p:ph idx="1"/>
          </p:nvPr>
        </p:nvSpPr>
        <p:spPr/>
        <p:txBody>
          <a:bodyPr/>
          <a:lstStyle/>
          <a:p>
            <a:pPr>
              <a:defRPr/>
            </a:pPr>
            <a:r>
              <a:rPr lang="en-US" sz="1800" dirty="0" smtClean="0"/>
              <a:t>Terms in </a:t>
            </a:r>
            <a:r>
              <a:rPr lang="en-US" sz="1800" dirty="0" err="1" smtClean="0"/>
              <a:t>p</a:t>
            </a:r>
            <a:r>
              <a:rPr lang="en-US" sz="1800" baseline="-25000" dirty="0" err="1" smtClean="0"/>
              <a:t>T</a:t>
            </a:r>
            <a:r>
              <a:rPr lang="en-US" sz="1800" dirty="0" smtClean="0"/>
              <a:t> expansion of TMDs involve</a:t>
            </a:r>
            <a:endParaRPr lang="en-US" sz="1800" dirty="0"/>
          </a:p>
          <a:p>
            <a:pPr>
              <a:defRPr/>
            </a:pPr>
            <a:endParaRPr lang="en-US" sz="1800" dirty="0" smtClean="0"/>
          </a:p>
          <a:p>
            <a:pPr marL="0" indent="0">
              <a:buNone/>
              <a:defRPr/>
            </a:pPr>
            <a:endParaRPr lang="en-US" sz="1800" dirty="0" smtClean="0"/>
          </a:p>
          <a:p>
            <a:pPr>
              <a:defRPr/>
            </a:pPr>
            <a:r>
              <a:rPr lang="en-US" sz="1800" dirty="0" smtClean="0"/>
              <a:t>Use azimuthal integration to get actual p</a:t>
            </a:r>
            <a:r>
              <a:rPr lang="en-US" sz="1800" baseline="-25000" dirty="0" smtClean="0"/>
              <a:t>T</a:t>
            </a:r>
            <a:r>
              <a:rPr lang="en-US" sz="1800" baseline="30000" dirty="0" smtClean="0"/>
              <a:t>2</a:t>
            </a:r>
            <a:r>
              <a:rPr lang="en-US" sz="1800" dirty="0" smtClean="0"/>
              <a:t>-dependent TMD PDFs</a:t>
            </a:r>
          </a:p>
          <a:p>
            <a:pPr>
              <a:defRPr/>
            </a:pPr>
            <a:endParaRPr lang="en-US" sz="1800" dirty="0"/>
          </a:p>
          <a:p>
            <a:pPr>
              <a:defRPr/>
            </a:pPr>
            <a:endParaRPr lang="en-US" sz="1800" dirty="0" smtClean="0"/>
          </a:p>
          <a:p>
            <a:pPr>
              <a:defRPr/>
            </a:pPr>
            <a:endParaRPr lang="en-US" sz="1800" dirty="0"/>
          </a:p>
          <a:p>
            <a:pPr marL="0" indent="0">
              <a:buNone/>
              <a:defRPr/>
            </a:pPr>
            <a:endParaRPr lang="en-US" sz="1800" dirty="0" smtClean="0"/>
          </a:p>
          <a:p>
            <a:pPr>
              <a:defRPr/>
            </a:pPr>
            <a:r>
              <a:rPr lang="en-US" sz="1800" dirty="0" smtClean="0"/>
              <a:t>This is relevant for lattice calculations as well as experimental analysis</a:t>
            </a:r>
          </a:p>
          <a:p>
            <a:pPr>
              <a:defRPr/>
            </a:pPr>
            <a:r>
              <a:rPr lang="en-US" sz="1800" dirty="0" smtClean="0"/>
              <a:t>In general this produces (m/2) moments of the functions</a:t>
            </a:r>
          </a:p>
        </p:txBody>
      </p:sp>
      <p:sp>
        <p:nvSpPr>
          <p:cNvPr id="4" name="Slide Number Placeholder 3"/>
          <p:cNvSpPr>
            <a:spLocks noGrp="1"/>
          </p:cNvSpPr>
          <p:nvPr>
            <p:ph type="sldNum" sz="quarter" idx="12"/>
          </p:nvPr>
        </p:nvSpPr>
        <p:spPr/>
        <p:txBody>
          <a:bodyPr/>
          <a:lstStyle/>
          <a:p>
            <a:pPr>
              <a:defRPr/>
            </a:pPr>
            <a:fld id="{F00D1F90-249B-9547-B5B2-FAF43B10B635}" type="slidenum">
              <a:rPr lang="en-US" smtClean="0"/>
              <a:pPr>
                <a:defRPr/>
              </a:pPr>
              <a:t>75</a:t>
            </a:fld>
            <a:endParaRPr lang="en-US"/>
          </a:p>
        </p:txBody>
      </p:sp>
      <p:pic>
        <p:nvPicPr>
          <p:cNvPr id="6247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00200"/>
            <a:ext cx="7239000" cy="89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0" y="6516506"/>
            <a:ext cx="8229600" cy="338554"/>
          </a:xfrm>
          <a:prstGeom prst="rect">
            <a:avLst/>
          </a:prstGeom>
          <a:solidFill>
            <a:schemeClr val="accent6">
              <a:lumMod val="20000"/>
              <a:lumOff val="80000"/>
            </a:schemeClr>
          </a:solidFill>
          <a:effectLst>
            <a:outerShdw blurRad="50800" dist="38100" dir="2700000" algn="tl" rotWithShape="0">
              <a:srgbClr val="000000">
                <a:alpha val="43000"/>
              </a:srgbClr>
            </a:outerShdw>
          </a:effectLst>
        </p:spPr>
        <p:txBody>
          <a:bodyPr wrap="square">
            <a:spAutoFit/>
          </a:bodyPr>
          <a:lstStyle/>
          <a:p>
            <a:pPr>
              <a:defRPr/>
            </a:pPr>
            <a:r>
              <a:rPr lang="en-US" sz="1600" dirty="0" smtClean="0">
                <a:latin typeface="+mn-lt"/>
              </a:rPr>
              <a:t>Boer, </a:t>
            </a:r>
            <a:r>
              <a:rPr lang="en-US" sz="1600" dirty="0" err="1" smtClean="0">
                <a:latin typeface="+mn-lt"/>
              </a:rPr>
              <a:t>Gamberg</a:t>
            </a:r>
            <a:r>
              <a:rPr lang="en-US" sz="1600" dirty="0" smtClean="0">
                <a:latin typeface="+mn-lt"/>
              </a:rPr>
              <a:t>, </a:t>
            </a:r>
            <a:r>
              <a:rPr lang="en-US" sz="1600" dirty="0" err="1" smtClean="0">
                <a:latin typeface="+mn-lt"/>
              </a:rPr>
              <a:t>Musch</a:t>
            </a:r>
            <a:r>
              <a:rPr lang="en-US" sz="1600" dirty="0" smtClean="0">
                <a:latin typeface="+mn-lt"/>
              </a:rPr>
              <a:t>, </a:t>
            </a:r>
            <a:r>
              <a:rPr lang="en-US" sz="1600" dirty="0" err="1" smtClean="0">
                <a:latin typeface="+mn-lt"/>
              </a:rPr>
              <a:t>Prokudin</a:t>
            </a:r>
            <a:r>
              <a:rPr lang="en-US" sz="1600" dirty="0" smtClean="0">
                <a:latin typeface="+mn-lt"/>
              </a:rPr>
              <a:t>, JHEP 1110 (2011), 021;   </a:t>
            </a:r>
            <a:r>
              <a:rPr lang="en-US" sz="1600" dirty="0" err="1">
                <a:latin typeface="+mn-lt"/>
              </a:rPr>
              <a:t>Arxiv</a:t>
            </a:r>
            <a:r>
              <a:rPr lang="en-US" sz="1600" dirty="0">
                <a:latin typeface="+mn-lt"/>
              </a:rPr>
              <a:t>: </a:t>
            </a:r>
            <a:r>
              <a:rPr lang="en-US" sz="1600" dirty="0" smtClean="0">
                <a:latin typeface="+mn-lt"/>
              </a:rPr>
              <a:t>1107.5294 </a:t>
            </a:r>
            <a:r>
              <a:rPr lang="en-US" sz="1600" dirty="0">
                <a:latin typeface="+mn-lt"/>
              </a:rPr>
              <a:t>[</a:t>
            </a:r>
            <a:r>
              <a:rPr lang="en-US" sz="1600" dirty="0" err="1">
                <a:latin typeface="+mn-lt"/>
              </a:rPr>
              <a:t>hep-ph</a:t>
            </a:r>
            <a:r>
              <a:rPr lang="en-US" sz="1600" dirty="0">
                <a:latin typeface="+mn-lt"/>
              </a:rPr>
              <a:t>]</a:t>
            </a:r>
          </a:p>
        </p:txBody>
      </p:sp>
      <p:graphicFrame>
        <p:nvGraphicFramePr>
          <p:cNvPr id="8" name="Object 3"/>
          <p:cNvGraphicFramePr>
            <a:graphicFrameLocks noChangeAspect="1"/>
          </p:cNvGraphicFramePr>
          <p:nvPr>
            <p:extLst>
              <p:ext uri="{D42A27DB-BD31-4B8C-83A1-F6EECF244321}">
                <p14:modId xmlns:p14="http://schemas.microsoft.com/office/powerpoint/2010/main" val="3346329536"/>
              </p:ext>
            </p:extLst>
          </p:nvPr>
        </p:nvGraphicFramePr>
        <p:xfrm>
          <a:off x="914400" y="2667000"/>
          <a:ext cx="5181600" cy="1357619"/>
        </p:xfrm>
        <a:graphic>
          <a:graphicData uri="http://schemas.openxmlformats.org/presentationml/2006/ole">
            <mc:AlternateContent xmlns:mc="http://schemas.openxmlformats.org/markup-compatibility/2006">
              <mc:Choice xmlns:v="urn:schemas-microsoft-com:vml" Requires="v">
                <p:oleObj spid="_x0000_s357379" name="Equation" r:id="rId4" imgW="3149600" imgH="825500" progId="Equation.3">
                  <p:embed/>
                </p:oleObj>
              </mc:Choice>
              <mc:Fallback>
                <p:oleObj name="Equation" r:id="rId4" imgW="3149600" imgH="825500" progId="Equation.3">
                  <p:embed/>
                  <p:pic>
                    <p:nvPicPr>
                      <p:cNvPr id="0" name=""/>
                      <p:cNvPicPr>
                        <a:picLocks noChangeAspect="1" noChangeArrowheads="1"/>
                      </p:cNvPicPr>
                      <p:nvPr/>
                    </p:nvPicPr>
                    <p:blipFill>
                      <a:blip r:embed="rId5"/>
                      <a:srcRect/>
                      <a:stretch>
                        <a:fillRect/>
                      </a:stretch>
                    </p:blipFill>
                    <p:spPr bwMode="auto">
                      <a:xfrm>
                        <a:off x="914400" y="2667000"/>
                        <a:ext cx="5181600" cy="1357619"/>
                      </a:xfrm>
                      <a:prstGeom prst="rect">
                        <a:avLst/>
                      </a:prstGeom>
                      <a:noFill/>
                      <a:ln>
                        <a:noFill/>
                      </a:ln>
                      <a:extLst/>
                    </p:spPr>
                  </p:pic>
                </p:oleObj>
              </mc:Fallback>
            </mc:AlternateContent>
          </a:graphicData>
        </a:graphic>
      </p:graphicFrame>
      <p:graphicFrame>
        <p:nvGraphicFramePr>
          <p:cNvPr id="11" name="Object 3"/>
          <p:cNvGraphicFramePr>
            <a:graphicFrameLocks noChangeAspect="1"/>
          </p:cNvGraphicFramePr>
          <p:nvPr>
            <p:extLst>
              <p:ext uri="{D42A27DB-BD31-4B8C-83A1-F6EECF244321}">
                <p14:modId xmlns:p14="http://schemas.microsoft.com/office/powerpoint/2010/main" val="3069179898"/>
              </p:ext>
            </p:extLst>
          </p:nvPr>
        </p:nvGraphicFramePr>
        <p:xfrm>
          <a:off x="914400" y="4572001"/>
          <a:ext cx="3733800" cy="943368"/>
        </p:xfrm>
        <a:graphic>
          <a:graphicData uri="http://schemas.openxmlformats.org/presentationml/2006/ole">
            <mc:AlternateContent xmlns:mc="http://schemas.openxmlformats.org/markup-compatibility/2006">
              <mc:Choice xmlns:v="urn:schemas-microsoft-com:vml" Requires="v">
                <p:oleObj spid="_x0000_s357380" name="Equation" r:id="rId6" imgW="2159000" imgH="546100" progId="Equation.3">
                  <p:embed/>
                </p:oleObj>
              </mc:Choice>
              <mc:Fallback>
                <p:oleObj name="Equation" r:id="rId6" imgW="2159000" imgH="546100" progId="Equation.3">
                  <p:embed/>
                  <p:pic>
                    <p:nvPicPr>
                      <p:cNvPr id="0" name=""/>
                      <p:cNvPicPr>
                        <a:picLocks noChangeAspect="1" noChangeArrowheads="1"/>
                      </p:cNvPicPr>
                      <p:nvPr/>
                    </p:nvPicPr>
                    <p:blipFill>
                      <a:blip r:embed="rId7"/>
                      <a:srcRect/>
                      <a:stretch>
                        <a:fillRect/>
                      </a:stretch>
                    </p:blipFill>
                    <p:spPr bwMode="auto">
                      <a:xfrm>
                        <a:off x="914400" y="4572001"/>
                        <a:ext cx="3733800" cy="943368"/>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374780065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pPr>
              <a:defRPr/>
            </a:pPr>
            <a:r>
              <a:rPr lang="en-US" dirty="0" smtClean="0"/>
              <a:t>Multiple TMDs in cross sections</a:t>
            </a:r>
            <a:endParaRPr lang="en-US" dirty="0"/>
          </a:p>
        </p:txBody>
      </p:sp>
      <p:sp>
        <p:nvSpPr>
          <p:cNvPr id="5" name="Slide Number Placeholder 4"/>
          <p:cNvSpPr>
            <a:spLocks noGrp="1"/>
          </p:cNvSpPr>
          <p:nvPr>
            <p:ph type="sldNum" sz="quarter" idx="12"/>
          </p:nvPr>
        </p:nvSpPr>
        <p:spPr/>
        <p:txBody>
          <a:bodyPr/>
          <a:lstStyle/>
          <a:p>
            <a:pPr>
              <a:defRPr/>
            </a:pPr>
            <a:fld id="{8A91F415-DF34-2042-80C0-ABD430656473}" type="slidenum">
              <a:rPr lang="en-US" smtClean="0"/>
              <a:pPr>
                <a:defRPr/>
              </a:pPr>
              <a:t>76</a:t>
            </a:fld>
            <a:endParaRPr lang="en-US"/>
          </a:p>
        </p:txBody>
      </p:sp>
    </p:spTree>
    <p:extLst>
      <p:ext uri="{BB962C8B-B14F-4D97-AF65-F5344CB8AC3E}">
        <p14:creationId xmlns:p14="http://schemas.microsoft.com/office/powerpoint/2010/main" val="3790120766"/>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txBox="1">
            <a:spLocks/>
          </p:cNvSpPr>
          <p:nvPr/>
        </p:nvSpPr>
        <p:spPr bwMode="auto">
          <a:xfrm>
            <a:off x="3276600" y="1676400"/>
            <a:ext cx="56388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20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Blip>
                <a:blip r:embed="rId3"/>
              </a:buBlip>
              <a:defRPr sz="2000">
                <a:solidFill>
                  <a:schemeClr val="tx1"/>
                </a:solidFill>
                <a:latin typeface="+mn-lt"/>
                <a:ea typeface="+mn-ea"/>
              </a:defRPr>
            </a:lvl2pPr>
            <a:lvl3pPr marL="1143000" indent="-228600" algn="l" rtl="0" eaLnBrk="0" fontAlgn="base" hangingPunct="0">
              <a:spcBef>
                <a:spcPct val="20000"/>
              </a:spcBef>
              <a:spcAft>
                <a:spcPct val="0"/>
              </a:spcAft>
              <a:buBlip>
                <a:blip r:embed="rId4"/>
              </a:buBlip>
              <a:defRPr>
                <a:solidFill>
                  <a:schemeClr val="tx1"/>
                </a:solidFill>
                <a:latin typeface="+mn-lt"/>
                <a:ea typeface="+mn-ea"/>
              </a:defRPr>
            </a:lvl3pPr>
            <a:lvl4pPr marL="1600200" indent="-228600" algn="l" rtl="0" eaLnBrk="0" fontAlgn="base" hangingPunct="0">
              <a:spcBef>
                <a:spcPct val="20000"/>
              </a:spcBef>
              <a:spcAft>
                <a:spcPct val="0"/>
              </a:spcAft>
              <a:buBlip>
                <a:blip r:embed="rId4"/>
              </a:buBlip>
              <a:defRPr>
                <a:solidFill>
                  <a:schemeClr val="tx1"/>
                </a:solidFill>
                <a:latin typeface="+mn-lt"/>
                <a:ea typeface="+mn-ea"/>
              </a:defRPr>
            </a:lvl4pPr>
            <a:lvl5pPr marL="2057400" indent="-228600" algn="l" rtl="0" eaLnBrk="0" fontAlgn="base" hangingPunct="0">
              <a:spcBef>
                <a:spcPct val="20000"/>
              </a:spcBef>
              <a:spcAft>
                <a:spcPct val="0"/>
              </a:spcAft>
              <a:buBlip>
                <a:blip r:embed="rId2"/>
              </a:buBlip>
              <a:defRPr sz="1600">
                <a:solidFill>
                  <a:schemeClr val="tx1"/>
                </a:solidFill>
                <a:latin typeface="+mn-lt"/>
                <a:ea typeface="+mn-ea"/>
              </a:defRPr>
            </a:lvl5pPr>
            <a:lvl6pPr marL="2514600" indent="-228600" algn="l" rtl="0" fontAlgn="base">
              <a:spcBef>
                <a:spcPct val="20000"/>
              </a:spcBef>
              <a:spcAft>
                <a:spcPct val="0"/>
              </a:spcAft>
              <a:buBlip>
                <a:blip r:embed="rId2"/>
              </a:buBlip>
              <a:defRPr sz="1600">
                <a:solidFill>
                  <a:schemeClr val="tx1"/>
                </a:solidFill>
                <a:latin typeface="+mn-lt"/>
                <a:ea typeface="+mn-ea"/>
              </a:defRPr>
            </a:lvl6pPr>
            <a:lvl7pPr marL="2971800" indent="-228600" algn="l" rtl="0" fontAlgn="base">
              <a:spcBef>
                <a:spcPct val="20000"/>
              </a:spcBef>
              <a:spcAft>
                <a:spcPct val="0"/>
              </a:spcAft>
              <a:buBlip>
                <a:blip r:embed="rId2"/>
              </a:buBlip>
              <a:defRPr sz="1600">
                <a:solidFill>
                  <a:schemeClr val="tx1"/>
                </a:solidFill>
                <a:latin typeface="+mn-lt"/>
                <a:ea typeface="+mn-ea"/>
              </a:defRPr>
            </a:lvl7pPr>
            <a:lvl8pPr marL="3429000" indent="-228600" algn="l" rtl="0" fontAlgn="base">
              <a:spcBef>
                <a:spcPct val="20000"/>
              </a:spcBef>
              <a:spcAft>
                <a:spcPct val="0"/>
              </a:spcAft>
              <a:buBlip>
                <a:blip r:embed="rId2"/>
              </a:buBlip>
              <a:defRPr sz="1600">
                <a:solidFill>
                  <a:schemeClr val="tx1"/>
                </a:solidFill>
                <a:latin typeface="+mn-lt"/>
                <a:ea typeface="+mn-ea"/>
              </a:defRPr>
            </a:lvl8pPr>
            <a:lvl9pPr marL="3886200" indent="-228600" algn="l" rtl="0" fontAlgn="base">
              <a:spcBef>
                <a:spcPct val="20000"/>
              </a:spcBef>
              <a:spcAft>
                <a:spcPct val="0"/>
              </a:spcAft>
              <a:buBlip>
                <a:blip r:embed="rId2"/>
              </a:buBlip>
              <a:defRPr sz="1600">
                <a:solidFill>
                  <a:schemeClr val="tx1"/>
                </a:solidFill>
                <a:latin typeface="+mn-lt"/>
                <a:ea typeface="+mn-ea"/>
              </a:defRPr>
            </a:lvl9pPr>
          </a:lstStyle>
          <a:p>
            <a:pPr marL="0" indent="0">
              <a:buFontTx/>
              <a:buNone/>
              <a:defRPr/>
            </a:pPr>
            <a:r>
              <a:rPr lang="en-US" sz="1800" dirty="0" smtClean="0">
                <a:solidFill>
                  <a:srgbClr val="FF0000"/>
                </a:solidFill>
              </a:rPr>
              <a:t> </a:t>
            </a:r>
          </a:p>
          <a:p>
            <a:pPr>
              <a:defRPr/>
            </a:pPr>
            <a:endParaRPr lang="en-US" sz="1800" dirty="0" smtClean="0"/>
          </a:p>
          <a:p>
            <a:pPr>
              <a:defRPr/>
            </a:pPr>
            <a:endParaRPr lang="en-US" sz="1800" dirty="0" smtClean="0"/>
          </a:p>
          <a:p>
            <a:pPr marL="0" indent="0">
              <a:buNone/>
              <a:defRPr/>
            </a:pPr>
            <a:endParaRPr lang="en-US" sz="1800" dirty="0" smtClean="0"/>
          </a:p>
          <a:p>
            <a:pPr marL="0" indent="0">
              <a:buNone/>
              <a:defRPr/>
            </a:pPr>
            <a:endParaRPr lang="en-US" sz="1800" dirty="0" smtClean="0"/>
          </a:p>
          <a:p>
            <a:pPr>
              <a:defRPr/>
            </a:pPr>
            <a:r>
              <a:rPr lang="en-US" sz="1800" dirty="0" smtClean="0"/>
              <a:t>Complications if the transverse momentum of two initial state hadrons is involved, resulting for DY at measured Q</a:t>
            </a:r>
            <a:r>
              <a:rPr lang="en-US" sz="1800" baseline="-25000" dirty="0" smtClean="0"/>
              <a:t>T</a:t>
            </a:r>
            <a:r>
              <a:rPr lang="en-US" sz="1800" dirty="0" smtClean="0"/>
              <a:t> in</a:t>
            </a:r>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endParaRPr lang="en-US" sz="1800" dirty="0"/>
          </a:p>
          <a:p>
            <a:pPr>
              <a:defRPr/>
            </a:pPr>
            <a:endParaRPr lang="en-US" sz="1800" dirty="0" smtClean="0"/>
          </a:p>
          <a:p>
            <a:pPr>
              <a:defRPr/>
            </a:pPr>
            <a:r>
              <a:rPr lang="en-US" sz="1800" dirty="0" smtClean="0"/>
              <a:t>Just as for twist-3 squared in collinear DY</a:t>
            </a:r>
          </a:p>
          <a:p>
            <a:pPr marL="0" indent="0">
              <a:buFontTx/>
              <a:buNone/>
              <a:defRPr/>
            </a:pPr>
            <a:endParaRPr lang="en-US" sz="1800" dirty="0" smtClean="0"/>
          </a:p>
          <a:p>
            <a:pPr>
              <a:defRPr/>
            </a:pPr>
            <a:endParaRPr lang="en-US" sz="1800" dirty="0" smtClean="0"/>
          </a:p>
          <a:p>
            <a:pPr marL="0" indent="0">
              <a:buFontTx/>
              <a:buNone/>
              <a:defRPr/>
            </a:pPr>
            <a:endParaRPr lang="en-US" sz="1800" dirty="0" smtClean="0"/>
          </a:p>
          <a:p>
            <a:pPr>
              <a:defRPr/>
            </a:pPr>
            <a:endParaRPr lang="en-US" sz="1800" dirty="0" smtClean="0"/>
          </a:p>
          <a:p>
            <a:pPr>
              <a:defRPr/>
            </a:pPr>
            <a:endParaRPr lang="en-US" sz="1800" dirty="0" smtClean="0"/>
          </a:p>
          <a:p>
            <a:pPr>
              <a:defRPr/>
            </a:pPr>
            <a:endParaRPr lang="en-US" sz="1800" dirty="0" smtClean="0"/>
          </a:p>
          <a:p>
            <a:pPr>
              <a:defRPr/>
            </a:pPr>
            <a:endParaRPr lang="en-US" sz="1800" dirty="0" smtClean="0"/>
          </a:p>
        </p:txBody>
      </p:sp>
      <p:pic>
        <p:nvPicPr>
          <p:cNvPr id="21" name="Content Placeholder 20" descr="DY.jpg"/>
          <p:cNvPicPr>
            <a:picLocks noGrp="1" noChangeAspect="1"/>
          </p:cNvPicPr>
          <p:nvPr>
            <p:ph idx="1"/>
          </p:nvPr>
        </p:nvPicPr>
        <p:blipFill rotWithShape="1">
          <a:blip r:embed="rId5">
            <a:extLst>
              <a:ext uri="{28A0092B-C50C-407E-A947-70E740481C1C}">
                <a14:useLocalDpi xmlns:a14="http://schemas.microsoft.com/office/drawing/2010/main" val="0"/>
              </a:ext>
            </a:extLst>
          </a:blip>
          <a:srcRect l="1" t="-810" r="-155645" b="-50962"/>
          <a:stretch/>
        </p:blipFill>
        <p:spPr>
          <a:xfrm>
            <a:off x="533401" y="1295400"/>
            <a:ext cx="6629400" cy="3628482"/>
          </a:xfrm>
        </p:spPr>
      </p:pic>
      <p:sp>
        <p:nvSpPr>
          <p:cNvPr id="2" name="Title 1"/>
          <p:cNvSpPr>
            <a:spLocks noGrp="1"/>
          </p:cNvSpPr>
          <p:nvPr>
            <p:ph type="title"/>
          </p:nvPr>
        </p:nvSpPr>
        <p:spPr/>
        <p:txBody>
          <a:bodyPr/>
          <a:lstStyle/>
          <a:p>
            <a:r>
              <a:rPr lang="en-US" dirty="0" smtClean="0"/>
              <a:t> </a:t>
            </a:r>
            <a:r>
              <a:rPr lang="en-US" dirty="0" err="1"/>
              <a:t>C</a:t>
            </a:r>
            <a:r>
              <a:rPr lang="en-US" dirty="0" err="1" smtClean="0"/>
              <a:t>orrelators</a:t>
            </a:r>
            <a:r>
              <a:rPr lang="en-US" dirty="0" smtClean="0"/>
              <a:t> in description of hard process (e.g. DY)</a:t>
            </a:r>
            <a:endParaRPr lang="en-US" dirty="0"/>
          </a:p>
        </p:txBody>
      </p:sp>
      <p:sp>
        <p:nvSpPr>
          <p:cNvPr id="4" name="Slide Number Placeholder 3"/>
          <p:cNvSpPr>
            <a:spLocks noGrp="1"/>
          </p:cNvSpPr>
          <p:nvPr>
            <p:ph type="sldNum" sz="quarter" idx="12"/>
          </p:nvPr>
        </p:nvSpPr>
        <p:spPr/>
        <p:txBody>
          <a:bodyPr/>
          <a:lstStyle/>
          <a:p>
            <a:pPr>
              <a:defRPr/>
            </a:pPr>
            <a:fld id="{55FF5543-E671-FF41-AAA2-21C7701FC712}" type="slidenum">
              <a:rPr lang="en-US" smtClean="0"/>
              <a:pPr>
                <a:defRPr/>
              </a:pPr>
              <a:t>77</a:t>
            </a:fld>
            <a:endParaRPr lang="en-US"/>
          </a:p>
        </p:txBody>
      </p:sp>
      <p:pic>
        <p:nvPicPr>
          <p:cNvPr id="3" name="Picture 2"/>
          <p:cNvPicPr>
            <a:picLocks noChangeAspect="1"/>
          </p:cNvPicPr>
          <p:nvPr/>
        </p:nvPicPr>
        <p:blipFill>
          <a:blip r:embed="rId6"/>
          <a:stretch>
            <a:fillRect/>
          </a:stretch>
        </p:blipFill>
        <p:spPr>
          <a:xfrm>
            <a:off x="3810000" y="1752600"/>
            <a:ext cx="4803648" cy="1219200"/>
          </a:xfrm>
          <a:prstGeom prst="rect">
            <a:avLst/>
          </a:prstGeom>
        </p:spPr>
      </p:pic>
      <p:grpSp>
        <p:nvGrpSpPr>
          <p:cNvPr id="29" name="Group 28"/>
          <p:cNvGrpSpPr/>
          <p:nvPr/>
        </p:nvGrpSpPr>
        <p:grpSpPr>
          <a:xfrm>
            <a:off x="304800" y="3886200"/>
            <a:ext cx="3276600" cy="2667000"/>
            <a:chOff x="4038600" y="3505200"/>
            <a:chExt cx="3778102" cy="3124199"/>
          </a:xfrm>
        </p:grpSpPr>
        <p:pic>
          <p:nvPicPr>
            <p:cNvPr id="22" name="Picture 21" descr="DY_GL.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8600" y="3505200"/>
              <a:ext cx="3778102" cy="3124199"/>
            </a:xfrm>
            <a:prstGeom prst="rect">
              <a:avLst/>
            </a:prstGeom>
          </p:spPr>
        </p:pic>
        <p:cxnSp>
          <p:nvCxnSpPr>
            <p:cNvPr id="15" name="Straight Arrow Connector 14"/>
            <p:cNvCxnSpPr/>
            <p:nvPr/>
          </p:nvCxnSpPr>
          <p:spPr>
            <a:xfrm>
              <a:off x="6096000" y="4267200"/>
              <a:ext cx="609600" cy="1143000"/>
            </a:xfrm>
            <a:prstGeom prst="straightConnector1">
              <a:avLst/>
            </a:prstGeom>
            <a:ln w="127000">
              <a:solidFill>
                <a:srgbClr val="E37075">
                  <a:alpha val="48000"/>
                </a:srgbClr>
              </a:solidFill>
              <a:prstDash val="solid"/>
              <a:tailEnd type="none"/>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a:off x="5181600" y="4267200"/>
              <a:ext cx="533400" cy="1143000"/>
            </a:xfrm>
            <a:prstGeom prst="straightConnector1">
              <a:avLst/>
            </a:prstGeom>
            <a:ln w="127000">
              <a:solidFill>
                <a:srgbClr val="E37075">
                  <a:alpha val="53000"/>
                </a:srgbClr>
              </a:solidFill>
              <a:prstDash val="solid"/>
              <a:tailEnd type="non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5181600" y="4724400"/>
              <a:ext cx="533400" cy="1143000"/>
            </a:xfrm>
            <a:prstGeom prst="straightConnector1">
              <a:avLst/>
            </a:prstGeom>
            <a:ln w="127000">
              <a:solidFill>
                <a:srgbClr val="E37075">
                  <a:alpha val="46000"/>
                </a:srgbClr>
              </a:solidFill>
              <a:prstDash val="solid"/>
              <a:tailEnd type="non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172200" y="4724400"/>
              <a:ext cx="533400" cy="1143000"/>
            </a:xfrm>
            <a:prstGeom prst="straightConnector1">
              <a:avLst/>
            </a:prstGeom>
            <a:ln w="127000">
              <a:solidFill>
                <a:srgbClr val="E37075">
                  <a:alpha val="47000"/>
                </a:srgbClr>
              </a:solidFill>
              <a:prstDash val="solid"/>
              <a:tailEnd type="none"/>
            </a:ln>
          </p:spPr>
          <p:style>
            <a:lnRef idx="2">
              <a:schemeClr val="accent1"/>
            </a:lnRef>
            <a:fillRef idx="0">
              <a:schemeClr val="accent1"/>
            </a:fillRef>
            <a:effectRef idx="1">
              <a:schemeClr val="accent1"/>
            </a:effectRef>
            <a:fontRef idx="minor">
              <a:schemeClr val="tx1"/>
            </a:fontRef>
          </p:style>
        </p:cxnSp>
      </p:grpSp>
      <p:pic>
        <p:nvPicPr>
          <p:cNvPr id="30" name="Picture 29"/>
          <p:cNvPicPr>
            <a:picLocks noChangeAspect="1"/>
          </p:cNvPicPr>
          <p:nvPr/>
        </p:nvPicPr>
        <p:blipFill>
          <a:blip r:embed="rId8"/>
          <a:stretch>
            <a:fillRect/>
          </a:stretch>
        </p:blipFill>
        <p:spPr>
          <a:xfrm>
            <a:off x="3581400" y="4191000"/>
            <a:ext cx="5272644" cy="1828800"/>
          </a:xfrm>
          <a:prstGeom prst="rect">
            <a:avLst/>
          </a:prstGeom>
        </p:spPr>
      </p:pic>
      <p:cxnSp>
        <p:nvCxnSpPr>
          <p:cNvPr id="17" name="Straight Connector 16"/>
          <p:cNvCxnSpPr/>
          <p:nvPr/>
        </p:nvCxnSpPr>
        <p:spPr>
          <a:xfrm>
            <a:off x="4953000" y="1828800"/>
            <a:ext cx="2590800" cy="9144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4953000" y="1828800"/>
            <a:ext cx="2590800" cy="9144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47877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Classifying Quark TMDs</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1438704940"/>
              </p:ext>
            </p:extLst>
          </p:nvPr>
        </p:nvGraphicFramePr>
        <p:xfrm>
          <a:off x="228600" y="1371600"/>
          <a:ext cx="8382000" cy="2587150"/>
        </p:xfrm>
        <a:graphic>
          <a:graphicData uri="http://schemas.openxmlformats.org/drawingml/2006/table">
            <a:tbl>
              <a:tblPr firstRow="1" bandRow="1">
                <a:tableStyleId>{5C22544A-7EE6-4342-B048-85BDC9FD1C3A}</a:tableStyleId>
              </a:tblPr>
              <a:tblGrid>
                <a:gridCol w="914400"/>
                <a:gridCol w="1600200"/>
                <a:gridCol w="1752600"/>
                <a:gridCol w="1981200"/>
                <a:gridCol w="2133600"/>
              </a:tblGrid>
              <a:tr h="280287">
                <a:tc>
                  <a:txBody>
                    <a:bodyPr/>
                    <a:lstStyle/>
                    <a:p>
                      <a:r>
                        <a:rPr lang="en-US" dirty="0" smtClean="0">
                          <a:solidFill>
                            <a:schemeClr val="tx1"/>
                          </a:solidFill>
                        </a:rPr>
                        <a:t>factor</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4">
                  <a:txBody>
                    <a:bodyPr/>
                    <a:lstStyle/>
                    <a:p>
                      <a:pPr algn="ctr"/>
                      <a:r>
                        <a:rPr lang="en-US" dirty="0" smtClean="0">
                          <a:solidFill>
                            <a:schemeClr val="tx1"/>
                          </a:solidFill>
                        </a:rPr>
                        <a:t>TMD RANK</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dirty="0"/>
                    </a:p>
                  </a:txBody>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3</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r>
              <a:tr h="444278">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r>
            </a:tbl>
          </a:graphicData>
        </a:graphic>
      </p:graphicFrame>
      <p:sp>
        <p:nvSpPr>
          <p:cNvPr id="5" name="Slide Number Placeholder 4"/>
          <p:cNvSpPr>
            <a:spLocks noGrp="1"/>
          </p:cNvSpPr>
          <p:nvPr>
            <p:ph type="sldNum" sz="quarter" idx="12"/>
          </p:nvPr>
        </p:nvSpPr>
        <p:spPr/>
        <p:txBody>
          <a:bodyPr/>
          <a:lstStyle/>
          <a:p>
            <a:pPr>
              <a:defRPr/>
            </a:pPr>
            <a:fld id="{60919974-E1AF-7D49-91E5-B74D28A366AF}" type="slidenum">
              <a:rPr lang="en-US" smtClean="0"/>
              <a:pPr>
                <a:defRPr/>
              </a:pPr>
              <a:t>78</a:t>
            </a:fld>
            <a:endParaRPr lang="en-US"/>
          </a:p>
        </p:txBody>
      </p:sp>
      <p:graphicFrame>
        <p:nvGraphicFramePr>
          <p:cNvPr id="9" name="Object 10"/>
          <p:cNvGraphicFramePr>
            <a:graphicFrameLocks noChangeAspect="1"/>
          </p:cNvGraphicFramePr>
          <p:nvPr>
            <p:extLst>
              <p:ext uri="{D42A27DB-BD31-4B8C-83A1-F6EECF244321}">
                <p14:modId xmlns:p14="http://schemas.microsoft.com/office/powerpoint/2010/main" val="3477616952"/>
              </p:ext>
            </p:extLst>
          </p:nvPr>
        </p:nvGraphicFramePr>
        <p:xfrm>
          <a:off x="4953000" y="2133600"/>
          <a:ext cx="1196975" cy="481012"/>
        </p:xfrm>
        <a:graphic>
          <a:graphicData uri="http://schemas.openxmlformats.org/presentationml/2006/ole">
            <mc:AlternateContent xmlns:mc="http://schemas.openxmlformats.org/markup-compatibility/2006">
              <mc:Choice xmlns:v="urn:schemas-microsoft-com:vml" Requires="v">
                <p:oleObj spid="_x0000_s298143" name="Equation" r:id="rId3" imgW="660400" imgH="266700" progId="Equation.3">
                  <p:embed/>
                </p:oleObj>
              </mc:Choice>
              <mc:Fallback>
                <p:oleObj name="Equation" r:id="rId3" imgW="660400" imgH="266700" progId="Equation.3">
                  <p:embed/>
                  <p:pic>
                    <p:nvPicPr>
                      <p:cNvPr id="0" name=""/>
                      <p:cNvPicPr>
                        <a:picLocks noChangeAspect="1" noChangeArrowheads="1"/>
                      </p:cNvPicPr>
                      <p:nvPr/>
                    </p:nvPicPr>
                    <p:blipFill>
                      <a:blip r:embed="rId4"/>
                      <a:srcRect/>
                      <a:stretch>
                        <a:fillRect/>
                      </a:stretch>
                    </p:blipFill>
                    <p:spPr bwMode="auto">
                      <a:xfrm>
                        <a:off x="4953000" y="2133600"/>
                        <a:ext cx="1196975" cy="481012"/>
                      </a:xfrm>
                      <a:prstGeom prst="rect">
                        <a:avLst/>
                      </a:prstGeom>
                      <a:noFill/>
                      <a:ln>
                        <a:noFill/>
                      </a:ln>
                      <a:extLst/>
                    </p:spPr>
                  </p:pic>
                </p:oleObj>
              </mc:Fallback>
            </mc:AlternateContent>
          </a:graphicData>
        </a:graphic>
      </p:graphicFrame>
      <p:graphicFrame>
        <p:nvGraphicFramePr>
          <p:cNvPr id="12" name="Object 10"/>
          <p:cNvGraphicFramePr>
            <a:graphicFrameLocks noChangeAspect="1"/>
          </p:cNvGraphicFramePr>
          <p:nvPr>
            <p:extLst>
              <p:ext uri="{D42A27DB-BD31-4B8C-83A1-F6EECF244321}">
                <p14:modId xmlns:p14="http://schemas.microsoft.com/office/powerpoint/2010/main" val="480545077"/>
              </p:ext>
            </p:extLst>
          </p:nvPr>
        </p:nvGraphicFramePr>
        <p:xfrm>
          <a:off x="3124200" y="2133600"/>
          <a:ext cx="1128713" cy="482600"/>
        </p:xfrm>
        <a:graphic>
          <a:graphicData uri="http://schemas.openxmlformats.org/presentationml/2006/ole">
            <mc:AlternateContent xmlns:mc="http://schemas.openxmlformats.org/markup-compatibility/2006">
              <mc:Choice xmlns:v="urn:schemas-microsoft-com:vml" Requires="v">
                <p:oleObj spid="_x0000_s298144" name="Equation" r:id="rId5" imgW="622300" imgH="266700" progId="Equation.3">
                  <p:embed/>
                </p:oleObj>
              </mc:Choice>
              <mc:Fallback>
                <p:oleObj name="Equation" r:id="rId5" imgW="622300" imgH="266700" progId="Equation.3">
                  <p:embed/>
                  <p:pic>
                    <p:nvPicPr>
                      <p:cNvPr id="0" name=""/>
                      <p:cNvPicPr>
                        <a:picLocks noChangeAspect="1" noChangeArrowheads="1"/>
                      </p:cNvPicPr>
                      <p:nvPr/>
                    </p:nvPicPr>
                    <p:blipFill>
                      <a:blip r:embed="rId6"/>
                      <a:srcRect/>
                      <a:stretch>
                        <a:fillRect/>
                      </a:stretch>
                    </p:blipFill>
                    <p:spPr bwMode="auto">
                      <a:xfrm>
                        <a:off x="3124200" y="2133600"/>
                        <a:ext cx="1128713" cy="482600"/>
                      </a:xfrm>
                      <a:prstGeom prst="rect">
                        <a:avLst/>
                      </a:prstGeom>
                      <a:noFill/>
                      <a:ln>
                        <a:noFill/>
                      </a:ln>
                      <a:extLst/>
                    </p:spPr>
                  </p:pic>
                </p:oleObj>
              </mc:Fallback>
            </mc:AlternateContent>
          </a:graphicData>
        </a:graphic>
      </p:graphicFrame>
      <p:graphicFrame>
        <p:nvGraphicFramePr>
          <p:cNvPr id="13" name="Object 10"/>
          <p:cNvGraphicFramePr>
            <a:graphicFrameLocks noChangeAspect="1"/>
          </p:cNvGraphicFramePr>
          <p:nvPr>
            <p:extLst>
              <p:ext uri="{D42A27DB-BD31-4B8C-83A1-F6EECF244321}">
                <p14:modId xmlns:p14="http://schemas.microsoft.com/office/powerpoint/2010/main" val="3419031118"/>
              </p:ext>
            </p:extLst>
          </p:nvPr>
        </p:nvGraphicFramePr>
        <p:xfrm>
          <a:off x="1524000" y="2133600"/>
          <a:ext cx="1036637" cy="458787"/>
        </p:xfrm>
        <a:graphic>
          <a:graphicData uri="http://schemas.openxmlformats.org/presentationml/2006/ole">
            <mc:AlternateContent xmlns:mc="http://schemas.openxmlformats.org/markup-compatibility/2006">
              <mc:Choice xmlns:v="urn:schemas-microsoft-com:vml" Requires="v">
                <p:oleObj spid="_x0000_s298145" name="Equation" r:id="rId7" imgW="571500" imgH="254000" progId="Equation.3">
                  <p:embed/>
                </p:oleObj>
              </mc:Choice>
              <mc:Fallback>
                <p:oleObj name="Equation" r:id="rId7" imgW="571500" imgH="254000" progId="Equation.3">
                  <p:embed/>
                  <p:pic>
                    <p:nvPicPr>
                      <p:cNvPr id="0" name=""/>
                      <p:cNvPicPr>
                        <a:picLocks noChangeAspect="1" noChangeArrowheads="1"/>
                      </p:cNvPicPr>
                      <p:nvPr/>
                    </p:nvPicPr>
                    <p:blipFill>
                      <a:blip r:embed="rId8"/>
                      <a:srcRect/>
                      <a:stretch>
                        <a:fillRect/>
                      </a:stretch>
                    </p:blipFill>
                    <p:spPr bwMode="auto">
                      <a:xfrm>
                        <a:off x="1524000" y="2133600"/>
                        <a:ext cx="1036637" cy="458787"/>
                      </a:xfrm>
                      <a:prstGeom prst="rect">
                        <a:avLst/>
                      </a:prstGeom>
                      <a:noFill/>
                      <a:ln>
                        <a:noFill/>
                      </a:ln>
                      <a:extLst/>
                    </p:spPr>
                  </p:pic>
                </p:oleObj>
              </mc:Fallback>
            </mc:AlternateContent>
          </a:graphicData>
        </a:graphic>
      </p:graphicFrame>
      <p:graphicFrame>
        <p:nvGraphicFramePr>
          <p:cNvPr id="14" name="Object 10"/>
          <p:cNvGraphicFramePr>
            <a:graphicFrameLocks noChangeAspect="1"/>
          </p:cNvGraphicFramePr>
          <p:nvPr>
            <p:extLst>
              <p:ext uri="{D42A27DB-BD31-4B8C-83A1-F6EECF244321}">
                <p14:modId xmlns:p14="http://schemas.microsoft.com/office/powerpoint/2010/main" val="3919873116"/>
              </p:ext>
            </p:extLst>
          </p:nvPr>
        </p:nvGraphicFramePr>
        <p:xfrm>
          <a:off x="6858000" y="2133600"/>
          <a:ext cx="1289050" cy="481013"/>
        </p:xfrm>
        <a:graphic>
          <a:graphicData uri="http://schemas.openxmlformats.org/presentationml/2006/ole">
            <mc:AlternateContent xmlns:mc="http://schemas.openxmlformats.org/markup-compatibility/2006">
              <mc:Choice xmlns:v="urn:schemas-microsoft-com:vml" Requires="v">
                <p:oleObj spid="_x0000_s298146" name="Equation" r:id="rId9" imgW="711200" imgH="266700" progId="Equation.3">
                  <p:embed/>
                </p:oleObj>
              </mc:Choice>
              <mc:Fallback>
                <p:oleObj name="Equation" r:id="rId9" imgW="711200" imgH="266700" progId="Equation.3">
                  <p:embed/>
                  <p:pic>
                    <p:nvPicPr>
                      <p:cNvPr id="0" name=""/>
                      <p:cNvPicPr>
                        <a:picLocks noChangeAspect="1" noChangeArrowheads="1"/>
                      </p:cNvPicPr>
                      <p:nvPr/>
                    </p:nvPicPr>
                    <p:blipFill>
                      <a:blip r:embed="rId10"/>
                      <a:srcRect/>
                      <a:stretch>
                        <a:fillRect/>
                      </a:stretch>
                    </p:blipFill>
                    <p:spPr bwMode="auto">
                      <a:xfrm>
                        <a:off x="6858000" y="2133600"/>
                        <a:ext cx="1289050" cy="481013"/>
                      </a:xfrm>
                      <a:prstGeom prst="rect">
                        <a:avLst/>
                      </a:prstGeom>
                      <a:noFill/>
                      <a:ln>
                        <a:noFill/>
                      </a:ln>
                      <a:extLst/>
                    </p:spPr>
                  </p:pic>
                </p:oleObj>
              </mc:Fallback>
            </mc:AlternateContent>
          </a:graphicData>
        </a:graphic>
      </p:graphicFrame>
      <p:graphicFrame>
        <p:nvGraphicFramePr>
          <p:cNvPr id="15" name="Object 10"/>
          <p:cNvGraphicFramePr>
            <a:graphicFrameLocks noChangeAspect="1"/>
          </p:cNvGraphicFramePr>
          <p:nvPr>
            <p:extLst>
              <p:ext uri="{D42A27DB-BD31-4B8C-83A1-F6EECF244321}">
                <p14:modId xmlns:p14="http://schemas.microsoft.com/office/powerpoint/2010/main" val="225307029"/>
              </p:ext>
            </p:extLst>
          </p:nvPr>
        </p:nvGraphicFramePr>
        <p:xfrm>
          <a:off x="4953000" y="2590800"/>
          <a:ext cx="1497013" cy="503237"/>
        </p:xfrm>
        <a:graphic>
          <a:graphicData uri="http://schemas.openxmlformats.org/presentationml/2006/ole">
            <mc:AlternateContent xmlns:mc="http://schemas.openxmlformats.org/markup-compatibility/2006">
              <mc:Choice xmlns:v="urn:schemas-microsoft-com:vml" Requires="v">
                <p:oleObj spid="_x0000_s298147" name="Equation" r:id="rId11" imgW="825500" imgH="279400" progId="Equation.3">
                  <p:embed/>
                </p:oleObj>
              </mc:Choice>
              <mc:Fallback>
                <p:oleObj name="Equation" r:id="rId11" imgW="825500" imgH="279400" progId="Equation.3">
                  <p:embed/>
                  <p:pic>
                    <p:nvPicPr>
                      <p:cNvPr id="0" name=""/>
                      <p:cNvPicPr>
                        <a:picLocks noChangeAspect="1" noChangeArrowheads="1"/>
                      </p:cNvPicPr>
                      <p:nvPr/>
                    </p:nvPicPr>
                    <p:blipFill>
                      <a:blip r:embed="rId12"/>
                      <a:srcRect/>
                      <a:stretch>
                        <a:fillRect/>
                      </a:stretch>
                    </p:blipFill>
                    <p:spPr bwMode="auto">
                      <a:xfrm>
                        <a:off x="4953000" y="2590800"/>
                        <a:ext cx="1497013" cy="503237"/>
                      </a:xfrm>
                      <a:prstGeom prst="rect">
                        <a:avLst/>
                      </a:prstGeom>
                      <a:noFill/>
                      <a:ln>
                        <a:noFill/>
                      </a:ln>
                      <a:extLst/>
                    </p:spPr>
                  </p:pic>
                </p:oleObj>
              </mc:Fallback>
            </mc:AlternateContent>
          </a:graphicData>
        </a:graphic>
      </p:graphicFrame>
      <p:graphicFrame>
        <p:nvGraphicFramePr>
          <p:cNvPr id="16" name="Object 10"/>
          <p:cNvGraphicFramePr>
            <a:graphicFrameLocks noChangeAspect="1"/>
          </p:cNvGraphicFramePr>
          <p:nvPr>
            <p:extLst>
              <p:ext uri="{D42A27DB-BD31-4B8C-83A1-F6EECF244321}">
                <p14:modId xmlns:p14="http://schemas.microsoft.com/office/powerpoint/2010/main" val="1408854317"/>
              </p:ext>
            </p:extLst>
          </p:nvPr>
        </p:nvGraphicFramePr>
        <p:xfrm>
          <a:off x="3124200" y="2590800"/>
          <a:ext cx="1289050" cy="504825"/>
        </p:xfrm>
        <a:graphic>
          <a:graphicData uri="http://schemas.openxmlformats.org/presentationml/2006/ole">
            <mc:AlternateContent xmlns:mc="http://schemas.openxmlformats.org/markup-compatibility/2006">
              <mc:Choice xmlns:v="urn:schemas-microsoft-com:vml" Requires="v">
                <p:oleObj spid="_x0000_s298148" name="Equation" r:id="rId13" imgW="711200" imgH="279400" progId="Equation.3">
                  <p:embed/>
                </p:oleObj>
              </mc:Choice>
              <mc:Fallback>
                <p:oleObj name="Equation" r:id="rId13" imgW="711200" imgH="279400" progId="Equation.3">
                  <p:embed/>
                  <p:pic>
                    <p:nvPicPr>
                      <p:cNvPr id="0" name=""/>
                      <p:cNvPicPr>
                        <a:picLocks noChangeAspect="1" noChangeArrowheads="1"/>
                      </p:cNvPicPr>
                      <p:nvPr/>
                    </p:nvPicPr>
                    <p:blipFill>
                      <a:blip r:embed="rId14"/>
                      <a:srcRect/>
                      <a:stretch>
                        <a:fillRect/>
                      </a:stretch>
                    </p:blipFill>
                    <p:spPr bwMode="auto">
                      <a:xfrm>
                        <a:off x="3124200" y="2590800"/>
                        <a:ext cx="1289050" cy="504825"/>
                      </a:xfrm>
                      <a:prstGeom prst="rect">
                        <a:avLst/>
                      </a:prstGeom>
                      <a:noFill/>
                      <a:ln>
                        <a:noFill/>
                      </a:ln>
                      <a:extLst/>
                    </p:spPr>
                  </p:pic>
                </p:oleObj>
              </mc:Fallback>
            </mc:AlternateContent>
          </a:graphicData>
        </a:graphic>
      </p:graphicFrame>
      <p:graphicFrame>
        <p:nvGraphicFramePr>
          <p:cNvPr id="18" name="Object 10"/>
          <p:cNvGraphicFramePr>
            <a:graphicFrameLocks noChangeAspect="1"/>
          </p:cNvGraphicFramePr>
          <p:nvPr>
            <p:extLst>
              <p:ext uri="{D42A27DB-BD31-4B8C-83A1-F6EECF244321}">
                <p14:modId xmlns:p14="http://schemas.microsoft.com/office/powerpoint/2010/main" val="1410878054"/>
              </p:ext>
            </p:extLst>
          </p:nvPr>
        </p:nvGraphicFramePr>
        <p:xfrm>
          <a:off x="6858000" y="2590800"/>
          <a:ext cx="1566862" cy="503237"/>
        </p:xfrm>
        <a:graphic>
          <a:graphicData uri="http://schemas.openxmlformats.org/presentationml/2006/ole">
            <mc:AlternateContent xmlns:mc="http://schemas.openxmlformats.org/markup-compatibility/2006">
              <mc:Choice xmlns:v="urn:schemas-microsoft-com:vml" Requires="v">
                <p:oleObj spid="_x0000_s298149" name="Equation" r:id="rId15" imgW="863600" imgH="279400" progId="Equation.3">
                  <p:embed/>
                </p:oleObj>
              </mc:Choice>
              <mc:Fallback>
                <p:oleObj name="Equation" r:id="rId15" imgW="863600" imgH="279400" progId="Equation.3">
                  <p:embed/>
                  <p:pic>
                    <p:nvPicPr>
                      <p:cNvPr id="0" name=""/>
                      <p:cNvPicPr>
                        <a:picLocks noChangeAspect="1" noChangeArrowheads="1"/>
                      </p:cNvPicPr>
                      <p:nvPr/>
                    </p:nvPicPr>
                    <p:blipFill>
                      <a:blip r:embed="rId16"/>
                      <a:srcRect/>
                      <a:stretch>
                        <a:fillRect/>
                      </a:stretch>
                    </p:blipFill>
                    <p:spPr bwMode="auto">
                      <a:xfrm>
                        <a:off x="6858000" y="2590800"/>
                        <a:ext cx="1566862" cy="503237"/>
                      </a:xfrm>
                      <a:prstGeom prst="rect">
                        <a:avLst/>
                      </a:prstGeom>
                      <a:noFill/>
                      <a:ln>
                        <a:noFill/>
                      </a:ln>
                      <a:extLst/>
                    </p:spPr>
                  </p:pic>
                </p:oleObj>
              </mc:Fallback>
            </mc:AlternateContent>
          </a:graphicData>
        </a:graphic>
      </p:graphicFrame>
      <p:graphicFrame>
        <p:nvGraphicFramePr>
          <p:cNvPr id="19" name="Object 10"/>
          <p:cNvGraphicFramePr>
            <a:graphicFrameLocks noChangeAspect="1"/>
          </p:cNvGraphicFramePr>
          <p:nvPr>
            <p:extLst>
              <p:ext uri="{D42A27DB-BD31-4B8C-83A1-F6EECF244321}">
                <p14:modId xmlns:p14="http://schemas.microsoft.com/office/powerpoint/2010/main" val="1850411346"/>
              </p:ext>
            </p:extLst>
          </p:nvPr>
        </p:nvGraphicFramePr>
        <p:xfrm>
          <a:off x="6858000" y="3048000"/>
          <a:ext cx="1612900" cy="503238"/>
        </p:xfrm>
        <a:graphic>
          <a:graphicData uri="http://schemas.openxmlformats.org/presentationml/2006/ole">
            <mc:AlternateContent xmlns:mc="http://schemas.openxmlformats.org/markup-compatibility/2006">
              <mc:Choice xmlns:v="urn:schemas-microsoft-com:vml" Requires="v">
                <p:oleObj spid="_x0000_s298150" name="Equation" r:id="rId17" imgW="889000" imgH="279400" progId="Equation.3">
                  <p:embed/>
                </p:oleObj>
              </mc:Choice>
              <mc:Fallback>
                <p:oleObj name="Equation" r:id="rId17" imgW="889000" imgH="279400" progId="Equation.3">
                  <p:embed/>
                  <p:pic>
                    <p:nvPicPr>
                      <p:cNvPr id="0" name=""/>
                      <p:cNvPicPr>
                        <a:picLocks noChangeAspect="1" noChangeArrowheads="1"/>
                      </p:cNvPicPr>
                      <p:nvPr/>
                    </p:nvPicPr>
                    <p:blipFill>
                      <a:blip r:embed="rId18"/>
                      <a:srcRect/>
                      <a:stretch>
                        <a:fillRect/>
                      </a:stretch>
                    </p:blipFill>
                    <p:spPr bwMode="auto">
                      <a:xfrm>
                        <a:off x="6858000" y="3048000"/>
                        <a:ext cx="1612900" cy="503238"/>
                      </a:xfrm>
                      <a:prstGeom prst="rect">
                        <a:avLst/>
                      </a:prstGeom>
                      <a:noFill/>
                      <a:ln>
                        <a:noFill/>
                      </a:ln>
                      <a:extLst/>
                    </p:spPr>
                  </p:pic>
                </p:oleObj>
              </mc:Fallback>
            </mc:AlternateContent>
          </a:graphicData>
        </a:graphic>
      </p:graphicFrame>
      <p:graphicFrame>
        <p:nvGraphicFramePr>
          <p:cNvPr id="20" name="Object 10"/>
          <p:cNvGraphicFramePr>
            <a:graphicFrameLocks noChangeAspect="1"/>
          </p:cNvGraphicFramePr>
          <p:nvPr>
            <p:extLst>
              <p:ext uri="{D42A27DB-BD31-4B8C-83A1-F6EECF244321}">
                <p14:modId xmlns:p14="http://schemas.microsoft.com/office/powerpoint/2010/main" val="3155761063"/>
              </p:ext>
            </p:extLst>
          </p:nvPr>
        </p:nvGraphicFramePr>
        <p:xfrm>
          <a:off x="4953000" y="3048000"/>
          <a:ext cx="1404938" cy="506412"/>
        </p:xfrm>
        <a:graphic>
          <a:graphicData uri="http://schemas.openxmlformats.org/presentationml/2006/ole">
            <mc:AlternateContent xmlns:mc="http://schemas.openxmlformats.org/markup-compatibility/2006">
              <mc:Choice xmlns:v="urn:schemas-microsoft-com:vml" Requires="v">
                <p:oleObj spid="_x0000_s298151" name="Equation" r:id="rId19" imgW="774700" imgH="279400" progId="Equation.3">
                  <p:embed/>
                </p:oleObj>
              </mc:Choice>
              <mc:Fallback>
                <p:oleObj name="Equation" r:id="rId19" imgW="774700" imgH="279400" progId="Equation.3">
                  <p:embed/>
                  <p:pic>
                    <p:nvPicPr>
                      <p:cNvPr id="0" name=""/>
                      <p:cNvPicPr>
                        <a:picLocks noChangeAspect="1" noChangeArrowheads="1"/>
                      </p:cNvPicPr>
                      <p:nvPr/>
                    </p:nvPicPr>
                    <p:blipFill>
                      <a:blip r:embed="rId20"/>
                      <a:srcRect/>
                      <a:stretch>
                        <a:fillRect/>
                      </a:stretch>
                    </p:blipFill>
                    <p:spPr bwMode="auto">
                      <a:xfrm>
                        <a:off x="4953000" y="3048000"/>
                        <a:ext cx="1404938" cy="506412"/>
                      </a:xfrm>
                      <a:prstGeom prst="rect">
                        <a:avLst/>
                      </a:prstGeom>
                      <a:noFill/>
                      <a:ln>
                        <a:noFill/>
                      </a:ln>
                      <a:extLst/>
                    </p:spPr>
                  </p:pic>
                </p:oleObj>
              </mc:Fallback>
            </mc:AlternateContent>
          </a:graphicData>
        </a:graphic>
      </p:graphicFrame>
      <p:graphicFrame>
        <p:nvGraphicFramePr>
          <p:cNvPr id="21" name="Object 10"/>
          <p:cNvGraphicFramePr>
            <a:graphicFrameLocks noChangeAspect="1"/>
          </p:cNvGraphicFramePr>
          <p:nvPr>
            <p:extLst>
              <p:ext uri="{D42A27DB-BD31-4B8C-83A1-F6EECF244321}">
                <p14:modId xmlns:p14="http://schemas.microsoft.com/office/powerpoint/2010/main" val="4084934892"/>
              </p:ext>
            </p:extLst>
          </p:nvPr>
        </p:nvGraphicFramePr>
        <p:xfrm>
          <a:off x="6858000" y="3505200"/>
          <a:ext cx="1519238" cy="506413"/>
        </p:xfrm>
        <a:graphic>
          <a:graphicData uri="http://schemas.openxmlformats.org/presentationml/2006/ole">
            <mc:AlternateContent xmlns:mc="http://schemas.openxmlformats.org/markup-compatibility/2006">
              <mc:Choice xmlns:v="urn:schemas-microsoft-com:vml" Requires="v">
                <p:oleObj spid="_x0000_s298152" name="Equation" r:id="rId21" imgW="838200" imgH="279400" progId="Equation.3">
                  <p:embed/>
                </p:oleObj>
              </mc:Choice>
              <mc:Fallback>
                <p:oleObj name="Equation" r:id="rId21" imgW="838200" imgH="279400" progId="Equation.3">
                  <p:embed/>
                  <p:pic>
                    <p:nvPicPr>
                      <p:cNvPr id="0" name=""/>
                      <p:cNvPicPr>
                        <a:picLocks noChangeAspect="1" noChangeArrowheads="1"/>
                      </p:cNvPicPr>
                      <p:nvPr/>
                    </p:nvPicPr>
                    <p:blipFill>
                      <a:blip r:embed="rId22"/>
                      <a:srcRect/>
                      <a:stretch>
                        <a:fillRect/>
                      </a:stretch>
                    </p:blipFill>
                    <p:spPr bwMode="auto">
                      <a:xfrm>
                        <a:off x="6858000" y="3505200"/>
                        <a:ext cx="1519238" cy="506413"/>
                      </a:xfrm>
                      <a:prstGeom prst="rect">
                        <a:avLst/>
                      </a:prstGeom>
                      <a:noFill/>
                      <a:ln>
                        <a:noFill/>
                      </a:ln>
                      <a:extLst/>
                    </p:spPr>
                  </p:pic>
                </p:oleObj>
              </mc:Fallback>
            </mc:AlternateContent>
          </a:graphicData>
        </a:graphic>
      </p:graphicFrame>
      <p:graphicFrame>
        <p:nvGraphicFramePr>
          <p:cNvPr id="22" name="Object 10"/>
          <p:cNvGraphicFramePr>
            <a:graphicFrameLocks noChangeAspect="1"/>
          </p:cNvGraphicFramePr>
          <p:nvPr>
            <p:extLst>
              <p:ext uri="{D42A27DB-BD31-4B8C-83A1-F6EECF244321}">
                <p14:modId xmlns:p14="http://schemas.microsoft.com/office/powerpoint/2010/main" val="1766648384"/>
              </p:ext>
            </p:extLst>
          </p:nvPr>
        </p:nvGraphicFramePr>
        <p:xfrm>
          <a:off x="381000" y="2590800"/>
          <a:ext cx="576262" cy="504825"/>
        </p:xfrm>
        <a:graphic>
          <a:graphicData uri="http://schemas.openxmlformats.org/presentationml/2006/ole">
            <mc:AlternateContent xmlns:mc="http://schemas.openxmlformats.org/markup-compatibility/2006">
              <mc:Choice xmlns:v="urn:schemas-microsoft-com:vml" Requires="v">
                <p:oleObj spid="_x0000_s298153" name="Equation" r:id="rId23" imgW="317500" imgH="279400" progId="Equation.3">
                  <p:embed/>
                </p:oleObj>
              </mc:Choice>
              <mc:Fallback>
                <p:oleObj name="Equation" r:id="rId23" imgW="317500" imgH="279400" progId="Equation.3">
                  <p:embed/>
                  <p:pic>
                    <p:nvPicPr>
                      <p:cNvPr id="0" name=""/>
                      <p:cNvPicPr>
                        <a:picLocks noChangeAspect="1" noChangeArrowheads="1"/>
                      </p:cNvPicPr>
                      <p:nvPr/>
                    </p:nvPicPr>
                    <p:blipFill>
                      <a:blip r:embed="rId24"/>
                      <a:srcRect/>
                      <a:stretch>
                        <a:fillRect/>
                      </a:stretch>
                    </p:blipFill>
                    <p:spPr bwMode="auto">
                      <a:xfrm>
                        <a:off x="381000" y="2590800"/>
                        <a:ext cx="576262" cy="504825"/>
                      </a:xfrm>
                      <a:prstGeom prst="rect">
                        <a:avLst/>
                      </a:prstGeom>
                      <a:noFill/>
                      <a:ln>
                        <a:noFill/>
                      </a:ln>
                      <a:extLst/>
                    </p:spPr>
                  </p:pic>
                </p:oleObj>
              </mc:Fallback>
            </mc:AlternateContent>
          </a:graphicData>
        </a:graphic>
      </p:graphicFrame>
      <p:graphicFrame>
        <p:nvGraphicFramePr>
          <p:cNvPr id="23" name="Object 10"/>
          <p:cNvGraphicFramePr>
            <a:graphicFrameLocks noChangeAspect="1"/>
          </p:cNvGraphicFramePr>
          <p:nvPr>
            <p:extLst>
              <p:ext uri="{D42A27DB-BD31-4B8C-83A1-F6EECF244321}">
                <p14:modId xmlns:p14="http://schemas.microsoft.com/office/powerpoint/2010/main" val="2050208798"/>
              </p:ext>
            </p:extLst>
          </p:nvPr>
        </p:nvGraphicFramePr>
        <p:xfrm>
          <a:off x="381000" y="3048000"/>
          <a:ext cx="668338" cy="504825"/>
        </p:xfrm>
        <a:graphic>
          <a:graphicData uri="http://schemas.openxmlformats.org/presentationml/2006/ole">
            <mc:AlternateContent xmlns:mc="http://schemas.openxmlformats.org/markup-compatibility/2006">
              <mc:Choice xmlns:v="urn:schemas-microsoft-com:vml" Requires="v">
                <p:oleObj spid="_x0000_s298154" name="Equation" r:id="rId25" imgW="368300" imgH="279400" progId="Equation.3">
                  <p:embed/>
                </p:oleObj>
              </mc:Choice>
              <mc:Fallback>
                <p:oleObj name="Equation" r:id="rId25" imgW="368300" imgH="279400" progId="Equation.3">
                  <p:embed/>
                  <p:pic>
                    <p:nvPicPr>
                      <p:cNvPr id="0" name=""/>
                      <p:cNvPicPr>
                        <a:picLocks noChangeAspect="1" noChangeArrowheads="1"/>
                      </p:cNvPicPr>
                      <p:nvPr/>
                    </p:nvPicPr>
                    <p:blipFill>
                      <a:blip r:embed="rId26"/>
                      <a:srcRect/>
                      <a:stretch>
                        <a:fillRect/>
                      </a:stretch>
                    </p:blipFill>
                    <p:spPr bwMode="auto">
                      <a:xfrm>
                        <a:off x="381000" y="3048000"/>
                        <a:ext cx="668338" cy="504825"/>
                      </a:xfrm>
                      <a:prstGeom prst="rect">
                        <a:avLst/>
                      </a:prstGeom>
                      <a:noFill/>
                      <a:ln>
                        <a:noFill/>
                      </a:ln>
                      <a:extLst/>
                    </p:spPr>
                  </p:pic>
                </p:oleObj>
              </mc:Fallback>
            </mc:AlternateContent>
          </a:graphicData>
        </a:graphic>
      </p:graphicFrame>
      <p:graphicFrame>
        <p:nvGraphicFramePr>
          <p:cNvPr id="24" name="Object 10"/>
          <p:cNvGraphicFramePr>
            <a:graphicFrameLocks noChangeAspect="1"/>
          </p:cNvGraphicFramePr>
          <p:nvPr>
            <p:extLst>
              <p:ext uri="{D42A27DB-BD31-4B8C-83A1-F6EECF244321}">
                <p14:modId xmlns:p14="http://schemas.microsoft.com/office/powerpoint/2010/main" val="551408931"/>
              </p:ext>
            </p:extLst>
          </p:nvPr>
        </p:nvGraphicFramePr>
        <p:xfrm>
          <a:off x="381000" y="3505200"/>
          <a:ext cx="782638" cy="504825"/>
        </p:xfrm>
        <a:graphic>
          <a:graphicData uri="http://schemas.openxmlformats.org/presentationml/2006/ole">
            <mc:AlternateContent xmlns:mc="http://schemas.openxmlformats.org/markup-compatibility/2006">
              <mc:Choice xmlns:v="urn:schemas-microsoft-com:vml" Requires="v">
                <p:oleObj spid="_x0000_s298155" name="Equation" r:id="rId27" imgW="431800" imgH="279400" progId="Equation.3">
                  <p:embed/>
                </p:oleObj>
              </mc:Choice>
              <mc:Fallback>
                <p:oleObj name="Equation" r:id="rId27" imgW="431800" imgH="279400" progId="Equation.3">
                  <p:embed/>
                  <p:pic>
                    <p:nvPicPr>
                      <p:cNvPr id="0" name=""/>
                      <p:cNvPicPr>
                        <a:picLocks noChangeAspect="1" noChangeArrowheads="1"/>
                      </p:cNvPicPr>
                      <p:nvPr/>
                    </p:nvPicPr>
                    <p:blipFill>
                      <a:blip r:embed="rId28"/>
                      <a:srcRect/>
                      <a:stretch>
                        <a:fillRect/>
                      </a:stretch>
                    </p:blipFill>
                    <p:spPr bwMode="auto">
                      <a:xfrm>
                        <a:off x="381000" y="3505200"/>
                        <a:ext cx="782638" cy="504825"/>
                      </a:xfrm>
                      <a:prstGeom prst="rect">
                        <a:avLst/>
                      </a:prstGeom>
                      <a:noFill/>
                      <a:ln>
                        <a:noFill/>
                      </a:ln>
                      <a:extLst/>
                    </p:spPr>
                  </p:pic>
                </p:oleObj>
              </mc:Fallback>
            </mc:AlternateContent>
          </a:graphicData>
        </a:graphic>
      </p:graphicFrame>
      <p:sp>
        <p:nvSpPr>
          <p:cNvPr id="25" name="TextBox 24"/>
          <p:cNvSpPr txBox="1"/>
          <p:nvPr/>
        </p:nvSpPr>
        <p:spPr>
          <a:xfrm>
            <a:off x="0" y="6550223"/>
            <a:ext cx="5486400" cy="307777"/>
          </a:xfrm>
          <a:prstGeom prst="rect">
            <a:avLst/>
          </a:prstGeom>
          <a:solidFill>
            <a:schemeClr val="accent6">
              <a:lumMod val="20000"/>
              <a:lumOff val="80000"/>
            </a:schemeClr>
          </a:solidFill>
          <a:effectLst>
            <a:outerShdw blurRad="50800" dist="38100" dir="2700000" algn="tl" rotWithShape="0">
              <a:srgbClr val="000000">
                <a:alpha val="43000"/>
              </a:srgbClr>
            </a:outerShdw>
          </a:effectLst>
        </p:spPr>
        <p:txBody>
          <a:bodyPr wrap="square">
            <a:spAutoFit/>
          </a:bodyPr>
          <a:lstStyle/>
          <a:p>
            <a:pPr>
              <a:defRPr/>
            </a:pPr>
            <a:r>
              <a:rPr lang="en-US" sz="1400" dirty="0">
                <a:latin typeface="+mn-lt"/>
              </a:rPr>
              <a:t>MGA Buffing</a:t>
            </a:r>
            <a:r>
              <a:rPr lang="en-US" sz="1400" dirty="0" smtClean="0">
                <a:latin typeface="+mn-lt"/>
              </a:rPr>
              <a:t>, </a:t>
            </a:r>
            <a:r>
              <a:rPr lang="en-US" sz="1400" dirty="0">
                <a:latin typeface="+mn-lt"/>
              </a:rPr>
              <a:t>PJM, </a:t>
            </a:r>
            <a:r>
              <a:rPr lang="en-US" sz="1400" dirty="0" smtClean="0">
                <a:latin typeface="+mn-lt"/>
              </a:rPr>
              <a:t>PRL (2014), </a:t>
            </a:r>
            <a:r>
              <a:rPr lang="en-US" sz="1400" dirty="0" err="1" smtClean="0">
                <a:latin typeface="+mn-lt"/>
              </a:rPr>
              <a:t>Arxiv</a:t>
            </a:r>
            <a:r>
              <a:rPr lang="en-US" sz="1400" dirty="0">
                <a:latin typeface="+mn-lt"/>
              </a:rPr>
              <a:t>: </a:t>
            </a:r>
            <a:r>
              <a:rPr lang="en-US" sz="1400" dirty="0" smtClean="0">
                <a:latin typeface="+mn-lt"/>
              </a:rPr>
              <a:t>1309.4681 </a:t>
            </a:r>
            <a:r>
              <a:rPr lang="en-US" sz="1400" dirty="0">
                <a:latin typeface="+mn-lt"/>
              </a:rPr>
              <a:t>[</a:t>
            </a:r>
            <a:r>
              <a:rPr lang="en-US" sz="1400" dirty="0" err="1">
                <a:latin typeface="+mn-lt"/>
              </a:rPr>
              <a:t>hep-ph</a:t>
            </a:r>
            <a:r>
              <a:rPr lang="en-US" sz="1400" dirty="0">
                <a:latin typeface="+mn-lt"/>
              </a:rPr>
              <a:t>]</a:t>
            </a:r>
          </a:p>
        </p:txBody>
      </p:sp>
      <p:pic>
        <p:nvPicPr>
          <p:cNvPr id="3" name="Picture 2"/>
          <p:cNvPicPr>
            <a:picLocks noChangeAspect="1"/>
          </p:cNvPicPr>
          <p:nvPr/>
        </p:nvPicPr>
        <p:blipFill>
          <a:blip r:embed="rId29"/>
          <a:stretch>
            <a:fillRect/>
          </a:stretch>
        </p:blipFill>
        <p:spPr>
          <a:xfrm>
            <a:off x="-1" y="4572000"/>
            <a:ext cx="5671008" cy="2091589"/>
          </a:xfrm>
          <a:prstGeom prst="rect">
            <a:avLst/>
          </a:prstGeom>
        </p:spPr>
      </p:pic>
      <p:pic>
        <p:nvPicPr>
          <p:cNvPr id="4" name="Picture 3"/>
          <p:cNvPicPr>
            <a:picLocks noChangeAspect="1"/>
          </p:cNvPicPr>
          <p:nvPr/>
        </p:nvPicPr>
        <p:blipFill>
          <a:blip r:embed="rId30"/>
          <a:stretch>
            <a:fillRect/>
          </a:stretch>
        </p:blipFill>
        <p:spPr>
          <a:xfrm>
            <a:off x="3742884" y="4038600"/>
            <a:ext cx="5369940" cy="1437408"/>
          </a:xfrm>
          <a:prstGeom prst="rect">
            <a:avLst/>
          </a:prstGeom>
        </p:spPr>
      </p:pic>
      <p:grpSp>
        <p:nvGrpSpPr>
          <p:cNvPr id="10" name="Group 9"/>
          <p:cNvGrpSpPr/>
          <p:nvPr/>
        </p:nvGrpSpPr>
        <p:grpSpPr>
          <a:xfrm>
            <a:off x="5410856" y="5486400"/>
            <a:ext cx="3699164" cy="762000"/>
            <a:chOff x="5444836" y="5486400"/>
            <a:chExt cx="3699164" cy="762000"/>
          </a:xfrm>
        </p:grpSpPr>
        <p:sp>
          <p:nvSpPr>
            <p:cNvPr id="8" name="Rounded Rectangle 7"/>
            <p:cNvSpPr/>
            <p:nvPr/>
          </p:nvSpPr>
          <p:spPr>
            <a:xfrm>
              <a:off x="5715000" y="5486400"/>
              <a:ext cx="3429000" cy="762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1"/>
            <a:stretch>
              <a:fillRect/>
            </a:stretch>
          </p:blipFill>
          <p:spPr>
            <a:xfrm>
              <a:off x="5444836" y="5562600"/>
              <a:ext cx="3699164" cy="685800"/>
            </a:xfrm>
            <a:prstGeom prst="rect">
              <a:avLst/>
            </a:prstGeom>
          </p:spPr>
        </p:pic>
      </p:grpSp>
      <p:cxnSp>
        <p:nvCxnSpPr>
          <p:cNvPr id="27" name="Straight Arrow Connector 26"/>
          <p:cNvCxnSpPr/>
          <p:nvPr/>
        </p:nvCxnSpPr>
        <p:spPr>
          <a:xfrm flipH="1">
            <a:off x="3886200" y="5943600"/>
            <a:ext cx="1752600" cy="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70578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
          </p:nvPr>
        </p:nvSpPr>
        <p:spPr>
          <a:xfrm>
            <a:off x="228600" y="1371601"/>
            <a:ext cx="8686800" cy="3886199"/>
          </a:xfrm>
        </p:spPr>
        <p:txBody>
          <a:bodyPr/>
          <a:lstStyle/>
          <a:p>
            <a:pPr marL="0" indent="0">
              <a:buNone/>
              <a:defRPr/>
            </a:pPr>
            <a:r>
              <a:rPr lang="en-US" sz="1800" dirty="0" smtClean="0">
                <a:solidFill>
                  <a:srgbClr val="FF0000"/>
                </a:solidFill>
              </a:rPr>
              <a:t> </a:t>
            </a:r>
          </a:p>
          <a:p>
            <a:pPr>
              <a:defRPr/>
            </a:pPr>
            <a:endParaRPr lang="en-US" sz="1800" dirty="0" smtClean="0"/>
          </a:p>
          <a:p>
            <a:pPr>
              <a:defRPr/>
            </a:pPr>
            <a:endParaRPr lang="en-US" sz="1800" dirty="0"/>
          </a:p>
          <a:p>
            <a:pPr>
              <a:defRPr/>
            </a:pPr>
            <a:endParaRPr lang="en-US" sz="1800" dirty="0" smtClean="0"/>
          </a:p>
          <a:p>
            <a:pPr>
              <a:defRPr/>
            </a:pPr>
            <a:endParaRPr lang="en-US" sz="1800" dirty="0"/>
          </a:p>
          <a:p>
            <a:pPr marL="0" indent="0">
              <a:buFontTx/>
              <a:buNone/>
              <a:defRPr/>
            </a:pPr>
            <a:endParaRPr lang="en-US" sz="1800" dirty="0" smtClean="0"/>
          </a:p>
          <a:p>
            <a:pPr>
              <a:defRPr/>
            </a:pPr>
            <a:endParaRPr lang="en-US" sz="1800" dirty="0" smtClean="0"/>
          </a:p>
          <a:p>
            <a:pPr>
              <a:defRPr/>
            </a:pPr>
            <a:endParaRPr lang="en-US" sz="1800" dirty="0"/>
          </a:p>
          <a:p>
            <a:pPr>
              <a:defRPr/>
            </a:pPr>
            <a:endParaRPr lang="en-US" sz="1800" dirty="0" smtClean="0"/>
          </a:p>
          <a:p>
            <a:pPr>
              <a:defRPr/>
            </a:pPr>
            <a:r>
              <a:rPr lang="en-US" sz="1800" dirty="0" smtClean="0"/>
              <a:t>Example: quarks in an </a:t>
            </a:r>
            <a:r>
              <a:rPr lang="en-US" sz="1800" dirty="0" err="1" smtClean="0"/>
              <a:t>unpolarized</a:t>
            </a:r>
            <a:r>
              <a:rPr lang="en-US" sz="1800" dirty="0" smtClean="0"/>
              <a:t> target needs only 2 functions</a:t>
            </a:r>
          </a:p>
          <a:p>
            <a:pPr>
              <a:defRPr/>
            </a:pPr>
            <a:r>
              <a:rPr lang="en-US" sz="1800" dirty="0" smtClean="0"/>
              <a:t>Resulting in cross section for </a:t>
            </a:r>
            <a:r>
              <a:rPr lang="en-US" sz="1800" dirty="0" err="1"/>
              <a:t>unpolarized</a:t>
            </a:r>
            <a:r>
              <a:rPr lang="en-US" sz="1800" dirty="0"/>
              <a:t> DY at measured Q</a:t>
            </a:r>
            <a:r>
              <a:rPr lang="en-US" sz="1800" baseline="-25000" dirty="0"/>
              <a:t>T</a:t>
            </a:r>
            <a:r>
              <a:rPr lang="en-US" sz="1800" dirty="0"/>
              <a:t>  </a:t>
            </a:r>
          </a:p>
          <a:p>
            <a:pPr marL="0" indent="0">
              <a:buNone/>
              <a:defRPr/>
            </a:pPr>
            <a:endParaRPr lang="en-US" sz="1800" dirty="0" smtClean="0"/>
          </a:p>
          <a:p>
            <a:pPr>
              <a:defRPr/>
            </a:pPr>
            <a:endParaRPr lang="en-US" sz="1800" dirty="0"/>
          </a:p>
          <a:p>
            <a:pPr marL="0" indent="0">
              <a:buNone/>
              <a:defRPr/>
            </a:pPr>
            <a:endParaRPr lang="en-US" sz="1800" dirty="0" smtClean="0"/>
          </a:p>
          <a:p>
            <a:pPr>
              <a:defRPr/>
            </a:pPr>
            <a:endParaRPr lang="en-US" sz="1800" dirty="0"/>
          </a:p>
          <a:p>
            <a:pPr>
              <a:defRPr/>
            </a:pPr>
            <a:endParaRPr lang="en-US" sz="1800" dirty="0" smtClean="0"/>
          </a:p>
          <a:p>
            <a:pPr>
              <a:defRPr/>
            </a:pPr>
            <a:endParaRPr lang="en-US" sz="1800" dirty="0"/>
          </a:p>
          <a:p>
            <a:pPr>
              <a:defRPr/>
            </a:pPr>
            <a:endParaRPr lang="en-US" sz="1800" dirty="0" smtClean="0"/>
          </a:p>
        </p:txBody>
      </p:sp>
      <p:sp>
        <p:nvSpPr>
          <p:cNvPr id="2" name="Title 1"/>
          <p:cNvSpPr>
            <a:spLocks noGrp="1"/>
          </p:cNvSpPr>
          <p:nvPr>
            <p:ph type="title"/>
          </p:nvPr>
        </p:nvSpPr>
        <p:spPr/>
        <p:txBody>
          <a:bodyPr/>
          <a:lstStyle/>
          <a:p>
            <a:r>
              <a:rPr lang="en-US" dirty="0" smtClean="0"/>
              <a:t>Remember classification of Quark TMDs</a:t>
            </a:r>
            <a:endParaRPr lang="en-US" dirty="0"/>
          </a:p>
        </p:txBody>
      </p:sp>
      <p:sp>
        <p:nvSpPr>
          <p:cNvPr id="5" name="Slide Number Placeholder 4"/>
          <p:cNvSpPr>
            <a:spLocks noGrp="1"/>
          </p:cNvSpPr>
          <p:nvPr>
            <p:ph type="sldNum" sz="quarter" idx="12"/>
          </p:nvPr>
        </p:nvSpPr>
        <p:spPr>
          <a:xfrm>
            <a:off x="6781800" y="6487978"/>
            <a:ext cx="2133600" cy="381000"/>
          </a:xfrm>
        </p:spPr>
        <p:txBody>
          <a:bodyPr/>
          <a:lstStyle/>
          <a:p>
            <a:pPr>
              <a:defRPr/>
            </a:pPr>
            <a:fld id="{60919974-E1AF-7D49-91E5-B74D28A366AF}" type="slidenum">
              <a:rPr lang="en-US" smtClean="0"/>
              <a:pPr>
                <a:defRPr/>
              </a:pPr>
              <a:t>79</a:t>
            </a:fld>
            <a:endParaRPr lang="en-US" dirty="0"/>
          </a:p>
        </p:txBody>
      </p:sp>
      <p:graphicFrame>
        <p:nvGraphicFramePr>
          <p:cNvPr id="21" name="Content Placeholder 5"/>
          <p:cNvGraphicFramePr>
            <a:graphicFrameLocks noGrp="1"/>
          </p:cNvGraphicFramePr>
          <p:nvPr>
            <p:ph sz="half" idx="1"/>
            <p:extLst>
              <p:ext uri="{D42A27DB-BD31-4B8C-83A1-F6EECF244321}">
                <p14:modId xmlns:p14="http://schemas.microsoft.com/office/powerpoint/2010/main" val="1243379495"/>
              </p:ext>
            </p:extLst>
          </p:nvPr>
        </p:nvGraphicFramePr>
        <p:xfrm>
          <a:off x="228600" y="1371600"/>
          <a:ext cx="8382000" cy="2587150"/>
        </p:xfrm>
        <a:graphic>
          <a:graphicData uri="http://schemas.openxmlformats.org/drawingml/2006/table">
            <a:tbl>
              <a:tblPr firstRow="1" bandRow="1">
                <a:tableStyleId>{5C22544A-7EE6-4342-B048-85BDC9FD1C3A}</a:tableStyleId>
              </a:tblPr>
              <a:tblGrid>
                <a:gridCol w="914400"/>
                <a:gridCol w="1600200"/>
                <a:gridCol w="1752600"/>
                <a:gridCol w="1981200"/>
                <a:gridCol w="2133600"/>
              </a:tblGrid>
              <a:tr h="280287">
                <a:tc>
                  <a:txBody>
                    <a:bodyPr/>
                    <a:lstStyle/>
                    <a:p>
                      <a:r>
                        <a:rPr lang="en-US" dirty="0" smtClean="0">
                          <a:solidFill>
                            <a:schemeClr val="tx1"/>
                          </a:solidFill>
                        </a:rPr>
                        <a:t>factor</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4">
                  <a:txBody>
                    <a:bodyPr/>
                    <a:lstStyle/>
                    <a:p>
                      <a:pPr algn="ctr"/>
                      <a:r>
                        <a:rPr lang="en-US" dirty="0" smtClean="0">
                          <a:solidFill>
                            <a:schemeClr val="tx1"/>
                          </a:solidFill>
                        </a:rPr>
                        <a:t>QUARK</a:t>
                      </a:r>
                      <a:r>
                        <a:rPr lang="en-US" baseline="0" dirty="0" smtClean="0">
                          <a:solidFill>
                            <a:schemeClr val="tx1"/>
                          </a:solidFill>
                        </a:rPr>
                        <a:t> </a:t>
                      </a:r>
                      <a:r>
                        <a:rPr lang="en-US" dirty="0" smtClean="0">
                          <a:solidFill>
                            <a:schemeClr val="tx1"/>
                          </a:solidFill>
                        </a:rPr>
                        <a:t>TMD RANK UNPOLARIZED</a:t>
                      </a:r>
                      <a:r>
                        <a:rPr lang="en-US" baseline="0" dirty="0" smtClean="0">
                          <a:solidFill>
                            <a:schemeClr val="tx1"/>
                          </a:solidFill>
                        </a:rPr>
                        <a:t> HADRON</a:t>
                      </a:r>
                      <a:endParaRPr lang="en-US"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dirty="0"/>
                    </a:p>
                  </a:txBody>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2</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r>
                        <a:rPr lang="en-US" dirty="0" smtClean="0"/>
                        <a:t>3</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r>
              <a:tr h="444278">
                <a:tc>
                  <a:txBody>
                    <a:bodyPr/>
                    <a:lstStyle/>
                    <a:p>
                      <a:pPr algn="ctr"/>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444278">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9FFBA"/>
                    </a:solid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D8E4"/>
                    </a:solidFill>
                  </a:tcPr>
                </a:tc>
              </a:tr>
            </a:tbl>
          </a:graphicData>
        </a:graphic>
      </p:graphicFrame>
      <p:graphicFrame>
        <p:nvGraphicFramePr>
          <p:cNvPr id="26" name="Object 10"/>
          <p:cNvGraphicFramePr>
            <a:graphicFrameLocks noChangeAspect="1"/>
          </p:cNvGraphicFramePr>
          <p:nvPr>
            <p:extLst>
              <p:ext uri="{D42A27DB-BD31-4B8C-83A1-F6EECF244321}">
                <p14:modId xmlns:p14="http://schemas.microsoft.com/office/powerpoint/2010/main" val="3119726915"/>
              </p:ext>
            </p:extLst>
          </p:nvPr>
        </p:nvGraphicFramePr>
        <p:xfrm>
          <a:off x="3517900" y="2590325"/>
          <a:ext cx="346075" cy="460375"/>
        </p:xfrm>
        <a:graphic>
          <a:graphicData uri="http://schemas.openxmlformats.org/presentationml/2006/ole">
            <mc:AlternateContent xmlns:mc="http://schemas.openxmlformats.org/markup-compatibility/2006">
              <mc:Choice xmlns:v="urn:schemas-microsoft-com:vml" Requires="v">
                <p:oleObj spid="_x0000_s211425" name="Equation" r:id="rId3" imgW="190500" imgH="254000" progId="Equation.3">
                  <p:embed/>
                </p:oleObj>
              </mc:Choice>
              <mc:Fallback>
                <p:oleObj name="Equation" r:id="rId3" imgW="190500" imgH="254000" progId="Equation.3">
                  <p:embed/>
                  <p:pic>
                    <p:nvPicPr>
                      <p:cNvPr id="0" name=""/>
                      <p:cNvPicPr>
                        <a:picLocks noChangeAspect="1" noChangeArrowheads="1"/>
                      </p:cNvPicPr>
                      <p:nvPr/>
                    </p:nvPicPr>
                    <p:blipFill>
                      <a:blip r:embed="rId4"/>
                      <a:srcRect/>
                      <a:stretch>
                        <a:fillRect/>
                      </a:stretch>
                    </p:blipFill>
                    <p:spPr bwMode="auto">
                      <a:xfrm>
                        <a:off x="3517900" y="2590325"/>
                        <a:ext cx="346075" cy="460375"/>
                      </a:xfrm>
                      <a:prstGeom prst="rect">
                        <a:avLst/>
                      </a:prstGeom>
                      <a:noFill/>
                      <a:ln>
                        <a:noFill/>
                      </a:ln>
                      <a:extLst/>
                    </p:spPr>
                  </p:pic>
                </p:oleObj>
              </mc:Fallback>
            </mc:AlternateContent>
          </a:graphicData>
        </a:graphic>
      </p:graphicFrame>
      <p:graphicFrame>
        <p:nvGraphicFramePr>
          <p:cNvPr id="29" name="Object 10"/>
          <p:cNvGraphicFramePr>
            <a:graphicFrameLocks noChangeAspect="1"/>
          </p:cNvGraphicFramePr>
          <p:nvPr>
            <p:extLst>
              <p:ext uri="{D42A27DB-BD31-4B8C-83A1-F6EECF244321}">
                <p14:modId xmlns:p14="http://schemas.microsoft.com/office/powerpoint/2010/main" val="3545864339"/>
              </p:ext>
            </p:extLst>
          </p:nvPr>
        </p:nvGraphicFramePr>
        <p:xfrm>
          <a:off x="1903413" y="2144238"/>
          <a:ext cx="276225" cy="436562"/>
        </p:xfrm>
        <a:graphic>
          <a:graphicData uri="http://schemas.openxmlformats.org/presentationml/2006/ole">
            <mc:AlternateContent xmlns:mc="http://schemas.openxmlformats.org/markup-compatibility/2006">
              <mc:Choice xmlns:v="urn:schemas-microsoft-com:vml" Requires="v">
                <p:oleObj spid="_x0000_s211426" name="Equation" r:id="rId5" imgW="152400" imgH="241300" progId="Equation.3">
                  <p:embed/>
                </p:oleObj>
              </mc:Choice>
              <mc:Fallback>
                <p:oleObj name="Equation" r:id="rId5" imgW="152400" imgH="241300" progId="Equation.3">
                  <p:embed/>
                  <p:pic>
                    <p:nvPicPr>
                      <p:cNvPr id="0" name=""/>
                      <p:cNvPicPr>
                        <a:picLocks noChangeAspect="1" noChangeArrowheads="1"/>
                      </p:cNvPicPr>
                      <p:nvPr/>
                    </p:nvPicPr>
                    <p:blipFill>
                      <a:blip r:embed="rId6"/>
                      <a:srcRect/>
                      <a:stretch>
                        <a:fillRect/>
                      </a:stretch>
                    </p:blipFill>
                    <p:spPr bwMode="auto">
                      <a:xfrm>
                        <a:off x="1903413" y="2144238"/>
                        <a:ext cx="276225" cy="436562"/>
                      </a:xfrm>
                      <a:prstGeom prst="rect">
                        <a:avLst/>
                      </a:prstGeom>
                      <a:noFill/>
                      <a:ln>
                        <a:noFill/>
                      </a:ln>
                      <a:extLst/>
                    </p:spPr>
                  </p:pic>
                </p:oleObj>
              </mc:Fallback>
            </mc:AlternateContent>
          </a:graphicData>
        </a:graphic>
      </p:graphicFrame>
      <p:graphicFrame>
        <p:nvGraphicFramePr>
          <p:cNvPr id="30" name="Object 10"/>
          <p:cNvGraphicFramePr>
            <a:graphicFrameLocks noChangeAspect="1"/>
          </p:cNvGraphicFramePr>
          <p:nvPr>
            <p:extLst>
              <p:ext uri="{D42A27DB-BD31-4B8C-83A1-F6EECF244321}">
                <p14:modId xmlns:p14="http://schemas.microsoft.com/office/powerpoint/2010/main" val="2553519596"/>
              </p:ext>
            </p:extLst>
          </p:nvPr>
        </p:nvGraphicFramePr>
        <p:xfrm>
          <a:off x="381000" y="2601913"/>
          <a:ext cx="576263" cy="481012"/>
        </p:xfrm>
        <a:graphic>
          <a:graphicData uri="http://schemas.openxmlformats.org/presentationml/2006/ole">
            <mc:AlternateContent xmlns:mc="http://schemas.openxmlformats.org/markup-compatibility/2006">
              <mc:Choice xmlns:v="urn:schemas-microsoft-com:vml" Requires="v">
                <p:oleObj spid="_x0000_s211427" name="Equation" r:id="rId7" imgW="317500" imgH="266700" progId="Equation.3">
                  <p:embed/>
                </p:oleObj>
              </mc:Choice>
              <mc:Fallback>
                <p:oleObj name="Equation" r:id="rId7" imgW="317500" imgH="266700" progId="Equation.3">
                  <p:embed/>
                  <p:pic>
                    <p:nvPicPr>
                      <p:cNvPr id="0" name=""/>
                      <p:cNvPicPr>
                        <a:picLocks noChangeAspect="1" noChangeArrowheads="1"/>
                      </p:cNvPicPr>
                      <p:nvPr/>
                    </p:nvPicPr>
                    <p:blipFill>
                      <a:blip r:embed="rId8"/>
                      <a:srcRect/>
                      <a:stretch>
                        <a:fillRect/>
                      </a:stretch>
                    </p:blipFill>
                    <p:spPr bwMode="auto">
                      <a:xfrm>
                        <a:off x="381000" y="2601913"/>
                        <a:ext cx="576263" cy="481012"/>
                      </a:xfrm>
                      <a:prstGeom prst="rect">
                        <a:avLst/>
                      </a:prstGeom>
                      <a:noFill/>
                      <a:ln>
                        <a:noFill/>
                      </a:ln>
                      <a:extLst/>
                    </p:spPr>
                  </p:pic>
                </p:oleObj>
              </mc:Fallback>
            </mc:AlternateContent>
          </a:graphicData>
        </a:graphic>
      </p:graphicFrame>
      <p:graphicFrame>
        <p:nvGraphicFramePr>
          <p:cNvPr id="34" name="Object 10"/>
          <p:cNvGraphicFramePr>
            <a:graphicFrameLocks noChangeAspect="1"/>
          </p:cNvGraphicFramePr>
          <p:nvPr>
            <p:extLst>
              <p:ext uri="{D42A27DB-BD31-4B8C-83A1-F6EECF244321}">
                <p14:modId xmlns:p14="http://schemas.microsoft.com/office/powerpoint/2010/main" val="1368426225"/>
              </p:ext>
            </p:extLst>
          </p:nvPr>
        </p:nvGraphicFramePr>
        <p:xfrm>
          <a:off x="381000" y="3048000"/>
          <a:ext cx="668338" cy="504825"/>
        </p:xfrm>
        <a:graphic>
          <a:graphicData uri="http://schemas.openxmlformats.org/presentationml/2006/ole">
            <mc:AlternateContent xmlns:mc="http://schemas.openxmlformats.org/markup-compatibility/2006">
              <mc:Choice xmlns:v="urn:schemas-microsoft-com:vml" Requires="v">
                <p:oleObj spid="_x0000_s211428" name="Equation" r:id="rId9" imgW="368300" imgH="279400" progId="Equation.3">
                  <p:embed/>
                </p:oleObj>
              </mc:Choice>
              <mc:Fallback>
                <p:oleObj name="Equation" r:id="rId9" imgW="368300" imgH="279400" progId="Equation.3">
                  <p:embed/>
                  <p:pic>
                    <p:nvPicPr>
                      <p:cNvPr id="0" name=""/>
                      <p:cNvPicPr>
                        <a:picLocks noChangeAspect="1" noChangeArrowheads="1"/>
                      </p:cNvPicPr>
                      <p:nvPr/>
                    </p:nvPicPr>
                    <p:blipFill>
                      <a:blip r:embed="rId10"/>
                      <a:srcRect/>
                      <a:stretch>
                        <a:fillRect/>
                      </a:stretch>
                    </p:blipFill>
                    <p:spPr bwMode="auto">
                      <a:xfrm>
                        <a:off x="381000" y="3048000"/>
                        <a:ext cx="668338" cy="504825"/>
                      </a:xfrm>
                      <a:prstGeom prst="rect">
                        <a:avLst/>
                      </a:prstGeom>
                      <a:noFill/>
                      <a:ln>
                        <a:noFill/>
                      </a:ln>
                      <a:extLst/>
                    </p:spPr>
                  </p:pic>
                </p:oleObj>
              </mc:Fallback>
            </mc:AlternateContent>
          </a:graphicData>
        </a:graphic>
      </p:graphicFrame>
      <p:graphicFrame>
        <p:nvGraphicFramePr>
          <p:cNvPr id="17" name="Object 10"/>
          <p:cNvGraphicFramePr>
            <a:graphicFrameLocks noChangeAspect="1"/>
          </p:cNvGraphicFramePr>
          <p:nvPr>
            <p:extLst>
              <p:ext uri="{D42A27DB-BD31-4B8C-83A1-F6EECF244321}">
                <p14:modId xmlns:p14="http://schemas.microsoft.com/office/powerpoint/2010/main" val="826126130"/>
              </p:ext>
            </p:extLst>
          </p:nvPr>
        </p:nvGraphicFramePr>
        <p:xfrm>
          <a:off x="762001" y="4953001"/>
          <a:ext cx="5715000" cy="1487378"/>
        </p:xfrm>
        <a:graphic>
          <a:graphicData uri="http://schemas.openxmlformats.org/presentationml/2006/ole">
            <mc:AlternateContent xmlns:mc="http://schemas.openxmlformats.org/markup-compatibility/2006">
              <mc:Choice xmlns:v="urn:schemas-microsoft-com:vml" Requires="v">
                <p:oleObj spid="_x0000_s211429" name="Equation" r:id="rId11" imgW="3556000" imgH="927100" progId="Equation.3">
                  <p:embed/>
                </p:oleObj>
              </mc:Choice>
              <mc:Fallback>
                <p:oleObj name="Equation" r:id="rId11" imgW="3556000" imgH="927100" progId="Equation.3">
                  <p:embed/>
                  <p:pic>
                    <p:nvPicPr>
                      <p:cNvPr id="0" name=""/>
                      <p:cNvPicPr>
                        <a:picLocks noChangeAspect="1" noChangeArrowheads="1"/>
                      </p:cNvPicPr>
                      <p:nvPr/>
                    </p:nvPicPr>
                    <p:blipFill>
                      <a:blip r:embed="rId12"/>
                      <a:srcRect/>
                      <a:stretch>
                        <a:fillRect/>
                      </a:stretch>
                    </p:blipFill>
                    <p:spPr bwMode="auto">
                      <a:xfrm>
                        <a:off x="762001" y="4953001"/>
                        <a:ext cx="5715000" cy="1487378"/>
                      </a:xfrm>
                      <a:prstGeom prst="rect">
                        <a:avLst/>
                      </a:prstGeom>
                      <a:noFill/>
                      <a:ln>
                        <a:noFill/>
                      </a:ln>
                      <a:extLst/>
                    </p:spPr>
                  </p:pic>
                </p:oleObj>
              </mc:Fallback>
            </mc:AlternateContent>
          </a:graphicData>
        </a:graphic>
      </p:graphicFrame>
      <p:sp>
        <p:nvSpPr>
          <p:cNvPr id="12" name="TextBox 11"/>
          <p:cNvSpPr txBox="1"/>
          <p:nvPr/>
        </p:nvSpPr>
        <p:spPr>
          <a:xfrm>
            <a:off x="0" y="6553200"/>
            <a:ext cx="7391400" cy="307777"/>
          </a:xfrm>
          <a:prstGeom prst="rect">
            <a:avLst/>
          </a:prstGeom>
          <a:solidFill>
            <a:schemeClr val="accent6">
              <a:lumMod val="20000"/>
              <a:lumOff val="80000"/>
            </a:schemeClr>
          </a:solidFill>
          <a:effectLst>
            <a:outerShdw blurRad="50800" dist="38100" dir="2700000" algn="tl" rotWithShape="0">
              <a:srgbClr val="000000">
                <a:alpha val="43000"/>
              </a:srgbClr>
            </a:outerShdw>
          </a:effectLst>
        </p:spPr>
        <p:txBody>
          <a:bodyPr wrap="square">
            <a:spAutoFit/>
          </a:bodyPr>
          <a:lstStyle/>
          <a:p>
            <a:pPr>
              <a:defRPr/>
            </a:pPr>
            <a:r>
              <a:rPr lang="en-US" sz="1400" dirty="0" smtClean="0">
                <a:latin typeface="+mn-lt"/>
              </a:rPr>
              <a:t>D. Boer, PRD 60 (1999) 014012; MGA </a:t>
            </a:r>
            <a:r>
              <a:rPr lang="en-US" sz="1400" dirty="0">
                <a:latin typeface="+mn-lt"/>
              </a:rPr>
              <a:t>Buffing</a:t>
            </a:r>
            <a:r>
              <a:rPr lang="en-US" sz="1400" dirty="0" smtClean="0">
                <a:latin typeface="+mn-lt"/>
              </a:rPr>
              <a:t>, PRL (2014) </a:t>
            </a:r>
            <a:r>
              <a:rPr lang="en-US" sz="1400" dirty="0">
                <a:latin typeface="+mn-lt"/>
              </a:rPr>
              <a:t>PJM, </a:t>
            </a:r>
            <a:r>
              <a:rPr lang="en-US" sz="1400" dirty="0" err="1" smtClean="0">
                <a:latin typeface="+mn-lt"/>
              </a:rPr>
              <a:t>Arxiv</a:t>
            </a:r>
            <a:r>
              <a:rPr lang="en-US" sz="1400" dirty="0">
                <a:latin typeface="+mn-lt"/>
              </a:rPr>
              <a:t>: </a:t>
            </a:r>
            <a:r>
              <a:rPr lang="en-US" sz="1400" dirty="0" smtClean="0">
                <a:latin typeface="+mn-lt"/>
              </a:rPr>
              <a:t>1309.4681 </a:t>
            </a:r>
            <a:r>
              <a:rPr lang="en-US" sz="1400" dirty="0">
                <a:latin typeface="+mn-lt"/>
              </a:rPr>
              <a:t>[</a:t>
            </a:r>
            <a:r>
              <a:rPr lang="en-US" sz="1400" dirty="0" err="1">
                <a:latin typeface="+mn-lt"/>
              </a:rPr>
              <a:t>hep-ph</a:t>
            </a:r>
            <a:r>
              <a:rPr lang="en-US" sz="1400" dirty="0">
                <a:latin typeface="+mn-lt"/>
              </a:rPr>
              <a:t>]</a:t>
            </a:r>
          </a:p>
        </p:txBody>
      </p:sp>
      <p:sp>
        <p:nvSpPr>
          <p:cNvPr id="3" name="TextBox 2"/>
          <p:cNvSpPr txBox="1"/>
          <p:nvPr/>
        </p:nvSpPr>
        <p:spPr>
          <a:xfrm>
            <a:off x="7162800" y="5181600"/>
            <a:ext cx="1257714" cy="369332"/>
          </a:xfrm>
          <a:prstGeom prst="rect">
            <a:avLst/>
          </a:prstGeom>
          <a:noFill/>
        </p:spPr>
        <p:txBody>
          <a:bodyPr wrap="none" rtlCol="0">
            <a:spAutoFit/>
          </a:bodyPr>
          <a:lstStyle/>
          <a:p>
            <a:r>
              <a:rPr lang="en-US" dirty="0"/>
              <a:t>c</a:t>
            </a:r>
            <a:r>
              <a:rPr lang="en-US" dirty="0" smtClean="0"/>
              <a:t>ontains </a:t>
            </a:r>
            <a:r>
              <a:rPr lang="en-US" dirty="0" smtClean="0">
                <a:solidFill>
                  <a:srgbClr val="FF0000"/>
                </a:solidFill>
              </a:rPr>
              <a:t>f</a:t>
            </a:r>
            <a:r>
              <a:rPr lang="en-US" baseline="-25000" dirty="0" smtClean="0">
                <a:solidFill>
                  <a:srgbClr val="FF0000"/>
                </a:solidFill>
              </a:rPr>
              <a:t>1</a:t>
            </a:r>
            <a:endParaRPr lang="en-US" dirty="0"/>
          </a:p>
        </p:txBody>
      </p:sp>
      <p:sp>
        <p:nvSpPr>
          <p:cNvPr id="13" name="TextBox 12"/>
          <p:cNvSpPr txBox="1"/>
          <p:nvPr/>
        </p:nvSpPr>
        <p:spPr>
          <a:xfrm>
            <a:off x="7162800" y="5867400"/>
            <a:ext cx="1673918" cy="369332"/>
          </a:xfrm>
          <a:prstGeom prst="rect">
            <a:avLst/>
          </a:prstGeom>
          <a:noFill/>
        </p:spPr>
        <p:txBody>
          <a:bodyPr wrap="none" rtlCol="0">
            <a:spAutoFit/>
          </a:bodyPr>
          <a:lstStyle/>
          <a:p>
            <a:r>
              <a:rPr lang="en-US" dirty="0"/>
              <a:t>c</a:t>
            </a:r>
            <a:r>
              <a:rPr lang="en-US" dirty="0" smtClean="0"/>
              <a:t>ontains </a:t>
            </a:r>
            <a:r>
              <a:rPr lang="en-US" dirty="0" smtClean="0">
                <a:solidFill>
                  <a:srgbClr val="FF0000"/>
                </a:solidFill>
              </a:rPr>
              <a:t>h</a:t>
            </a:r>
            <a:r>
              <a:rPr lang="en-US" baseline="-25000" dirty="0" smtClean="0">
                <a:solidFill>
                  <a:srgbClr val="FF0000"/>
                </a:solidFill>
              </a:rPr>
              <a:t>1</a:t>
            </a:r>
            <a:r>
              <a:rPr lang="en-US" baseline="30000" dirty="0" smtClean="0">
                <a:solidFill>
                  <a:srgbClr val="FF0000"/>
                </a:solidFill>
              </a:rPr>
              <a:t>perp·</a:t>
            </a:r>
            <a:endParaRPr lang="en-US" dirty="0"/>
          </a:p>
        </p:txBody>
      </p:sp>
    </p:spTree>
    <p:extLst>
      <p:ext uri="{BB962C8B-B14F-4D97-AF65-F5344CB8AC3E}">
        <p14:creationId xmlns:p14="http://schemas.microsoft.com/office/powerpoint/2010/main" val="1282113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lide Number Placeholder 8"/>
          <p:cNvSpPr>
            <a:spLocks noGrp="1"/>
          </p:cNvSpPr>
          <p:nvPr>
            <p:ph type="sldNum" sz="quarter" idx="12"/>
          </p:nvPr>
        </p:nvSpPr>
        <p:spPr/>
        <p:txBody>
          <a:bodyPr/>
          <a:lstStyle/>
          <a:p>
            <a:pPr>
              <a:defRPr/>
            </a:pPr>
            <a:fld id="{B59936C8-3A3C-2F4F-8E9D-508E1888ECC7}" type="slidenum">
              <a:rPr lang="en-US"/>
              <a:pPr>
                <a:defRPr/>
              </a:pPr>
              <a:t>8</a:t>
            </a:fld>
            <a:endParaRPr lang="en-US"/>
          </a:p>
        </p:txBody>
      </p:sp>
      <p:sp>
        <p:nvSpPr>
          <p:cNvPr id="166914" name="Rectangle 2"/>
          <p:cNvSpPr>
            <a:spLocks noGrp="1" noChangeArrowheads="1"/>
          </p:cNvSpPr>
          <p:nvPr>
            <p:ph type="title" sz="quarter"/>
          </p:nvPr>
        </p:nvSpPr>
        <p:spPr/>
        <p:txBody>
          <a:bodyPr/>
          <a:lstStyle/>
          <a:p>
            <a:pPr eaLnBrk="1" hangingPunct="1">
              <a:defRPr/>
            </a:pPr>
            <a:r>
              <a:rPr lang="en-US" sz="3200" dirty="0" smtClean="0">
                <a:cs typeface="+mj-cs"/>
              </a:rPr>
              <a:t>Local – forward and off-forward </a:t>
            </a:r>
            <a:r>
              <a:rPr lang="en-US" sz="3200" dirty="0" err="1" smtClean="0">
                <a:cs typeface="+mj-cs"/>
              </a:rPr>
              <a:t>m.e.</a:t>
            </a:r>
            <a:endParaRPr lang="en-US" sz="3200" dirty="0" smtClean="0">
              <a:cs typeface="+mj-cs"/>
            </a:endParaRPr>
          </a:p>
        </p:txBody>
      </p:sp>
      <p:graphicFrame>
        <p:nvGraphicFramePr>
          <p:cNvPr id="27651" name="Object 3"/>
          <p:cNvGraphicFramePr>
            <a:graphicFrameLocks noGrp="1" noChangeAspect="1"/>
          </p:cNvGraphicFramePr>
          <p:nvPr>
            <p:ph sz="quarter" idx="1"/>
          </p:nvPr>
        </p:nvGraphicFramePr>
        <p:xfrm>
          <a:off x="928688" y="1987550"/>
          <a:ext cx="5684837" cy="622300"/>
        </p:xfrm>
        <a:graphic>
          <a:graphicData uri="http://schemas.openxmlformats.org/presentationml/2006/ole">
            <mc:AlternateContent xmlns:mc="http://schemas.openxmlformats.org/markup-compatibility/2006">
              <mc:Choice xmlns:v="urn:schemas-microsoft-com:vml" Requires="v">
                <p:oleObj spid="_x0000_s257084" name="Equation" r:id="rId3" imgW="2552700" imgH="279400" progId="Equation.DSMT4">
                  <p:embed/>
                </p:oleObj>
              </mc:Choice>
              <mc:Fallback>
                <p:oleObj name="Equation" r:id="rId3" imgW="2552700" imgH="2794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88" y="1987550"/>
                        <a:ext cx="568483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652" name="Object 4"/>
          <p:cNvGraphicFramePr>
            <a:graphicFrameLocks noGrp="1" noChangeAspect="1"/>
          </p:cNvGraphicFramePr>
          <p:nvPr>
            <p:ph sz="quarter" idx="3"/>
          </p:nvPr>
        </p:nvGraphicFramePr>
        <p:xfrm>
          <a:off x="4114800" y="3081338"/>
          <a:ext cx="838200" cy="433387"/>
        </p:xfrm>
        <a:graphic>
          <a:graphicData uri="http://schemas.openxmlformats.org/presentationml/2006/ole">
            <mc:AlternateContent xmlns:mc="http://schemas.openxmlformats.org/markup-compatibility/2006">
              <mc:Choice xmlns:v="urn:schemas-microsoft-com:vml" Requires="v">
                <p:oleObj spid="_x0000_s257085" name="Equation" r:id="rId5" imgW="393529" imgH="203112" progId="Equation.DSMT4">
                  <p:embed/>
                </p:oleObj>
              </mc:Choice>
              <mc:Fallback>
                <p:oleObj name="Equation" r:id="rId5" imgW="393529" imgH="203112" progId="Equation.DSMT4">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3081338"/>
                        <a:ext cx="838200" cy="43338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7653" name="Object 5"/>
          <p:cNvGraphicFramePr>
            <a:graphicFrameLocks noGrp="1" noChangeAspect="1"/>
          </p:cNvGraphicFramePr>
          <p:nvPr>
            <p:ph sz="quarter" idx="4"/>
          </p:nvPr>
        </p:nvGraphicFramePr>
        <p:xfrm>
          <a:off x="838200" y="4267200"/>
          <a:ext cx="3352800" cy="555625"/>
        </p:xfrm>
        <a:graphic>
          <a:graphicData uri="http://schemas.openxmlformats.org/presentationml/2006/ole">
            <mc:AlternateContent xmlns:mc="http://schemas.openxmlformats.org/markup-compatibility/2006">
              <mc:Choice xmlns:v="urn:schemas-microsoft-com:vml" Requires="v">
                <p:oleObj spid="_x0000_s257086" name="Equation" r:id="rId7" imgW="1459866" imgH="241195" progId="Equation.DSMT4">
                  <p:embed/>
                </p:oleObj>
              </mc:Choice>
              <mc:Fallback>
                <p:oleObj name="Equation" r:id="rId7" imgW="1459866" imgH="241195"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4267200"/>
                        <a:ext cx="3352800" cy="55562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7654" name="Object 6"/>
          <p:cNvGraphicFramePr>
            <a:graphicFrameLocks noChangeAspect="1"/>
          </p:cNvGraphicFramePr>
          <p:nvPr/>
        </p:nvGraphicFramePr>
        <p:xfrm>
          <a:off x="838200" y="4953000"/>
          <a:ext cx="3733800" cy="546100"/>
        </p:xfrm>
        <a:graphic>
          <a:graphicData uri="http://schemas.openxmlformats.org/presentationml/2006/ole">
            <mc:AlternateContent xmlns:mc="http://schemas.openxmlformats.org/markup-compatibility/2006">
              <mc:Choice xmlns:v="urn:schemas-microsoft-com:vml" Requires="v">
                <p:oleObj spid="_x0000_s257087" name="Vergelijking" r:id="rId9" imgW="1651000" imgH="241300" progId="Equation.3">
                  <p:embed/>
                </p:oleObj>
              </mc:Choice>
              <mc:Fallback>
                <p:oleObj name="Vergelijking" r:id="rId9" imgW="1651000" imgH="2413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4953000"/>
                        <a:ext cx="3733800" cy="5461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6919" name="Text Box 7"/>
          <p:cNvSpPr txBox="1">
            <a:spLocks noChangeArrowheads="1"/>
          </p:cNvSpPr>
          <p:nvPr/>
        </p:nvSpPr>
        <p:spPr bwMode="auto">
          <a:xfrm>
            <a:off x="822325" y="1530350"/>
            <a:ext cx="5216525" cy="396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solidFill>
                  <a:srgbClr val="FF0000"/>
                </a:solidFill>
                <a:cs typeface="+mn-cs"/>
              </a:rPr>
              <a:t>Local operators (coordinate space densities):</a:t>
            </a:r>
          </a:p>
        </p:txBody>
      </p:sp>
      <p:grpSp>
        <p:nvGrpSpPr>
          <p:cNvPr id="27656" name="Group 8"/>
          <p:cNvGrpSpPr>
            <a:grpSpLocks/>
          </p:cNvGrpSpPr>
          <p:nvPr/>
        </p:nvGrpSpPr>
        <p:grpSpPr bwMode="auto">
          <a:xfrm>
            <a:off x="7315200" y="1825625"/>
            <a:ext cx="1454150" cy="1208088"/>
            <a:chOff x="3888" y="2158"/>
            <a:chExt cx="916" cy="761"/>
          </a:xfrm>
        </p:grpSpPr>
        <p:sp>
          <p:nvSpPr>
            <p:cNvPr id="166921" name="Oval 9"/>
            <p:cNvSpPr>
              <a:spLocks noChangeArrowheads="1"/>
            </p:cNvSpPr>
            <p:nvPr/>
          </p:nvSpPr>
          <p:spPr bwMode="auto">
            <a:xfrm>
              <a:off x="4176" y="2496"/>
              <a:ext cx="288" cy="288"/>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66922" name="Line 10"/>
            <p:cNvSpPr>
              <a:spLocks noChangeShapeType="1"/>
            </p:cNvSpPr>
            <p:nvPr/>
          </p:nvSpPr>
          <p:spPr bwMode="auto">
            <a:xfrm>
              <a:off x="4464" y="2640"/>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6923" name="Line 11"/>
            <p:cNvSpPr>
              <a:spLocks noChangeShapeType="1"/>
            </p:cNvSpPr>
            <p:nvPr/>
          </p:nvSpPr>
          <p:spPr bwMode="auto">
            <a:xfrm>
              <a:off x="3888" y="2640"/>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6924" name="Line 12"/>
            <p:cNvSpPr>
              <a:spLocks noChangeShapeType="1"/>
            </p:cNvSpPr>
            <p:nvPr/>
          </p:nvSpPr>
          <p:spPr bwMode="auto">
            <a:xfrm>
              <a:off x="4320" y="2208"/>
              <a:ext cx="0" cy="28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6925" name="Text Box 13"/>
            <p:cNvSpPr txBox="1">
              <a:spLocks noChangeArrowheads="1"/>
            </p:cNvSpPr>
            <p:nvPr/>
          </p:nvSpPr>
          <p:spPr bwMode="auto">
            <a:xfrm>
              <a:off x="3888" y="2688"/>
              <a:ext cx="212" cy="231"/>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Arial" charset="0"/>
                  <a:cs typeface="+mn-cs"/>
                </a:rPr>
                <a:t>P</a:t>
              </a:r>
            </a:p>
          </p:txBody>
        </p:sp>
        <p:sp>
          <p:nvSpPr>
            <p:cNvPr id="166926" name="Text Box 14"/>
            <p:cNvSpPr txBox="1">
              <a:spLocks noChangeArrowheads="1"/>
            </p:cNvSpPr>
            <p:nvPr/>
          </p:nvSpPr>
          <p:spPr bwMode="auto">
            <a:xfrm>
              <a:off x="4560" y="2688"/>
              <a:ext cx="244" cy="231"/>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Arial" charset="0"/>
                  <a:cs typeface="+mn-cs"/>
                </a:rPr>
                <a:t>P</a:t>
              </a:r>
              <a:r>
                <a:rPr lang="ja-JP" altLang="en-US">
                  <a:latin typeface="Arial"/>
                  <a:cs typeface="+mn-cs"/>
                </a:rPr>
                <a:t>’</a:t>
              </a:r>
              <a:endParaRPr lang="en-US">
                <a:latin typeface="Arial" charset="0"/>
                <a:cs typeface="+mn-cs"/>
              </a:endParaRPr>
            </a:p>
          </p:txBody>
        </p:sp>
        <p:sp>
          <p:nvSpPr>
            <p:cNvPr id="166927" name="Text Box 15"/>
            <p:cNvSpPr txBox="1">
              <a:spLocks noChangeArrowheads="1"/>
            </p:cNvSpPr>
            <p:nvPr/>
          </p:nvSpPr>
          <p:spPr bwMode="auto">
            <a:xfrm>
              <a:off x="4368" y="2158"/>
              <a:ext cx="204" cy="231"/>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Symbol" charset="0"/>
                  <a:cs typeface="+mn-cs"/>
                </a:rPr>
                <a:t>D</a:t>
              </a:r>
            </a:p>
          </p:txBody>
        </p:sp>
      </p:grpSp>
      <p:sp>
        <p:nvSpPr>
          <p:cNvPr id="166928" name="Line 16"/>
          <p:cNvSpPr>
            <a:spLocks noChangeShapeType="1"/>
          </p:cNvSpPr>
          <p:nvPr/>
        </p:nvSpPr>
        <p:spPr bwMode="auto">
          <a:xfrm flipV="1">
            <a:off x="4495800" y="2514600"/>
            <a:ext cx="2286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6929" name="Text Box 17"/>
          <p:cNvSpPr txBox="1">
            <a:spLocks noChangeArrowheads="1"/>
          </p:cNvSpPr>
          <p:nvPr/>
        </p:nvSpPr>
        <p:spPr bwMode="auto">
          <a:xfrm>
            <a:off x="762000" y="3729038"/>
            <a:ext cx="2101850" cy="396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solidFill>
                  <a:srgbClr val="FF0000"/>
                </a:solidFill>
                <a:cs typeface="+mn-cs"/>
              </a:rPr>
              <a:t>Static properties:</a:t>
            </a:r>
          </a:p>
        </p:txBody>
      </p:sp>
      <p:sp>
        <p:nvSpPr>
          <p:cNvPr id="166931" name="AutoShape 19"/>
          <p:cNvSpPr>
            <a:spLocks noChangeArrowheads="1"/>
          </p:cNvSpPr>
          <p:nvPr/>
        </p:nvSpPr>
        <p:spPr bwMode="auto">
          <a:xfrm>
            <a:off x="5791200" y="2590800"/>
            <a:ext cx="381000" cy="762000"/>
          </a:xfrm>
          <a:prstGeom prst="upArrow">
            <a:avLst>
              <a:gd name="adj1" fmla="val 36667"/>
              <a:gd name="adj2" fmla="val 50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cs typeface="+mn-cs"/>
            </a:endParaRPr>
          </a:p>
        </p:txBody>
      </p:sp>
      <p:sp>
        <p:nvSpPr>
          <p:cNvPr id="166932" name="AutoShape 20"/>
          <p:cNvSpPr>
            <a:spLocks noChangeArrowheads="1"/>
          </p:cNvSpPr>
          <p:nvPr/>
        </p:nvSpPr>
        <p:spPr bwMode="auto">
          <a:xfrm rot="-2447917">
            <a:off x="4926013" y="2495550"/>
            <a:ext cx="381000" cy="914400"/>
          </a:xfrm>
          <a:prstGeom prst="upArrow">
            <a:avLst>
              <a:gd name="adj1" fmla="val 36667"/>
              <a:gd name="adj2" fmla="val 60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a:cs typeface="+mn-cs"/>
            </a:endParaRPr>
          </a:p>
        </p:txBody>
      </p:sp>
      <p:sp>
        <p:nvSpPr>
          <p:cNvPr id="166933" name="Text Box 21"/>
          <p:cNvSpPr txBox="1">
            <a:spLocks noChangeArrowheads="1"/>
          </p:cNvSpPr>
          <p:nvPr/>
        </p:nvSpPr>
        <p:spPr bwMode="auto">
          <a:xfrm>
            <a:off x="5257800" y="3200400"/>
            <a:ext cx="1466850" cy="36671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atin typeface="Arial" charset="0"/>
                <a:cs typeface="+mn-cs"/>
              </a:rPr>
              <a:t>Form factors</a:t>
            </a:r>
          </a:p>
        </p:txBody>
      </p:sp>
      <p:grpSp>
        <p:nvGrpSpPr>
          <p:cNvPr id="166939" name="Group 27"/>
          <p:cNvGrpSpPr>
            <a:grpSpLocks/>
          </p:cNvGrpSpPr>
          <p:nvPr/>
        </p:nvGrpSpPr>
        <p:grpSpPr bwMode="auto">
          <a:xfrm>
            <a:off x="4495800" y="4191000"/>
            <a:ext cx="3676650" cy="1920875"/>
            <a:chOff x="2832" y="2640"/>
            <a:chExt cx="2316" cy="1210"/>
          </a:xfrm>
        </p:grpSpPr>
        <p:sp>
          <p:nvSpPr>
            <p:cNvPr id="166930" name="Text Box 18"/>
            <p:cNvSpPr txBox="1">
              <a:spLocks noChangeArrowheads="1"/>
            </p:cNvSpPr>
            <p:nvPr/>
          </p:nvSpPr>
          <p:spPr bwMode="auto">
            <a:xfrm>
              <a:off x="3648" y="2640"/>
              <a:ext cx="1500" cy="1210"/>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u="sng">
                  <a:cs typeface="+mn-cs"/>
                </a:rPr>
                <a:t>Examples</a:t>
              </a:r>
              <a:r>
                <a:rPr lang="en-US" sz="2000">
                  <a:cs typeface="+mn-cs"/>
                </a:rPr>
                <a:t>:</a:t>
              </a:r>
            </a:p>
            <a:p>
              <a:pPr>
                <a:defRPr/>
              </a:pPr>
              <a:r>
                <a:rPr lang="en-US" sz="2000">
                  <a:cs typeface="+mn-cs"/>
                </a:rPr>
                <a:t>(axial) charge</a:t>
              </a:r>
            </a:p>
            <a:p>
              <a:pPr>
                <a:defRPr/>
              </a:pPr>
              <a:r>
                <a:rPr lang="en-US" sz="2000">
                  <a:cs typeface="+mn-cs"/>
                </a:rPr>
                <a:t>mass</a:t>
              </a:r>
            </a:p>
            <a:p>
              <a:pPr>
                <a:defRPr/>
              </a:pPr>
              <a:r>
                <a:rPr lang="en-US" sz="2000">
                  <a:cs typeface="+mn-cs"/>
                </a:rPr>
                <a:t>spin</a:t>
              </a:r>
            </a:p>
            <a:p>
              <a:pPr>
                <a:defRPr/>
              </a:pPr>
              <a:r>
                <a:rPr lang="en-US" sz="2000">
                  <a:cs typeface="+mn-cs"/>
                </a:rPr>
                <a:t>magnetic moment</a:t>
              </a:r>
            </a:p>
            <a:p>
              <a:pPr>
                <a:defRPr/>
              </a:pPr>
              <a:r>
                <a:rPr lang="en-US" sz="2000">
                  <a:cs typeface="+mn-cs"/>
                </a:rPr>
                <a:t>angular momentum</a:t>
              </a:r>
            </a:p>
          </p:txBody>
        </p:sp>
        <p:grpSp>
          <p:nvGrpSpPr>
            <p:cNvPr id="27664" name="Group 22"/>
            <p:cNvGrpSpPr>
              <a:grpSpLocks/>
            </p:cNvGrpSpPr>
            <p:nvPr/>
          </p:nvGrpSpPr>
          <p:grpSpPr bwMode="auto">
            <a:xfrm>
              <a:off x="2832" y="2880"/>
              <a:ext cx="768" cy="912"/>
              <a:chOff x="2832" y="2880"/>
              <a:chExt cx="768" cy="912"/>
            </a:xfrm>
          </p:grpSpPr>
          <p:sp>
            <p:nvSpPr>
              <p:cNvPr id="166935" name="AutoShape 23"/>
              <p:cNvSpPr>
                <a:spLocks/>
              </p:cNvSpPr>
              <p:nvPr/>
            </p:nvSpPr>
            <p:spPr bwMode="auto">
              <a:xfrm>
                <a:off x="3504" y="3456"/>
                <a:ext cx="96" cy="336"/>
              </a:xfrm>
              <a:prstGeom prst="leftBrace">
                <a:avLst>
                  <a:gd name="adj1" fmla="val 29167"/>
                  <a:gd name="adj2" fmla="val 50000"/>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66936" name="AutoShape 24"/>
              <p:cNvSpPr>
                <a:spLocks/>
              </p:cNvSpPr>
              <p:nvPr/>
            </p:nvSpPr>
            <p:spPr bwMode="auto">
              <a:xfrm>
                <a:off x="3504" y="2880"/>
                <a:ext cx="96" cy="528"/>
              </a:xfrm>
              <a:prstGeom prst="leftBrace">
                <a:avLst>
                  <a:gd name="adj1" fmla="val 45833"/>
                  <a:gd name="adj2" fmla="val 50000"/>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66937" name="Line 25"/>
              <p:cNvSpPr>
                <a:spLocks noChangeShapeType="1"/>
              </p:cNvSpPr>
              <p:nvPr/>
            </p:nvSpPr>
            <p:spPr bwMode="auto">
              <a:xfrm flipH="1" flipV="1">
                <a:off x="2832" y="2928"/>
                <a:ext cx="576" cy="192"/>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6938" name="Line 26"/>
              <p:cNvSpPr>
                <a:spLocks noChangeShapeType="1"/>
              </p:cNvSpPr>
              <p:nvPr/>
            </p:nvSpPr>
            <p:spPr bwMode="auto">
              <a:xfrm flipH="1" flipV="1">
                <a:off x="2928" y="3360"/>
                <a:ext cx="480" cy="24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spTree>
    <p:extLst>
      <p:ext uri="{BB962C8B-B14F-4D97-AF65-F5344CB8AC3E}">
        <p14:creationId xmlns:p14="http://schemas.microsoft.com/office/powerpoint/2010/main" val="19669159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0"/>
                                  </p:stCondLst>
                                  <p:childTnLst>
                                    <p:set>
                                      <p:cBhvr>
                                        <p:cTn id="6" dur="1" fill="hold">
                                          <p:stCondLst>
                                            <p:cond delay="0"/>
                                          </p:stCondLst>
                                        </p:cTn>
                                        <p:tgtEl>
                                          <p:spTgt spid="1669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Conclusion with (potential) rewards</a:t>
            </a:r>
            <a:endParaRPr lang="en-US" dirty="0"/>
          </a:p>
        </p:txBody>
      </p:sp>
      <p:sp>
        <p:nvSpPr>
          <p:cNvPr id="3" name="Content Placeholder 2"/>
          <p:cNvSpPr>
            <a:spLocks noGrp="1"/>
          </p:cNvSpPr>
          <p:nvPr>
            <p:ph idx="1"/>
          </p:nvPr>
        </p:nvSpPr>
        <p:spPr>
          <a:xfrm>
            <a:off x="228600" y="1371600"/>
            <a:ext cx="8229600" cy="4754563"/>
          </a:xfrm>
        </p:spPr>
        <p:txBody>
          <a:bodyPr/>
          <a:lstStyle/>
          <a:p>
            <a:pPr>
              <a:defRPr/>
            </a:pPr>
            <a:r>
              <a:rPr lang="en-US" dirty="0" smtClean="0"/>
              <a:t>(Generalized) universality studied via operator product expansion, extending the well-known collinear distributions (including polarization 3 for quarks and </a:t>
            </a:r>
            <a:r>
              <a:rPr lang="en-US" dirty="0"/>
              <a:t>2</a:t>
            </a:r>
            <a:r>
              <a:rPr lang="en-US" dirty="0" smtClean="0"/>
              <a:t> for gluons) to novel TMD PDF and PFF functions, ordered into functions of definite rank.</a:t>
            </a:r>
          </a:p>
          <a:p>
            <a:pPr>
              <a:defRPr/>
            </a:pPr>
            <a:r>
              <a:rPr lang="en-US" dirty="0" smtClean="0"/>
              <a:t>Knowledge of operator structure is important for lattice calculations.</a:t>
            </a:r>
          </a:p>
          <a:p>
            <a:pPr>
              <a:defRPr/>
            </a:pPr>
            <a:r>
              <a:rPr lang="en-US" dirty="0" smtClean="0"/>
              <a:t>The rank m is linked </a:t>
            </a:r>
            <a:r>
              <a:rPr lang="en-US" smtClean="0"/>
              <a:t>to specific cos</a:t>
            </a:r>
            <a:r>
              <a:rPr lang="en-US" dirty="0"/>
              <a:t>(</a:t>
            </a:r>
            <a:r>
              <a:rPr lang="en-US" dirty="0" smtClean="0"/>
              <a:t>m</a:t>
            </a:r>
            <a:r>
              <a:rPr lang="en-US" dirty="0" smtClean="0">
                <a:latin typeface="Symbol" charset="2"/>
                <a:cs typeface="Symbol" charset="2"/>
              </a:rPr>
              <a:t>f</a:t>
            </a:r>
            <a:r>
              <a:rPr lang="en-US" dirty="0" smtClean="0"/>
              <a:t>) and sin(m</a:t>
            </a:r>
            <a:r>
              <a:rPr lang="en-US" dirty="0" smtClean="0">
                <a:latin typeface="Symbol" charset="2"/>
                <a:cs typeface="Symbol" charset="2"/>
              </a:rPr>
              <a:t>f</a:t>
            </a:r>
            <a:r>
              <a:rPr lang="en-US" dirty="0" smtClean="0"/>
              <a:t>) azimuthal asymmetries. </a:t>
            </a:r>
          </a:p>
          <a:p>
            <a:pPr>
              <a:defRPr/>
            </a:pPr>
            <a:r>
              <a:rPr lang="en-US" dirty="0" smtClean="0"/>
              <a:t>TMDs encode aspects of </a:t>
            </a:r>
            <a:r>
              <a:rPr lang="en-US" dirty="0" err="1" smtClean="0"/>
              <a:t>hadronic</a:t>
            </a:r>
            <a:r>
              <a:rPr lang="en-US" dirty="0" smtClean="0"/>
              <a:t> structure, e.g. spin-orbit correlations, such as T-odd transversely polarized quarks or T-even longitudinally polarized gluons in an </a:t>
            </a:r>
            <a:r>
              <a:rPr lang="en-US" dirty="0" err="1" smtClean="0">
                <a:solidFill>
                  <a:srgbClr val="FF0000"/>
                </a:solidFill>
              </a:rPr>
              <a:t>unpolarized</a:t>
            </a:r>
            <a:r>
              <a:rPr lang="en-US" dirty="0" smtClean="0"/>
              <a:t> hadron, thus possible applications for precision probing at the LHC, but for sure at a polarized EIC.</a:t>
            </a:r>
          </a:p>
          <a:p>
            <a:pPr>
              <a:defRPr/>
            </a:pPr>
            <a:r>
              <a:rPr lang="en-US" dirty="0" smtClean="0"/>
              <a:t>The TMD PDFs appear in cross sections with specific calculable factors that deviate from (or extend on) the naïve </a:t>
            </a:r>
            <a:r>
              <a:rPr lang="en-US" dirty="0" err="1" smtClean="0"/>
              <a:t>parton</a:t>
            </a:r>
            <a:r>
              <a:rPr lang="en-US" dirty="0" smtClean="0"/>
              <a:t> universality for hadron-hadron scattering.</a:t>
            </a:r>
            <a:endParaRPr lang="en-US" dirty="0"/>
          </a:p>
        </p:txBody>
      </p:sp>
      <p:sp>
        <p:nvSpPr>
          <p:cNvPr id="4" name="Slide Number Placeholder 3"/>
          <p:cNvSpPr>
            <a:spLocks noGrp="1"/>
          </p:cNvSpPr>
          <p:nvPr>
            <p:ph type="sldNum" sz="quarter" idx="12"/>
          </p:nvPr>
        </p:nvSpPr>
        <p:spPr/>
        <p:txBody>
          <a:bodyPr/>
          <a:lstStyle/>
          <a:p>
            <a:pPr>
              <a:defRPr/>
            </a:pPr>
            <a:fld id="{9CC76FD5-9274-004A-9FE5-A42DB2310544}" type="slidenum">
              <a:rPr lang="en-US" smtClean="0"/>
              <a:pPr>
                <a:defRPr/>
              </a:pPr>
              <a:t>80</a:t>
            </a:fld>
            <a:endParaRPr lang="en-US"/>
          </a:p>
        </p:txBody>
      </p:sp>
    </p:spTree>
    <p:extLst>
      <p:ext uri="{BB962C8B-B14F-4D97-AF65-F5344CB8AC3E}">
        <p14:creationId xmlns:p14="http://schemas.microsoft.com/office/powerpoint/2010/main" val="23389546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p:txBody>
          <a:bodyPr/>
          <a:lstStyle/>
          <a:p>
            <a:pPr>
              <a:defRPr/>
            </a:pPr>
            <a:fld id="{FB2A6FE5-B103-1243-B8BB-633A3F97980E}" type="slidenum">
              <a:rPr lang="en-US"/>
              <a:pPr>
                <a:defRPr/>
              </a:pPr>
              <a:t>9</a:t>
            </a:fld>
            <a:endParaRPr lang="en-US"/>
          </a:p>
        </p:txBody>
      </p:sp>
      <p:sp>
        <p:nvSpPr>
          <p:cNvPr id="167938" name="Rectangle 2"/>
          <p:cNvSpPr>
            <a:spLocks noGrp="1" noChangeArrowheads="1"/>
          </p:cNvSpPr>
          <p:nvPr>
            <p:ph type="title"/>
          </p:nvPr>
        </p:nvSpPr>
        <p:spPr>
          <a:xfrm>
            <a:off x="1524000" y="304800"/>
            <a:ext cx="7162800" cy="563563"/>
          </a:xfrm>
        </p:spPr>
        <p:txBody>
          <a:bodyPr/>
          <a:lstStyle/>
          <a:p>
            <a:pPr eaLnBrk="1" hangingPunct="1">
              <a:defRPr/>
            </a:pPr>
            <a:r>
              <a:rPr lang="en-US" sz="3200" smtClean="0">
                <a:cs typeface="+mj-cs"/>
              </a:rPr>
              <a:t>Nucleon densities from virtual look</a:t>
            </a:r>
            <a:endParaRPr lang="en-GB" sz="3200" smtClean="0">
              <a:cs typeface="+mj-cs"/>
            </a:endParaRPr>
          </a:p>
        </p:txBody>
      </p:sp>
      <p:pic>
        <p:nvPicPr>
          <p:cNvPr id="28675" name="Picture 3" descr="neutrondensi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5025" y="1760538"/>
            <a:ext cx="3228975" cy="387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protondensit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86000"/>
            <a:ext cx="3213100"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1" name="AutoShape 5"/>
          <p:cNvSpPr>
            <a:spLocks noChangeArrowheads="1"/>
          </p:cNvSpPr>
          <p:nvPr/>
        </p:nvSpPr>
        <p:spPr bwMode="auto">
          <a:xfrm>
            <a:off x="609600" y="4648200"/>
            <a:ext cx="485775" cy="747713"/>
          </a:xfrm>
          <a:prstGeom prst="upArrow">
            <a:avLst>
              <a:gd name="adj1" fmla="val 33991"/>
              <a:gd name="adj2" fmla="val 50324"/>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67942" name="Text Box 6"/>
          <p:cNvSpPr txBox="1">
            <a:spLocks noChangeArrowheads="1"/>
          </p:cNvSpPr>
          <p:nvPr/>
        </p:nvSpPr>
        <p:spPr bwMode="auto">
          <a:xfrm>
            <a:off x="990600" y="4953000"/>
            <a:ext cx="1063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cs typeface="+mn-cs"/>
              </a:rPr>
              <a:t>proton</a:t>
            </a:r>
            <a:endParaRPr lang="en-GB" sz="2400">
              <a:cs typeface="+mn-cs"/>
            </a:endParaRPr>
          </a:p>
        </p:txBody>
      </p:sp>
      <p:sp>
        <p:nvSpPr>
          <p:cNvPr id="167943" name="Text Box 7"/>
          <p:cNvSpPr txBox="1">
            <a:spLocks noChangeArrowheads="1"/>
          </p:cNvSpPr>
          <p:nvPr/>
        </p:nvSpPr>
        <p:spPr bwMode="auto">
          <a:xfrm>
            <a:off x="3048000" y="4497388"/>
            <a:ext cx="1230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cs typeface="+mn-cs"/>
              </a:rPr>
              <a:t>neutron</a:t>
            </a:r>
            <a:endParaRPr lang="en-GB" sz="2400">
              <a:cs typeface="+mn-cs"/>
            </a:endParaRPr>
          </a:p>
        </p:txBody>
      </p:sp>
      <p:sp>
        <p:nvSpPr>
          <p:cNvPr id="167944" name="Text Box 8"/>
          <p:cNvSpPr txBox="1">
            <a:spLocks noChangeArrowheads="1"/>
          </p:cNvSpPr>
          <p:nvPr/>
        </p:nvSpPr>
        <p:spPr bwMode="auto">
          <a:xfrm>
            <a:off x="2946400" y="5073650"/>
            <a:ext cx="3019425" cy="13716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Char char="•"/>
              <a:defRPr/>
            </a:pPr>
            <a:r>
              <a:rPr lang="en-US" sz="2000">
                <a:cs typeface="+mn-cs"/>
              </a:rPr>
              <a:t> charge density </a:t>
            </a:r>
            <a:r>
              <a:rPr lang="en-US" sz="2000">
                <a:cs typeface="+mn-cs"/>
                <a:sym typeface="Symbol" charset="0"/>
              </a:rPr>
              <a:t> 0</a:t>
            </a:r>
          </a:p>
          <a:p>
            <a:pPr>
              <a:buFontTx/>
              <a:buChar char="•"/>
              <a:defRPr/>
            </a:pPr>
            <a:r>
              <a:rPr lang="en-US" sz="2000">
                <a:cs typeface="+mn-cs"/>
                <a:sym typeface="Symbol" charset="0"/>
              </a:rPr>
              <a:t> u more central than d?</a:t>
            </a:r>
          </a:p>
          <a:p>
            <a:pPr>
              <a:buFontTx/>
              <a:buChar char="•"/>
              <a:defRPr/>
            </a:pPr>
            <a:r>
              <a:rPr lang="en-US" sz="2000">
                <a:cs typeface="+mn-cs"/>
                <a:sym typeface="Symbol" charset="0"/>
              </a:rPr>
              <a:t> role of antiquarks?</a:t>
            </a:r>
            <a:endParaRPr lang="en-US" sz="2000">
              <a:cs typeface="+mn-cs"/>
            </a:endParaRPr>
          </a:p>
          <a:p>
            <a:pPr>
              <a:buFontTx/>
              <a:buChar char="•"/>
              <a:defRPr/>
            </a:pPr>
            <a:r>
              <a:rPr lang="en-US" sz="2000">
                <a:cs typeface="+mn-cs"/>
              </a:rPr>
              <a:t> n = n</a:t>
            </a:r>
            <a:r>
              <a:rPr lang="en-US" sz="2000" baseline="-25000">
                <a:cs typeface="+mn-cs"/>
              </a:rPr>
              <a:t>0</a:t>
            </a:r>
            <a:r>
              <a:rPr lang="en-US" sz="2000">
                <a:cs typeface="+mn-cs"/>
              </a:rPr>
              <a:t> + p</a:t>
            </a:r>
            <a:r>
              <a:rPr lang="en-US" sz="2400">
                <a:latin typeface="Symbol" charset="0"/>
                <a:cs typeface="+mn-cs"/>
              </a:rPr>
              <a:t>p</a:t>
            </a:r>
            <a:r>
              <a:rPr lang="en-US" sz="2000" baseline="30000">
                <a:latin typeface="Symbol" charset="0"/>
                <a:cs typeface="+mn-cs"/>
              </a:rPr>
              <a:t>-  </a:t>
            </a:r>
            <a:r>
              <a:rPr lang="en-US" sz="2000">
                <a:cs typeface="+mn-cs"/>
              </a:rPr>
              <a:t>+ … ?</a:t>
            </a:r>
            <a:endParaRPr lang="en-GB" sz="2000">
              <a:cs typeface="+mn-cs"/>
            </a:endParaRPr>
          </a:p>
        </p:txBody>
      </p:sp>
      <p:sp>
        <p:nvSpPr>
          <p:cNvPr id="167945" name="AutoShape 9"/>
          <p:cNvSpPr>
            <a:spLocks noChangeArrowheads="1"/>
          </p:cNvSpPr>
          <p:nvPr/>
        </p:nvSpPr>
        <p:spPr bwMode="auto">
          <a:xfrm>
            <a:off x="4456113" y="4554538"/>
            <a:ext cx="931862" cy="400050"/>
          </a:xfrm>
          <a:prstGeom prst="rightArrow">
            <a:avLst>
              <a:gd name="adj1" fmla="val 41843"/>
              <a:gd name="adj2" fmla="val 67854"/>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aphicFrame>
        <p:nvGraphicFramePr>
          <p:cNvPr id="28682" name="Object 10"/>
          <p:cNvGraphicFramePr>
            <a:graphicFrameLocks noGrp="1" noChangeAspect="1"/>
          </p:cNvGraphicFramePr>
          <p:nvPr>
            <p:ph idx="1"/>
          </p:nvPr>
        </p:nvGraphicFramePr>
        <p:xfrm>
          <a:off x="1600200" y="1524000"/>
          <a:ext cx="2057400" cy="514350"/>
        </p:xfrm>
        <a:graphic>
          <a:graphicData uri="http://schemas.openxmlformats.org/presentationml/2006/ole">
            <mc:AlternateContent xmlns:mc="http://schemas.openxmlformats.org/markup-compatibility/2006">
              <mc:Choice xmlns:v="urn:schemas-microsoft-com:vml" Requires="v">
                <p:oleObj spid="_x0000_s258069" name="Vergelijking" r:id="rId5" imgW="914400" imgH="228600" progId="Equation.3">
                  <p:embed/>
                </p:oleObj>
              </mc:Choice>
              <mc:Fallback>
                <p:oleObj name="Vergelijking" r:id="rId5" imgW="9144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1524000"/>
                        <a:ext cx="20574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6459972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0"/>
                                  </p:stCondLst>
                                  <p:childTnLst>
                                    <p:set>
                                      <p:cBhvr>
                                        <p:cTn id="6" dur="1" fill="hold">
                                          <p:stCondLst>
                                            <p:cond delay="499"/>
                                          </p:stCondLst>
                                        </p:cTn>
                                        <p:tgtEl>
                                          <p:spTgt spid="1679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4" grpId="0" animBg="1" autoUpdateAnimBg="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6721</TotalTime>
  <Words>4043</Words>
  <Application>Microsoft Macintosh PowerPoint</Application>
  <PresentationFormat>On-screen Show (4:3)</PresentationFormat>
  <Paragraphs>1026</Paragraphs>
  <Slides>80</Slides>
  <Notes>15</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80</vt:i4>
      </vt:variant>
    </vt:vector>
  </HeadingPairs>
  <TitlesOfParts>
    <vt:vector size="84" baseType="lpstr">
      <vt:lpstr>Default Design</vt:lpstr>
      <vt:lpstr>Equation</vt:lpstr>
      <vt:lpstr>Vergelijking</vt:lpstr>
      <vt:lpstr>Microsoft Equation</vt:lpstr>
      <vt:lpstr>Transverse Momentum Dependent Distribution and Fragmentation Functions in High Energy Scattering Processes</vt:lpstr>
      <vt:lpstr>ABSTRACT</vt:lpstr>
      <vt:lpstr>Collaborators (a.o.)</vt:lpstr>
      <vt:lpstr>Valence structure of hadrons: global properties</vt:lpstr>
      <vt:lpstr>A real look at the proton</vt:lpstr>
      <vt:lpstr>A (weak) look at the nucleon </vt:lpstr>
      <vt:lpstr>A virtual look at the proton</vt:lpstr>
      <vt:lpstr>Local – forward and off-forward m.e.</vt:lpstr>
      <vt:lpstr>Nucleon densities from virtual look</vt:lpstr>
      <vt:lpstr>Quark and gluon operators</vt:lpstr>
      <vt:lpstr>Towards the quarks themselves</vt:lpstr>
      <vt:lpstr>Non-local probing</vt:lpstr>
      <vt:lpstr>A hard look at the proton</vt:lpstr>
      <vt:lpstr>Experiments!</vt:lpstr>
      <vt:lpstr>QCD &amp; Standard Model</vt:lpstr>
      <vt:lpstr>Soft part: hadronic matrix elements</vt:lpstr>
      <vt:lpstr>PDFs and PFFs</vt:lpstr>
      <vt:lpstr>Hadron correlators</vt:lpstr>
      <vt:lpstr>Hadron correlators</vt:lpstr>
      <vt:lpstr>Role of the hard scale</vt:lpstr>
      <vt:lpstr>(Un)integrated correlators</vt:lpstr>
      <vt:lpstr>Example using correlators (DIS)</vt:lpstr>
      <vt:lpstr>Principle for DIS</vt:lpstr>
      <vt:lpstr>PowerPoint Presentation</vt:lpstr>
      <vt:lpstr>(calculation of) cross section in DIS</vt:lpstr>
      <vt:lpstr>Result for DIS</vt:lpstr>
      <vt:lpstr>Twist analysis (1)</vt:lpstr>
      <vt:lpstr>Parametrization of TMDs</vt:lpstr>
      <vt:lpstr>Ingredients in parametrization</vt:lpstr>
      <vt:lpstr>Symmetry constraints</vt:lpstr>
      <vt:lpstr>New information in TMD’s: f(x,pT) or D(1/z,kT) </vt:lpstr>
      <vt:lpstr>New information in TMD’s: f(x,pT) or D(1/z,kT) </vt:lpstr>
      <vt:lpstr>New information in gluon TMD’s: f(x,pT) or D(1/z,kT) </vt:lpstr>
      <vt:lpstr>Basis of partons</vt:lpstr>
      <vt:lpstr>Matrix representation for M = [F(x)g+]T</vt:lpstr>
      <vt:lpstr>Fermionic structure of TMDs</vt:lpstr>
      <vt:lpstr>Matrix representation for M = [F[±](x,pT)g+]T</vt:lpstr>
      <vt:lpstr>Example using TMDs (SIDIS)</vt:lpstr>
      <vt:lpstr>(calculation of) cross section in SIDIS</vt:lpstr>
      <vt:lpstr>Lightfront dominance in SIDIS</vt:lpstr>
      <vt:lpstr>Result for SIDIS</vt:lpstr>
      <vt:lpstr>relevance and measurability of TMDs</vt:lpstr>
      <vt:lpstr>Transverse momentum dependence</vt:lpstr>
      <vt:lpstr>Access to transverse momenta</vt:lpstr>
      <vt:lpstr>Large pT</vt:lpstr>
      <vt:lpstr>Large pT</vt:lpstr>
      <vt:lpstr>Large values of momenta</vt:lpstr>
      <vt:lpstr>Complications for TMDs</vt:lpstr>
      <vt:lpstr>Hadron correlators</vt:lpstr>
      <vt:lpstr>Soft part: hadron correlators</vt:lpstr>
      <vt:lpstr>Color gauge invariance</vt:lpstr>
      <vt:lpstr>Twist analysis (2)</vt:lpstr>
      <vt:lpstr>Which gauge links?</vt:lpstr>
      <vt:lpstr>Some details on the gauge links (1)</vt:lpstr>
      <vt:lpstr>Some details on the gauge links (2)</vt:lpstr>
      <vt:lpstr>Which gauge links?</vt:lpstr>
      <vt:lpstr>Which gauge links?</vt:lpstr>
      <vt:lpstr>Which gauge links?</vt:lpstr>
      <vt:lpstr> Trouble appears already in DY</vt:lpstr>
      <vt:lpstr>Summarizing: color gauge invariant correlators</vt:lpstr>
      <vt:lpstr>Opportunities to see color-induced phases in QCD</vt:lpstr>
      <vt:lpstr>Next step</vt:lpstr>
      <vt:lpstr>Basic strategy: operator product expansion</vt:lpstr>
      <vt:lpstr>Operator structure in collinear case (reminder)</vt:lpstr>
      <vt:lpstr>Operator structure in TMD case</vt:lpstr>
      <vt:lpstr>Operator structure in TMD case</vt:lpstr>
      <vt:lpstr>Operator structure in TMD case</vt:lpstr>
      <vt:lpstr>Distribution versus fragmentation functions</vt:lpstr>
      <vt:lpstr>Classifying Quark TMDs</vt:lpstr>
      <vt:lpstr>Classifying Quark TMDs</vt:lpstr>
      <vt:lpstr>Classifying Quark TMDs</vt:lpstr>
      <vt:lpstr>Classifying Quark TMDs</vt:lpstr>
      <vt:lpstr>Classifying Quark TMDs</vt:lpstr>
      <vt:lpstr>Classifying Gluon TMDs</vt:lpstr>
      <vt:lpstr>Definite rank functions and Bessel transforms</vt:lpstr>
      <vt:lpstr>Multiple TMDs in cross sections</vt:lpstr>
      <vt:lpstr> Correlators in description of hard process (e.g. DY)</vt:lpstr>
      <vt:lpstr>Classifying Quark TMDs</vt:lpstr>
      <vt:lpstr>Remember classification of Quark TMDs</vt:lpstr>
      <vt:lpstr>Conclusion with (potential) rewards</vt:lpstr>
    </vt:vector>
  </TitlesOfParts>
  <Company>vu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dc:title>
  <dc:creator>mulders</dc:creator>
  <cp:lastModifiedBy>Piet Mulders</cp:lastModifiedBy>
  <cp:revision>381</cp:revision>
  <cp:lastPrinted>2014-08-14T14:34:19Z</cp:lastPrinted>
  <dcterms:created xsi:type="dcterms:W3CDTF">2004-02-07T16:01:03Z</dcterms:created>
  <dcterms:modified xsi:type="dcterms:W3CDTF">2014-08-17T15:45:04Z</dcterms:modified>
</cp:coreProperties>
</file>